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9"/>
  </p:notesMasterIdLst>
  <p:sldIdLst>
    <p:sldId id="366" r:id="rId2"/>
    <p:sldId id="449" r:id="rId3"/>
    <p:sldId id="451" r:id="rId4"/>
    <p:sldId id="457" r:id="rId5"/>
    <p:sldId id="463" r:id="rId6"/>
    <p:sldId id="464" r:id="rId7"/>
    <p:sldId id="465" r:id="rId8"/>
    <p:sldId id="616" r:id="rId9"/>
    <p:sldId id="585" r:id="rId10"/>
    <p:sldId id="467" r:id="rId11"/>
    <p:sldId id="470" r:id="rId12"/>
    <p:sldId id="471" r:id="rId13"/>
    <p:sldId id="483" r:id="rId14"/>
    <p:sldId id="473" r:id="rId15"/>
    <p:sldId id="475" r:id="rId16"/>
    <p:sldId id="550" r:id="rId17"/>
    <p:sldId id="477" r:id="rId18"/>
    <p:sldId id="479" r:id="rId19"/>
    <p:sldId id="480" r:id="rId20"/>
    <p:sldId id="481" r:id="rId21"/>
    <p:sldId id="619" r:id="rId22"/>
    <p:sldId id="624" r:id="rId23"/>
    <p:sldId id="623" r:id="rId24"/>
    <p:sldId id="625" r:id="rId25"/>
    <p:sldId id="642" r:id="rId26"/>
    <p:sldId id="626" r:id="rId27"/>
    <p:sldId id="629" r:id="rId28"/>
    <p:sldId id="638" r:id="rId29"/>
    <p:sldId id="630" r:id="rId30"/>
    <p:sldId id="628" r:id="rId31"/>
    <p:sldId id="631" r:id="rId32"/>
    <p:sldId id="632" r:id="rId33"/>
    <p:sldId id="633" r:id="rId34"/>
    <p:sldId id="639" r:id="rId35"/>
    <p:sldId id="634" r:id="rId36"/>
    <p:sldId id="636" r:id="rId37"/>
    <p:sldId id="635" r:id="rId38"/>
    <p:sldId id="640" r:id="rId39"/>
    <p:sldId id="482" r:id="rId40"/>
    <p:sldId id="581" r:id="rId41"/>
    <p:sldId id="584" r:id="rId42"/>
    <p:sldId id="583" r:id="rId43"/>
    <p:sldId id="580" r:id="rId44"/>
    <p:sldId id="607" r:id="rId45"/>
    <p:sldId id="587" r:id="rId46"/>
    <p:sldId id="586" r:id="rId47"/>
    <p:sldId id="504" r:id="rId48"/>
    <p:sldId id="596" r:id="rId49"/>
    <p:sldId id="505" r:id="rId50"/>
    <p:sldId id="576" r:id="rId51"/>
    <p:sldId id="609" r:id="rId52"/>
    <p:sldId id="611" r:id="rId53"/>
    <p:sldId id="612" r:id="rId54"/>
    <p:sldId id="610" r:id="rId55"/>
    <p:sldId id="495" r:id="rId56"/>
    <p:sldId id="568" r:id="rId57"/>
    <p:sldId id="572" r:id="rId58"/>
    <p:sldId id="592" r:id="rId59"/>
    <p:sldId id="570" r:id="rId60"/>
    <p:sldId id="601" r:id="rId61"/>
    <p:sldId id="569" r:id="rId62"/>
    <p:sldId id="567" r:id="rId63"/>
    <p:sldId id="613" r:id="rId64"/>
    <p:sldId id="519" r:id="rId65"/>
    <p:sldId id="615" r:id="rId66"/>
    <p:sldId id="614" r:id="rId67"/>
    <p:sldId id="558" r:id="rId68"/>
    <p:sldId id="644" r:id="rId69"/>
    <p:sldId id="515" r:id="rId70"/>
    <p:sldId id="521" r:id="rId71"/>
    <p:sldId id="557" r:id="rId72"/>
    <p:sldId id="526" r:id="rId73"/>
    <p:sldId id="560" r:id="rId74"/>
    <p:sldId id="559" r:id="rId75"/>
    <p:sldId id="561" r:id="rId76"/>
    <p:sldId id="556" r:id="rId77"/>
    <p:sldId id="555" r:id="rId78"/>
    <p:sldId id="589" r:id="rId79"/>
    <p:sldId id="546" r:id="rId80"/>
    <p:sldId id="554" r:id="rId81"/>
    <p:sldId id="553" r:id="rId82"/>
    <p:sldId id="591" r:id="rId83"/>
    <p:sldId id="590" r:id="rId84"/>
    <p:sldId id="641" r:id="rId85"/>
    <p:sldId id="547" r:id="rId86"/>
    <p:sldId id="552" r:id="rId87"/>
    <p:sldId id="448" r:id="rId88"/>
  </p:sldIdLst>
  <p:sldSz cx="9144000" cy="6858000" type="screen4x3"/>
  <p:notesSz cx="6797675" cy="9926638"/>
  <p:embeddedFontLst>
    <p:embeddedFont>
      <p:font typeface="Bookman Old Style" panose="02050604050505020204" pitchFamily="18" charset="0"/>
      <p:regular r:id="rId90"/>
      <p:bold r:id="rId91"/>
      <p:italic r:id="rId92"/>
      <p:boldItalic r:id="rId93"/>
    </p:embeddedFont>
    <p:embeddedFont>
      <p:font typeface="Calibri" panose="020F0502020204030204" pitchFamily="34" charset="0"/>
      <p:regular r:id="rId94"/>
      <p:bold r:id="rId95"/>
      <p:italic r:id="rId96"/>
      <p:boldItalic r:id="rId97"/>
    </p:embeddedFont>
    <p:embeddedFont>
      <p:font typeface="Gill Sans MT" panose="020B0502020104020203" pitchFamily="34" charset="0"/>
      <p:regular r:id="rId98"/>
      <p:bold r:id="rId99"/>
      <p:italic r:id="rId100"/>
      <p:boldItalic r:id="rId101"/>
    </p:embeddedFont>
    <p:embeddedFont>
      <p:font typeface="Wingdings 3" panose="05040102010807070707" pitchFamily="18" charset="2"/>
      <p:regular r:id="rId102"/>
    </p:embeddedFont>
    <p:embeddedFont>
      <p:font typeface="맑은 고딕" panose="020B0503020000020004" pitchFamily="50" charset="-127"/>
      <p:regular r:id="rId103"/>
      <p:bold r:id="rId104"/>
    </p:embeddedFont>
  </p:embeddedFontLst>
  <p:custDataLst>
    <p:tags r:id="rId10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000"/>
    <a:srgbClr val="6060FF"/>
    <a:srgbClr val="8080FF"/>
    <a:srgbClr val="D9D9C2"/>
    <a:srgbClr val="E8CFC2"/>
    <a:srgbClr val="B3D9D9"/>
    <a:srgbClr val="99CCCC"/>
    <a:srgbClr val="00CCCC"/>
    <a:srgbClr val="E0BFAD"/>
    <a:srgbClr val="B26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4774" autoAdjust="0"/>
  </p:normalViewPr>
  <p:slideViewPr>
    <p:cSldViewPr>
      <p:cViewPr varScale="1">
        <p:scale>
          <a:sx n="108" d="100"/>
          <a:sy n="108" d="100"/>
        </p:scale>
        <p:origin x="162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561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3.fntdata"/><Relationship Id="rId5" Type="http://schemas.openxmlformats.org/officeDocument/2006/relationships/slide" Target="slides/slide4.xml"/><Relationship Id="rId90" Type="http://schemas.openxmlformats.org/officeDocument/2006/relationships/font" Target="fonts/font1.fntdata"/><Relationship Id="rId95" Type="http://schemas.openxmlformats.org/officeDocument/2006/relationships/font" Target="fonts/font6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4.fntdata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2.fntdata"/><Relationship Id="rId9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5.fntdata"/><Relationship Id="rId99" Type="http://schemas.openxmlformats.org/officeDocument/2006/relationships/font" Target="fonts/font10.fntdata"/><Relationship Id="rId10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8.fntdata"/><Relationship Id="rId104" Type="http://schemas.openxmlformats.org/officeDocument/2006/relationships/font" Target="fonts/font15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1.fntdata"/><Relationship Id="rId105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4.fntdata"/><Relationship Id="rId98" Type="http://schemas.openxmlformats.org/officeDocument/2006/relationships/font" Target="fonts/font9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01CE97A-BC70-441D-BA03-7BCC24E3B09B}" type="datetimeFigureOut">
              <a:rPr lang="ko-KR" altLang="en-US" smtClean="0"/>
              <a:t>2022-01-08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0DA7EC1D-0533-4899-B766-16029C9460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76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lvl1pPr algn="ctr">
              <a:defRPr>
                <a:latin typeface="+mn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EEB7024-A473-42C1-8899-CECA0E89E18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EB7024-A473-42C1-8899-CECA0E89E18D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3400" dirty="0">
                <a:solidFill>
                  <a:srgbClr val="0040E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Constant-Factor Approximation Algorithms</a:t>
            </a:r>
            <a:br>
              <a:rPr lang="en-US" sz="3400" dirty="0">
                <a:solidFill>
                  <a:srgbClr val="0040E0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1100" dirty="0">
                <a:solidFill>
                  <a:srgbClr val="0040E0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3400" dirty="0">
                <a:solidFill>
                  <a:srgbClr val="0040E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for Parity-Constrained Facility Location Problems</a:t>
            </a:r>
            <a:br>
              <a:rPr lang="en-US" sz="36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Hyung-Chan An</a:t>
            </a:r>
            <a:br>
              <a:rPr lang="en-US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6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23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fr-FR" sz="22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July 29, 2013</a:t>
            </a:r>
            <a:br>
              <a:rPr lang="fr-FR" sz="23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20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17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Joint work with </a:t>
            </a:r>
            <a:r>
              <a:rPr lang="en-US" sz="2200" dirty="0" err="1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Kangsan</a:t>
            </a:r>
            <a:r>
              <a:rPr lang="en-US" sz="22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Kim and </a:t>
            </a:r>
            <a:r>
              <a:rPr lang="en-US" sz="2200" dirty="0" err="1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Yongho</a:t>
            </a:r>
            <a:r>
              <a:rPr lang="en-US" sz="22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Shin</a:t>
            </a:r>
            <a:br>
              <a:rPr lang="en-US" sz="22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endParaRPr lang="en-US" sz="2200" dirty="0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12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5DCA5D-AAC6-4AA2-B836-62479011A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 Question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A5BED6-DC97-4C23-815D-C7A90624B5B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25252" y="2465236"/>
            <a:ext cx="7895220" cy="373607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Does the problem still admit </a:t>
            </a:r>
            <a:r>
              <a:rPr lang="en-US" altLang="ko-KR" i="1" dirty="0"/>
              <a:t>O</a:t>
            </a:r>
            <a:r>
              <a:rPr lang="en-US" altLang="ko-KR" dirty="0"/>
              <a:t>(1)-approx. algorithms when </a:t>
            </a:r>
            <a:r>
              <a:rPr lang="en-US" altLang="ko-KR" dirty="0">
                <a:solidFill>
                  <a:srgbClr val="FF0000"/>
                </a:solidFill>
              </a:rPr>
              <a:t>parity constraints</a:t>
            </a:r>
            <a:r>
              <a:rPr lang="en-US" altLang="ko-KR" dirty="0"/>
              <a:t> are introduced?   </a:t>
            </a:r>
            <a:r>
              <a:rPr lang="en-US" altLang="ko-KR" i="1" dirty="0"/>
              <a:t>Yes.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539548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ontent Placeholder 2">
            <a:extLst>
              <a:ext uri="{FF2B5EF4-FFF2-40B4-BE49-F238E27FC236}">
                <a16:creationId xmlns:a16="http://schemas.microsoft.com/office/drawing/2014/main" id="{3EFF9B8A-A667-43D7-BF84-7B19B847ECD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579297" cy="5414156"/>
          </a:xfrm>
        </p:spPr>
        <p:txBody>
          <a:bodyPr>
            <a:normAutofit/>
          </a:bodyPr>
          <a:lstStyle/>
          <a:p>
            <a:r>
              <a:rPr lang="en-US" dirty="0"/>
              <a:t>Given a </a:t>
            </a:r>
            <a:r>
              <a:rPr lang="en-US" dirty="0">
                <a:solidFill>
                  <a:srgbClr val="338080"/>
                </a:solidFill>
              </a:rPr>
              <a:t>metric cost </a:t>
            </a:r>
            <a:r>
              <a:rPr lang="en-US" i="1" dirty="0">
                <a:solidFill>
                  <a:srgbClr val="338080"/>
                </a:solidFill>
              </a:rPr>
              <a:t>c</a:t>
            </a:r>
            <a:r>
              <a:rPr lang="en-US" dirty="0"/>
              <a:t> on</a:t>
            </a:r>
          </a:p>
          <a:p>
            <a:pPr lvl="1"/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dirty="0">
                <a:solidFill>
                  <a:srgbClr val="B26033"/>
                </a:solidFill>
              </a:rPr>
              <a:t>: set of </a:t>
            </a:r>
            <a:r>
              <a:rPr lang="en-US" i="1" dirty="0">
                <a:solidFill>
                  <a:srgbClr val="B26033"/>
                </a:solidFill>
              </a:rPr>
              <a:t>clients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>
                <a:solidFill>
                  <a:srgbClr val="606060"/>
                </a:solidFill>
              </a:rPr>
              <a:t>: set of </a:t>
            </a:r>
            <a:r>
              <a:rPr lang="en-US" i="1" dirty="0">
                <a:solidFill>
                  <a:srgbClr val="606060"/>
                </a:solidFill>
              </a:rPr>
              <a:t>facilities</a:t>
            </a:r>
          </a:p>
          <a:p>
            <a:pPr lvl="2"/>
            <a:r>
              <a:rPr lang="en-US" i="1" dirty="0">
                <a:solidFill>
                  <a:srgbClr val="B23333"/>
                </a:solidFill>
              </a:rPr>
              <a:t>o</a:t>
            </a:r>
            <a:r>
              <a:rPr lang="en-US" i="1" baseline="-25000" dirty="0">
                <a:solidFill>
                  <a:srgbClr val="B23333"/>
                </a:solidFill>
              </a:rPr>
              <a:t>i</a:t>
            </a:r>
            <a:r>
              <a:rPr lang="en-US" dirty="0">
                <a:solidFill>
                  <a:srgbClr val="B23333"/>
                </a:solidFill>
              </a:rPr>
              <a:t>: </a:t>
            </a:r>
            <a:r>
              <a:rPr lang="en-US" i="1" dirty="0">
                <a:solidFill>
                  <a:srgbClr val="B23333"/>
                </a:solidFill>
              </a:rPr>
              <a:t>opening cost</a:t>
            </a:r>
            <a:r>
              <a:rPr lang="en-US" dirty="0">
                <a:solidFill>
                  <a:srgbClr val="B23333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2"/>
            <a:endParaRPr lang="en-US" altLang="ko-KR" i="1" dirty="0">
              <a:solidFill>
                <a:srgbClr val="606060"/>
              </a:solidFill>
            </a:endParaRPr>
          </a:p>
          <a:p>
            <a:pPr lvl="1"/>
            <a:endParaRPr lang="en-US" dirty="0">
              <a:solidFill>
                <a:srgbClr val="208C20"/>
              </a:solidFill>
            </a:endParaRPr>
          </a:p>
          <a:p>
            <a:r>
              <a:rPr lang="en-US" dirty="0"/>
              <a:t>Want:</a:t>
            </a:r>
          </a:p>
          <a:p>
            <a:pPr lvl="1"/>
            <a:r>
              <a:rPr lang="en-US" dirty="0"/>
              <a:t>Choose 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r>
              <a:rPr lang="en-US" dirty="0"/>
              <a:t>⊆</a:t>
            </a:r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/>
              <a:t> to </a:t>
            </a:r>
            <a:r>
              <a:rPr lang="en-US" i="1" dirty="0"/>
              <a:t>open</a:t>
            </a:r>
          </a:p>
          <a:p>
            <a:pPr lvl="1"/>
            <a:r>
              <a:rPr lang="en-US" dirty="0"/>
              <a:t>Assign every client to an open facility  </a:t>
            </a:r>
            <a:r>
              <a:rPr lang="el-GR" i="1" dirty="0">
                <a:solidFill>
                  <a:srgbClr val="808033"/>
                </a:solidFill>
              </a:rPr>
              <a:t>σ</a:t>
            </a:r>
            <a:r>
              <a:rPr lang="en-US" i="1" dirty="0">
                <a:solidFill>
                  <a:srgbClr val="808033"/>
                </a:solidFill>
              </a:rPr>
              <a:t> </a:t>
            </a:r>
            <a:r>
              <a:rPr lang="en-US" dirty="0"/>
              <a:t>: </a:t>
            </a:r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ko-KR" altLang="en-US" dirty="0"/>
              <a:t>→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/>
          </a:p>
          <a:p>
            <a:pPr lvl="1"/>
            <a:r>
              <a:rPr lang="en-US" dirty="0"/>
              <a:t>Minimize </a:t>
            </a:r>
            <a:r>
              <a:rPr lang="el-GR" dirty="0"/>
              <a:t>Σ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0070C0"/>
                </a:solidFill>
              </a:rPr>
              <a:t>S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/>
              <a:t>i</a:t>
            </a:r>
            <a:r>
              <a:rPr lang="en-US" dirty="0"/>
              <a:t> + </a:t>
            </a:r>
            <a:r>
              <a:rPr lang="el-GR" dirty="0"/>
              <a:t>Σ</a:t>
            </a:r>
            <a:r>
              <a:rPr lang="en-US" i="1" baseline="-25000" dirty="0" err="1"/>
              <a:t>j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D23333"/>
                </a:solidFill>
              </a:rPr>
              <a:t>D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338080"/>
                </a:solidFill>
              </a:rPr>
              <a:t>c</a:t>
            </a:r>
            <a:r>
              <a:rPr lang="en-US" i="1" baseline="-25000" dirty="0" err="1"/>
              <a:t>j</a:t>
            </a:r>
            <a:r>
              <a:rPr lang="en-US" i="1" baseline="-25000" dirty="0"/>
              <a:t>,</a:t>
            </a:r>
            <a:r>
              <a:rPr lang="el-GR" i="1" baseline="-25000" dirty="0">
                <a:solidFill>
                  <a:srgbClr val="808033"/>
                </a:solidFill>
              </a:rPr>
              <a:t>σ</a:t>
            </a:r>
            <a:r>
              <a:rPr lang="en-US" i="1" baseline="-25000" dirty="0"/>
              <a:t>(j)</a:t>
            </a:r>
            <a:endParaRPr lang="en-US" dirty="0"/>
          </a:p>
        </p:txBody>
      </p:sp>
      <p:cxnSp>
        <p:nvCxnSpPr>
          <p:cNvPr id="283" name="직선 연결선 282">
            <a:extLst>
              <a:ext uri="{FF2B5EF4-FFF2-40B4-BE49-F238E27FC236}">
                <a16:creationId xmlns:a16="http://schemas.microsoft.com/office/drawing/2014/main" id="{7D6B1362-801E-42B0-BFA1-218070E67E60}"/>
              </a:ext>
            </a:extLst>
          </p:cNvPr>
          <p:cNvCxnSpPr>
            <a:cxnSpLocks/>
            <a:stCxn id="247" idx="1"/>
          </p:cNvCxnSpPr>
          <p:nvPr/>
        </p:nvCxnSpPr>
        <p:spPr>
          <a:xfrm>
            <a:off x="7805066" y="1557524"/>
            <a:ext cx="622374" cy="798784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직선 연결선 283">
            <a:extLst>
              <a:ext uri="{FF2B5EF4-FFF2-40B4-BE49-F238E27FC236}">
                <a16:creationId xmlns:a16="http://schemas.microsoft.com/office/drawing/2014/main" id="{E66653AA-02D2-4C0D-845B-12F5CF7AF9BD}"/>
              </a:ext>
            </a:extLst>
          </p:cNvPr>
          <p:cNvCxnSpPr>
            <a:cxnSpLocks/>
            <a:endCxn id="257" idx="2"/>
          </p:cNvCxnSpPr>
          <p:nvPr/>
        </p:nvCxnSpPr>
        <p:spPr>
          <a:xfrm flipH="1" flipV="1">
            <a:off x="7820790" y="2110156"/>
            <a:ext cx="606650" cy="246152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직선 연결선 284">
            <a:extLst>
              <a:ext uri="{FF2B5EF4-FFF2-40B4-BE49-F238E27FC236}">
                <a16:creationId xmlns:a16="http://schemas.microsoft.com/office/drawing/2014/main" id="{A29FC076-5F19-4ACE-B4B2-6924891360DE}"/>
              </a:ext>
            </a:extLst>
          </p:cNvPr>
          <p:cNvCxnSpPr>
            <a:cxnSpLocks/>
            <a:stCxn id="256" idx="2"/>
          </p:cNvCxnSpPr>
          <p:nvPr/>
        </p:nvCxnSpPr>
        <p:spPr>
          <a:xfrm flipV="1">
            <a:off x="7632584" y="2356308"/>
            <a:ext cx="794856" cy="218877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직선 연결선 285">
            <a:extLst>
              <a:ext uri="{FF2B5EF4-FFF2-40B4-BE49-F238E27FC236}">
                <a16:creationId xmlns:a16="http://schemas.microsoft.com/office/drawing/2014/main" id="{2895A63B-D77C-444C-8F63-27D83E7F7B1D}"/>
              </a:ext>
            </a:extLst>
          </p:cNvPr>
          <p:cNvCxnSpPr>
            <a:cxnSpLocks/>
            <a:endCxn id="248" idx="7"/>
          </p:cNvCxnSpPr>
          <p:nvPr/>
        </p:nvCxnSpPr>
        <p:spPr>
          <a:xfrm flipV="1">
            <a:off x="6302344" y="1483596"/>
            <a:ext cx="628016" cy="341848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직선 연결선 286">
            <a:extLst>
              <a:ext uri="{FF2B5EF4-FFF2-40B4-BE49-F238E27FC236}">
                <a16:creationId xmlns:a16="http://schemas.microsoft.com/office/drawing/2014/main" id="{0637A23E-C28A-42A8-B9EC-79F2F11E3E06}"/>
              </a:ext>
            </a:extLst>
          </p:cNvPr>
          <p:cNvCxnSpPr>
            <a:cxnSpLocks/>
            <a:stCxn id="249" idx="5"/>
          </p:cNvCxnSpPr>
          <p:nvPr/>
        </p:nvCxnSpPr>
        <p:spPr>
          <a:xfrm flipH="1" flipV="1">
            <a:off x="6302344" y="1825444"/>
            <a:ext cx="619744" cy="619417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직선 연결선 287">
            <a:extLst>
              <a:ext uri="{FF2B5EF4-FFF2-40B4-BE49-F238E27FC236}">
                <a16:creationId xmlns:a16="http://schemas.microsoft.com/office/drawing/2014/main" id="{B5B3B671-7D07-47C8-98DF-B6FC8DAC6D51}"/>
              </a:ext>
            </a:extLst>
          </p:cNvPr>
          <p:cNvCxnSpPr>
            <a:cxnSpLocks/>
            <a:endCxn id="273" idx="2"/>
          </p:cNvCxnSpPr>
          <p:nvPr/>
        </p:nvCxnSpPr>
        <p:spPr>
          <a:xfrm flipH="1" flipV="1">
            <a:off x="6231694" y="3647955"/>
            <a:ext cx="1882659" cy="146508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직선 연결선 288">
            <a:extLst>
              <a:ext uri="{FF2B5EF4-FFF2-40B4-BE49-F238E27FC236}">
                <a16:creationId xmlns:a16="http://schemas.microsoft.com/office/drawing/2014/main" id="{7B183DAE-B5A5-4DFB-9D47-5A7C8B0F082E}"/>
              </a:ext>
            </a:extLst>
          </p:cNvPr>
          <p:cNvCxnSpPr>
            <a:cxnSpLocks/>
            <a:endCxn id="274" idx="6"/>
          </p:cNvCxnSpPr>
          <p:nvPr/>
        </p:nvCxnSpPr>
        <p:spPr>
          <a:xfrm flipH="1">
            <a:off x="7246280" y="3794463"/>
            <a:ext cx="868073" cy="216382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Unconstrained facility location</a:t>
            </a:r>
          </a:p>
        </p:txBody>
      </p:sp>
      <p:sp>
        <p:nvSpPr>
          <p:cNvPr id="247" name="Oval 13">
            <a:extLst>
              <a:ext uri="{FF2B5EF4-FFF2-40B4-BE49-F238E27FC236}">
                <a16:creationId xmlns:a16="http://schemas.microsoft.com/office/drawing/2014/main" id="{1945F675-0367-4D03-9A41-3ECDEC48A6FD}"/>
              </a:ext>
            </a:extLst>
          </p:cNvPr>
          <p:cNvSpPr/>
          <p:nvPr/>
        </p:nvSpPr>
        <p:spPr>
          <a:xfrm>
            <a:off x="7775542" y="15280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13">
            <a:extLst>
              <a:ext uri="{FF2B5EF4-FFF2-40B4-BE49-F238E27FC236}">
                <a16:creationId xmlns:a16="http://schemas.microsoft.com/office/drawing/2014/main" id="{903556D6-0749-4A72-987F-1F5A008399B7}"/>
              </a:ext>
            </a:extLst>
          </p:cNvPr>
          <p:cNvSpPr/>
          <p:nvPr/>
        </p:nvSpPr>
        <p:spPr>
          <a:xfrm>
            <a:off x="6758284" y="145407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13">
            <a:extLst>
              <a:ext uri="{FF2B5EF4-FFF2-40B4-BE49-F238E27FC236}">
                <a16:creationId xmlns:a16="http://schemas.microsoft.com/office/drawing/2014/main" id="{31F69FCB-4016-46AA-9DCC-DB511975151F}"/>
              </a:ext>
            </a:extLst>
          </p:cNvPr>
          <p:cNvSpPr/>
          <p:nvPr/>
        </p:nvSpPr>
        <p:spPr>
          <a:xfrm>
            <a:off x="6750012" y="22727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617D4DDD-1A1F-4948-8FDC-31AE6FBF6BA4}"/>
              </a:ext>
            </a:extLst>
          </p:cNvPr>
          <p:cNvSpPr txBox="1"/>
          <p:nvPr/>
        </p:nvSpPr>
        <p:spPr>
          <a:xfrm>
            <a:off x="7128284" y="162880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255" name="Rectangle 5">
            <a:extLst>
              <a:ext uri="{FF2B5EF4-FFF2-40B4-BE49-F238E27FC236}">
                <a16:creationId xmlns:a16="http://schemas.microsoft.com/office/drawing/2014/main" id="{DFFD5C0A-7C65-4B19-8203-E63CE6FD0FEA}"/>
              </a:ext>
            </a:extLst>
          </p:cNvPr>
          <p:cNvSpPr/>
          <p:nvPr/>
        </p:nvSpPr>
        <p:spPr>
          <a:xfrm>
            <a:off x="7290810" y="1891576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13">
            <a:extLst>
              <a:ext uri="{FF2B5EF4-FFF2-40B4-BE49-F238E27FC236}">
                <a16:creationId xmlns:a16="http://schemas.microsoft.com/office/drawing/2014/main" id="{576368C5-FF8C-4CA5-B5CF-BF20519101A4}"/>
              </a:ext>
            </a:extLst>
          </p:cNvPr>
          <p:cNvSpPr/>
          <p:nvPr/>
        </p:nvSpPr>
        <p:spPr>
          <a:xfrm>
            <a:off x="7632584" y="24743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13">
            <a:extLst>
              <a:ext uri="{FF2B5EF4-FFF2-40B4-BE49-F238E27FC236}">
                <a16:creationId xmlns:a16="http://schemas.microsoft.com/office/drawing/2014/main" id="{7EBDB581-19D4-4710-9D25-A1CC6631B236}"/>
              </a:ext>
            </a:extLst>
          </p:cNvPr>
          <p:cNvSpPr/>
          <p:nvPr/>
        </p:nvSpPr>
        <p:spPr>
          <a:xfrm>
            <a:off x="7820790" y="200935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99F6ABB5-9362-4C7E-92E6-D6BC8EF033F2}"/>
              </a:ext>
            </a:extLst>
          </p:cNvPr>
          <p:cNvSpPr txBox="1"/>
          <p:nvPr/>
        </p:nvSpPr>
        <p:spPr>
          <a:xfrm>
            <a:off x="8166048" y="199813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262" name="Rectangle 5">
            <a:extLst>
              <a:ext uri="{FF2B5EF4-FFF2-40B4-BE49-F238E27FC236}">
                <a16:creationId xmlns:a16="http://schemas.microsoft.com/office/drawing/2014/main" id="{AEBB8056-FCDF-4DF4-8D82-41BC361E02E2}"/>
              </a:ext>
            </a:extLst>
          </p:cNvPr>
          <p:cNvSpPr/>
          <p:nvPr/>
        </p:nvSpPr>
        <p:spPr>
          <a:xfrm>
            <a:off x="8328574" y="2260908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0B184A6B-5438-4F86-B310-16FA58332C03}"/>
              </a:ext>
            </a:extLst>
          </p:cNvPr>
          <p:cNvSpPr txBox="1"/>
          <p:nvPr/>
        </p:nvSpPr>
        <p:spPr>
          <a:xfrm>
            <a:off x="6040952" y="146726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67" name="Rectangle 5">
            <a:extLst>
              <a:ext uri="{FF2B5EF4-FFF2-40B4-BE49-F238E27FC236}">
                <a16:creationId xmlns:a16="http://schemas.microsoft.com/office/drawing/2014/main" id="{821C2528-73BD-476C-A132-3D2AC9E8C9E8}"/>
              </a:ext>
            </a:extLst>
          </p:cNvPr>
          <p:cNvSpPr/>
          <p:nvPr/>
        </p:nvSpPr>
        <p:spPr>
          <a:xfrm>
            <a:off x="6203478" y="1730044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D1C9479E-A4DF-469E-B653-5631E7FAA462}"/>
              </a:ext>
            </a:extLst>
          </p:cNvPr>
          <p:cNvSpPr txBox="1"/>
          <p:nvPr/>
        </p:nvSpPr>
        <p:spPr>
          <a:xfrm>
            <a:off x="6606129" y="305781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30</a:t>
            </a:r>
          </a:p>
        </p:txBody>
      </p:sp>
      <p:sp>
        <p:nvSpPr>
          <p:cNvPr id="272" name="Rectangle 5">
            <a:extLst>
              <a:ext uri="{FF2B5EF4-FFF2-40B4-BE49-F238E27FC236}">
                <a16:creationId xmlns:a16="http://schemas.microsoft.com/office/drawing/2014/main" id="{83C692CF-9A1C-416F-9236-53582A0893FD}"/>
              </a:ext>
            </a:extLst>
          </p:cNvPr>
          <p:cNvSpPr/>
          <p:nvPr/>
        </p:nvSpPr>
        <p:spPr>
          <a:xfrm>
            <a:off x="6768655" y="332059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13">
            <a:extLst>
              <a:ext uri="{FF2B5EF4-FFF2-40B4-BE49-F238E27FC236}">
                <a16:creationId xmlns:a16="http://schemas.microsoft.com/office/drawing/2014/main" id="{35382611-983E-4A28-AF06-85E979093908}"/>
              </a:ext>
            </a:extLst>
          </p:cNvPr>
          <p:cNvSpPr/>
          <p:nvPr/>
        </p:nvSpPr>
        <p:spPr>
          <a:xfrm>
            <a:off x="6231694" y="354715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13">
            <a:extLst>
              <a:ext uri="{FF2B5EF4-FFF2-40B4-BE49-F238E27FC236}">
                <a16:creationId xmlns:a16="http://schemas.microsoft.com/office/drawing/2014/main" id="{5BD84185-0B5F-4766-9A12-4CBD345DA0CE}"/>
              </a:ext>
            </a:extLst>
          </p:cNvPr>
          <p:cNvSpPr/>
          <p:nvPr/>
        </p:nvSpPr>
        <p:spPr>
          <a:xfrm>
            <a:off x="7044680" y="391004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3B7A7379-971C-43DA-A13F-C6B28DBA6B61}"/>
              </a:ext>
            </a:extLst>
          </p:cNvPr>
          <p:cNvSpPr txBox="1"/>
          <p:nvPr/>
        </p:nvSpPr>
        <p:spPr>
          <a:xfrm>
            <a:off x="7852961" y="343628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82" name="Rectangle 5">
            <a:extLst>
              <a:ext uri="{FF2B5EF4-FFF2-40B4-BE49-F238E27FC236}">
                <a16:creationId xmlns:a16="http://schemas.microsoft.com/office/drawing/2014/main" id="{0C7A7C88-F752-4962-BFDC-5B350D359DFC}"/>
              </a:ext>
            </a:extLst>
          </p:cNvPr>
          <p:cNvSpPr/>
          <p:nvPr/>
        </p:nvSpPr>
        <p:spPr>
          <a:xfrm>
            <a:off x="8015487" y="3699063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13">
            <a:extLst>
              <a:ext uri="{FF2B5EF4-FFF2-40B4-BE49-F238E27FC236}">
                <a16:creationId xmlns:a16="http://schemas.microsoft.com/office/drawing/2014/main" id="{29BA7EFC-CB4A-45A8-BC40-2A47F09B2EBF}"/>
              </a:ext>
            </a:extLst>
          </p:cNvPr>
          <p:cNvSpPr/>
          <p:nvPr/>
        </p:nvSpPr>
        <p:spPr>
          <a:xfrm>
            <a:off x="3023828" y="1820044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6BCAE3E8-E376-4280-A509-C148718A6B37}"/>
              </a:ext>
            </a:extLst>
          </p:cNvPr>
          <p:cNvSpPr/>
          <p:nvPr/>
        </p:nvSpPr>
        <p:spPr>
          <a:xfrm>
            <a:off x="3124628" y="2260908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63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ontent Placeholder 2">
            <a:extLst>
              <a:ext uri="{FF2B5EF4-FFF2-40B4-BE49-F238E27FC236}">
                <a16:creationId xmlns:a16="http://schemas.microsoft.com/office/drawing/2014/main" id="{3EFF9B8A-A667-43D7-BF84-7B19B847ECD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579297" cy="5414156"/>
          </a:xfrm>
        </p:spPr>
        <p:txBody>
          <a:bodyPr>
            <a:normAutofit/>
          </a:bodyPr>
          <a:lstStyle/>
          <a:p>
            <a:r>
              <a:rPr lang="en-US" dirty="0"/>
              <a:t>Given a </a:t>
            </a:r>
            <a:r>
              <a:rPr lang="en-US" dirty="0">
                <a:solidFill>
                  <a:srgbClr val="338080"/>
                </a:solidFill>
              </a:rPr>
              <a:t>metric cost </a:t>
            </a:r>
            <a:r>
              <a:rPr lang="en-US" i="1" dirty="0">
                <a:solidFill>
                  <a:srgbClr val="338080"/>
                </a:solidFill>
              </a:rPr>
              <a:t>c</a:t>
            </a:r>
            <a:r>
              <a:rPr lang="en-US" dirty="0"/>
              <a:t> on</a:t>
            </a:r>
          </a:p>
          <a:p>
            <a:pPr lvl="1"/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dirty="0">
                <a:solidFill>
                  <a:srgbClr val="B26033"/>
                </a:solidFill>
              </a:rPr>
              <a:t>: set of </a:t>
            </a:r>
            <a:r>
              <a:rPr lang="en-US" i="1" dirty="0">
                <a:solidFill>
                  <a:srgbClr val="B26033"/>
                </a:solidFill>
              </a:rPr>
              <a:t>clients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>
                <a:solidFill>
                  <a:srgbClr val="606060"/>
                </a:solidFill>
              </a:rPr>
              <a:t>: set of </a:t>
            </a:r>
            <a:r>
              <a:rPr lang="en-US" i="1" dirty="0">
                <a:solidFill>
                  <a:srgbClr val="606060"/>
                </a:solidFill>
              </a:rPr>
              <a:t>facilities</a:t>
            </a:r>
          </a:p>
          <a:p>
            <a:pPr lvl="2"/>
            <a:r>
              <a:rPr lang="en-US" i="1" dirty="0">
                <a:solidFill>
                  <a:srgbClr val="B23333"/>
                </a:solidFill>
              </a:rPr>
              <a:t>o</a:t>
            </a:r>
            <a:r>
              <a:rPr lang="en-US" i="1" baseline="-25000" dirty="0">
                <a:solidFill>
                  <a:srgbClr val="B23333"/>
                </a:solidFill>
              </a:rPr>
              <a:t>i</a:t>
            </a:r>
            <a:r>
              <a:rPr lang="en-US" dirty="0">
                <a:solidFill>
                  <a:srgbClr val="B23333"/>
                </a:solidFill>
              </a:rPr>
              <a:t>: </a:t>
            </a:r>
            <a:r>
              <a:rPr lang="en-US" i="1" dirty="0">
                <a:solidFill>
                  <a:srgbClr val="B23333"/>
                </a:solidFill>
              </a:rPr>
              <a:t>opening cost</a:t>
            </a:r>
            <a:r>
              <a:rPr lang="en-US" dirty="0">
                <a:solidFill>
                  <a:srgbClr val="B23333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2"/>
            <a:r>
              <a:rPr lang="el-GR" altLang="ko-KR" i="1" dirty="0">
                <a:solidFill>
                  <a:srgbClr val="3333B2"/>
                </a:solidFill>
              </a:rPr>
              <a:t>π</a:t>
            </a:r>
            <a:r>
              <a:rPr lang="en-US" altLang="ko-KR" i="1" baseline="-25000" dirty="0">
                <a:solidFill>
                  <a:srgbClr val="3333B2"/>
                </a:solidFill>
              </a:rPr>
              <a:t>i</a:t>
            </a:r>
            <a:r>
              <a:rPr lang="en-US" altLang="ko-KR" dirty="0">
                <a:solidFill>
                  <a:srgbClr val="3333B2"/>
                </a:solidFill>
              </a:rPr>
              <a:t>: </a:t>
            </a:r>
            <a:r>
              <a:rPr lang="en-US" altLang="ko-KR" i="1" dirty="0">
                <a:solidFill>
                  <a:srgbClr val="3333B2"/>
                </a:solidFill>
              </a:rPr>
              <a:t>parity constraint</a:t>
            </a:r>
            <a:r>
              <a:rPr lang="en-US" altLang="ko-KR" dirty="0">
                <a:solidFill>
                  <a:srgbClr val="B23333"/>
                </a:solidFill>
              </a:rPr>
              <a:t> </a:t>
            </a:r>
            <a:r>
              <a:rPr lang="en-US" altLang="ko-KR" dirty="0"/>
              <a:t>of </a:t>
            </a:r>
            <a:r>
              <a:rPr lang="en-US" altLang="ko-KR" i="1" dirty="0" err="1"/>
              <a:t>i</a:t>
            </a:r>
            <a:r>
              <a:rPr lang="en-US" altLang="ko-KR" dirty="0" err="1"/>
              <a:t>∈</a:t>
            </a:r>
            <a:r>
              <a:rPr lang="en-US" altLang="ko-KR" i="1" dirty="0" err="1">
                <a:solidFill>
                  <a:srgbClr val="606060"/>
                </a:solidFill>
              </a:rPr>
              <a:t>F</a:t>
            </a:r>
            <a:endParaRPr lang="en-US" altLang="ko-KR" i="1" dirty="0">
              <a:solidFill>
                <a:srgbClr val="606060"/>
              </a:solidFill>
            </a:endParaRPr>
          </a:p>
          <a:p>
            <a:pPr lvl="1"/>
            <a:endParaRPr lang="en-US" dirty="0">
              <a:solidFill>
                <a:srgbClr val="208C20"/>
              </a:solidFill>
            </a:endParaRPr>
          </a:p>
          <a:p>
            <a:r>
              <a:rPr lang="en-US" dirty="0"/>
              <a:t>Want:</a:t>
            </a:r>
          </a:p>
          <a:p>
            <a:pPr lvl="1"/>
            <a:r>
              <a:rPr lang="en-US" dirty="0"/>
              <a:t>Choose 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r>
              <a:rPr lang="en-US" dirty="0"/>
              <a:t>⊆</a:t>
            </a:r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/>
              <a:t> to </a:t>
            </a:r>
            <a:r>
              <a:rPr lang="en-US" i="1" dirty="0"/>
              <a:t>open</a:t>
            </a:r>
          </a:p>
          <a:p>
            <a:pPr lvl="1"/>
            <a:r>
              <a:rPr lang="en-US" dirty="0"/>
              <a:t>Assign every client to an open facility  </a:t>
            </a:r>
            <a:r>
              <a:rPr lang="el-GR" i="1" dirty="0">
                <a:solidFill>
                  <a:srgbClr val="808033"/>
                </a:solidFill>
              </a:rPr>
              <a:t>σ</a:t>
            </a:r>
            <a:r>
              <a:rPr lang="en-US" i="1" dirty="0">
                <a:solidFill>
                  <a:srgbClr val="808033"/>
                </a:solidFill>
              </a:rPr>
              <a:t> </a:t>
            </a:r>
            <a:r>
              <a:rPr lang="en-US" dirty="0"/>
              <a:t>: </a:t>
            </a:r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ko-KR" altLang="en-US" dirty="0"/>
              <a:t>→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dirty="0"/>
              <a:t>#assigned clients to each open facility must match </a:t>
            </a:r>
            <a:r>
              <a:rPr lang="el-GR" altLang="ko-KR" i="1" dirty="0">
                <a:solidFill>
                  <a:srgbClr val="3333B2"/>
                </a:solidFill>
              </a:rPr>
              <a:t>π</a:t>
            </a:r>
            <a:endParaRPr lang="en-US" dirty="0"/>
          </a:p>
          <a:p>
            <a:pPr lvl="1"/>
            <a:r>
              <a:rPr lang="en-US" dirty="0"/>
              <a:t>Minimize </a:t>
            </a:r>
            <a:r>
              <a:rPr lang="el-GR" dirty="0"/>
              <a:t>Σ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0070C0"/>
                </a:solidFill>
              </a:rPr>
              <a:t>S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/>
              <a:t>i</a:t>
            </a:r>
            <a:r>
              <a:rPr lang="en-US" dirty="0"/>
              <a:t> + </a:t>
            </a:r>
            <a:r>
              <a:rPr lang="el-GR" dirty="0"/>
              <a:t>Σ</a:t>
            </a:r>
            <a:r>
              <a:rPr lang="en-US" i="1" baseline="-25000" dirty="0" err="1"/>
              <a:t>j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D23333"/>
                </a:solidFill>
              </a:rPr>
              <a:t>D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338080"/>
                </a:solidFill>
              </a:rPr>
              <a:t>c</a:t>
            </a:r>
            <a:r>
              <a:rPr lang="en-US" i="1" baseline="-25000" dirty="0" err="1"/>
              <a:t>j</a:t>
            </a:r>
            <a:r>
              <a:rPr lang="en-US" i="1" baseline="-25000" dirty="0"/>
              <a:t>,</a:t>
            </a:r>
            <a:r>
              <a:rPr lang="el-GR" i="1" baseline="-25000" dirty="0">
                <a:solidFill>
                  <a:srgbClr val="808033"/>
                </a:solidFill>
              </a:rPr>
              <a:t>σ</a:t>
            </a:r>
            <a:r>
              <a:rPr lang="en-US" i="1" baseline="-25000" dirty="0"/>
              <a:t>(j)</a:t>
            </a:r>
            <a:endParaRPr lang="en-US" dirty="0"/>
          </a:p>
        </p:txBody>
      </p:sp>
      <p:cxnSp>
        <p:nvCxnSpPr>
          <p:cNvPr id="283" name="직선 연결선 282">
            <a:extLst>
              <a:ext uri="{FF2B5EF4-FFF2-40B4-BE49-F238E27FC236}">
                <a16:creationId xmlns:a16="http://schemas.microsoft.com/office/drawing/2014/main" id="{7D6B1362-801E-42B0-BFA1-218070E67E60}"/>
              </a:ext>
            </a:extLst>
          </p:cNvPr>
          <p:cNvCxnSpPr>
            <a:cxnSpLocks/>
            <a:stCxn id="247" idx="1"/>
          </p:cNvCxnSpPr>
          <p:nvPr/>
        </p:nvCxnSpPr>
        <p:spPr>
          <a:xfrm>
            <a:off x="7805066" y="1557524"/>
            <a:ext cx="622374" cy="798784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직선 연결선 283">
            <a:extLst>
              <a:ext uri="{FF2B5EF4-FFF2-40B4-BE49-F238E27FC236}">
                <a16:creationId xmlns:a16="http://schemas.microsoft.com/office/drawing/2014/main" id="{E66653AA-02D2-4C0D-845B-12F5CF7AF9BD}"/>
              </a:ext>
            </a:extLst>
          </p:cNvPr>
          <p:cNvCxnSpPr>
            <a:cxnSpLocks/>
            <a:endCxn id="257" idx="2"/>
          </p:cNvCxnSpPr>
          <p:nvPr/>
        </p:nvCxnSpPr>
        <p:spPr>
          <a:xfrm flipH="1" flipV="1">
            <a:off x="7820790" y="2110156"/>
            <a:ext cx="606650" cy="246152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직선 연결선 284">
            <a:extLst>
              <a:ext uri="{FF2B5EF4-FFF2-40B4-BE49-F238E27FC236}">
                <a16:creationId xmlns:a16="http://schemas.microsoft.com/office/drawing/2014/main" id="{A29FC076-5F19-4ACE-B4B2-6924891360DE}"/>
              </a:ext>
            </a:extLst>
          </p:cNvPr>
          <p:cNvCxnSpPr>
            <a:cxnSpLocks/>
            <a:stCxn id="256" idx="2"/>
          </p:cNvCxnSpPr>
          <p:nvPr/>
        </p:nvCxnSpPr>
        <p:spPr>
          <a:xfrm flipV="1">
            <a:off x="7632584" y="2356308"/>
            <a:ext cx="794856" cy="218877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직선 연결선 285">
            <a:extLst>
              <a:ext uri="{FF2B5EF4-FFF2-40B4-BE49-F238E27FC236}">
                <a16:creationId xmlns:a16="http://schemas.microsoft.com/office/drawing/2014/main" id="{2895A63B-D77C-444C-8F63-27D83E7F7B1D}"/>
              </a:ext>
            </a:extLst>
          </p:cNvPr>
          <p:cNvCxnSpPr>
            <a:cxnSpLocks/>
            <a:endCxn id="248" idx="7"/>
          </p:cNvCxnSpPr>
          <p:nvPr/>
        </p:nvCxnSpPr>
        <p:spPr>
          <a:xfrm flipV="1">
            <a:off x="6302344" y="1483596"/>
            <a:ext cx="628016" cy="341848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직선 연결선 286">
            <a:extLst>
              <a:ext uri="{FF2B5EF4-FFF2-40B4-BE49-F238E27FC236}">
                <a16:creationId xmlns:a16="http://schemas.microsoft.com/office/drawing/2014/main" id="{0637A23E-C28A-42A8-B9EC-79F2F11E3E06}"/>
              </a:ext>
            </a:extLst>
          </p:cNvPr>
          <p:cNvCxnSpPr>
            <a:cxnSpLocks/>
            <a:stCxn id="249" idx="5"/>
          </p:cNvCxnSpPr>
          <p:nvPr/>
        </p:nvCxnSpPr>
        <p:spPr>
          <a:xfrm flipH="1" flipV="1">
            <a:off x="6302344" y="1825444"/>
            <a:ext cx="619744" cy="619417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직선 연결선 287">
            <a:extLst>
              <a:ext uri="{FF2B5EF4-FFF2-40B4-BE49-F238E27FC236}">
                <a16:creationId xmlns:a16="http://schemas.microsoft.com/office/drawing/2014/main" id="{B5B3B671-7D07-47C8-98DF-B6FC8DAC6D51}"/>
              </a:ext>
            </a:extLst>
          </p:cNvPr>
          <p:cNvCxnSpPr>
            <a:cxnSpLocks/>
            <a:endCxn id="273" idx="2"/>
          </p:cNvCxnSpPr>
          <p:nvPr/>
        </p:nvCxnSpPr>
        <p:spPr>
          <a:xfrm flipH="1" flipV="1">
            <a:off x="6231694" y="3647955"/>
            <a:ext cx="1882659" cy="146508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직선 연결선 288">
            <a:extLst>
              <a:ext uri="{FF2B5EF4-FFF2-40B4-BE49-F238E27FC236}">
                <a16:creationId xmlns:a16="http://schemas.microsoft.com/office/drawing/2014/main" id="{7B183DAE-B5A5-4DFB-9D47-5A7C8B0F082E}"/>
              </a:ext>
            </a:extLst>
          </p:cNvPr>
          <p:cNvCxnSpPr>
            <a:cxnSpLocks/>
            <a:endCxn id="274" idx="6"/>
          </p:cNvCxnSpPr>
          <p:nvPr/>
        </p:nvCxnSpPr>
        <p:spPr>
          <a:xfrm flipH="1">
            <a:off x="7246280" y="3794463"/>
            <a:ext cx="868073" cy="216382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Parity-constrained facility location</a:t>
            </a:r>
          </a:p>
        </p:txBody>
      </p:sp>
      <p:sp>
        <p:nvSpPr>
          <p:cNvPr id="247" name="Oval 13">
            <a:extLst>
              <a:ext uri="{FF2B5EF4-FFF2-40B4-BE49-F238E27FC236}">
                <a16:creationId xmlns:a16="http://schemas.microsoft.com/office/drawing/2014/main" id="{1945F675-0367-4D03-9A41-3ECDEC48A6FD}"/>
              </a:ext>
            </a:extLst>
          </p:cNvPr>
          <p:cNvSpPr/>
          <p:nvPr/>
        </p:nvSpPr>
        <p:spPr>
          <a:xfrm>
            <a:off x="7775542" y="15280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13">
            <a:extLst>
              <a:ext uri="{FF2B5EF4-FFF2-40B4-BE49-F238E27FC236}">
                <a16:creationId xmlns:a16="http://schemas.microsoft.com/office/drawing/2014/main" id="{903556D6-0749-4A72-987F-1F5A008399B7}"/>
              </a:ext>
            </a:extLst>
          </p:cNvPr>
          <p:cNvSpPr/>
          <p:nvPr/>
        </p:nvSpPr>
        <p:spPr>
          <a:xfrm>
            <a:off x="6758284" y="145407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13">
            <a:extLst>
              <a:ext uri="{FF2B5EF4-FFF2-40B4-BE49-F238E27FC236}">
                <a16:creationId xmlns:a16="http://schemas.microsoft.com/office/drawing/2014/main" id="{31F69FCB-4016-46AA-9DCC-DB511975151F}"/>
              </a:ext>
            </a:extLst>
          </p:cNvPr>
          <p:cNvSpPr/>
          <p:nvPr/>
        </p:nvSpPr>
        <p:spPr>
          <a:xfrm>
            <a:off x="6750012" y="22727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617D4DDD-1A1F-4948-8FDC-31AE6FBF6BA4}"/>
              </a:ext>
            </a:extLst>
          </p:cNvPr>
          <p:cNvSpPr txBox="1"/>
          <p:nvPr/>
        </p:nvSpPr>
        <p:spPr>
          <a:xfrm>
            <a:off x="7128284" y="162880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255" name="Rectangle 5">
            <a:extLst>
              <a:ext uri="{FF2B5EF4-FFF2-40B4-BE49-F238E27FC236}">
                <a16:creationId xmlns:a16="http://schemas.microsoft.com/office/drawing/2014/main" id="{DFFD5C0A-7C65-4B19-8203-E63CE6FD0FEA}"/>
              </a:ext>
            </a:extLst>
          </p:cNvPr>
          <p:cNvSpPr/>
          <p:nvPr/>
        </p:nvSpPr>
        <p:spPr>
          <a:xfrm>
            <a:off x="7290810" y="1891576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13">
            <a:extLst>
              <a:ext uri="{FF2B5EF4-FFF2-40B4-BE49-F238E27FC236}">
                <a16:creationId xmlns:a16="http://schemas.microsoft.com/office/drawing/2014/main" id="{576368C5-FF8C-4CA5-B5CF-BF20519101A4}"/>
              </a:ext>
            </a:extLst>
          </p:cNvPr>
          <p:cNvSpPr/>
          <p:nvPr/>
        </p:nvSpPr>
        <p:spPr>
          <a:xfrm>
            <a:off x="7632584" y="24743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13">
            <a:extLst>
              <a:ext uri="{FF2B5EF4-FFF2-40B4-BE49-F238E27FC236}">
                <a16:creationId xmlns:a16="http://schemas.microsoft.com/office/drawing/2014/main" id="{7EBDB581-19D4-4710-9D25-A1CC6631B236}"/>
              </a:ext>
            </a:extLst>
          </p:cNvPr>
          <p:cNvSpPr/>
          <p:nvPr/>
        </p:nvSpPr>
        <p:spPr>
          <a:xfrm>
            <a:off x="7820790" y="200935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99F6ABB5-9362-4C7E-92E6-D6BC8EF033F2}"/>
              </a:ext>
            </a:extLst>
          </p:cNvPr>
          <p:cNvSpPr txBox="1"/>
          <p:nvPr/>
        </p:nvSpPr>
        <p:spPr>
          <a:xfrm>
            <a:off x="8166048" y="199813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262" name="Rectangle 5">
            <a:extLst>
              <a:ext uri="{FF2B5EF4-FFF2-40B4-BE49-F238E27FC236}">
                <a16:creationId xmlns:a16="http://schemas.microsoft.com/office/drawing/2014/main" id="{AEBB8056-FCDF-4DF4-8D82-41BC361E02E2}"/>
              </a:ext>
            </a:extLst>
          </p:cNvPr>
          <p:cNvSpPr/>
          <p:nvPr/>
        </p:nvSpPr>
        <p:spPr>
          <a:xfrm>
            <a:off x="8328574" y="2260908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0B184A6B-5438-4F86-B310-16FA58332C03}"/>
              </a:ext>
            </a:extLst>
          </p:cNvPr>
          <p:cNvSpPr txBox="1"/>
          <p:nvPr/>
        </p:nvSpPr>
        <p:spPr>
          <a:xfrm>
            <a:off x="6040952" y="146726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67" name="Rectangle 5">
            <a:extLst>
              <a:ext uri="{FF2B5EF4-FFF2-40B4-BE49-F238E27FC236}">
                <a16:creationId xmlns:a16="http://schemas.microsoft.com/office/drawing/2014/main" id="{821C2528-73BD-476C-A132-3D2AC9E8C9E8}"/>
              </a:ext>
            </a:extLst>
          </p:cNvPr>
          <p:cNvSpPr/>
          <p:nvPr/>
        </p:nvSpPr>
        <p:spPr>
          <a:xfrm>
            <a:off x="6203478" y="1730044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D1C9479E-A4DF-469E-B653-5631E7FAA462}"/>
              </a:ext>
            </a:extLst>
          </p:cNvPr>
          <p:cNvSpPr txBox="1"/>
          <p:nvPr/>
        </p:nvSpPr>
        <p:spPr>
          <a:xfrm>
            <a:off x="6606129" y="305781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30</a:t>
            </a:r>
          </a:p>
        </p:txBody>
      </p:sp>
      <p:sp>
        <p:nvSpPr>
          <p:cNvPr id="272" name="Rectangle 5">
            <a:extLst>
              <a:ext uri="{FF2B5EF4-FFF2-40B4-BE49-F238E27FC236}">
                <a16:creationId xmlns:a16="http://schemas.microsoft.com/office/drawing/2014/main" id="{83C692CF-9A1C-416F-9236-53582A0893FD}"/>
              </a:ext>
            </a:extLst>
          </p:cNvPr>
          <p:cNvSpPr/>
          <p:nvPr/>
        </p:nvSpPr>
        <p:spPr>
          <a:xfrm>
            <a:off x="6768655" y="332059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13">
            <a:extLst>
              <a:ext uri="{FF2B5EF4-FFF2-40B4-BE49-F238E27FC236}">
                <a16:creationId xmlns:a16="http://schemas.microsoft.com/office/drawing/2014/main" id="{35382611-983E-4A28-AF06-85E979093908}"/>
              </a:ext>
            </a:extLst>
          </p:cNvPr>
          <p:cNvSpPr/>
          <p:nvPr/>
        </p:nvSpPr>
        <p:spPr>
          <a:xfrm>
            <a:off x="6231694" y="354715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13">
            <a:extLst>
              <a:ext uri="{FF2B5EF4-FFF2-40B4-BE49-F238E27FC236}">
                <a16:creationId xmlns:a16="http://schemas.microsoft.com/office/drawing/2014/main" id="{5BD84185-0B5F-4766-9A12-4CBD345DA0CE}"/>
              </a:ext>
            </a:extLst>
          </p:cNvPr>
          <p:cNvSpPr/>
          <p:nvPr/>
        </p:nvSpPr>
        <p:spPr>
          <a:xfrm>
            <a:off x="7044680" y="391004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3B7A7379-971C-43DA-A13F-C6B28DBA6B61}"/>
              </a:ext>
            </a:extLst>
          </p:cNvPr>
          <p:cNvSpPr txBox="1"/>
          <p:nvPr/>
        </p:nvSpPr>
        <p:spPr>
          <a:xfrm>
            <a:off x="7852961" y="343628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82" name="Rectangle 5">
            <a:extLst>
              <a:ext uri="{FF2B5EF4-FFF2-40B4-BE49-F238E27FC236}">
                <a16:creationId xmlns:a16="http://schemas.microsoft.com/office/drawing/2014/main" id="{0C7A7C88-F752-4962-BFDC-5B350D359DFC}"/>
              </a:ext>
            </a:extLst>
          </p:cNvPr>
          <p:cNvSpPr/>
          <p:nvPr/>
        </p:nvSpPr>
        <p:spPr>
          <a:xfrm>
            <a:off x="8015487" y="3699063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13">
            <a:extLst>
              <a:ext uri="{FF2B5EF4-FFF2-40B4-BE49-F238E27FC236}">
                <a16:creationId xmlns:a16="http://schemas.microsoft.com/office/drawing/2014/main" id="{29BA7EFC-CB4A-45A8-BC40-2A47F09B2EBF}"/>
              </a:ext>
            </a:extLst>
          </p:cNvPr>
          <p:cNvSpPr/>
          <p:nvPr/>
        </p:nvSpPr>
        <p:spPr>
          <a:xfrm>
            <a:off x="3023828" y="1820044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6BCAE3E8-E376-4280-A509-C148718A6B37}"/>
              </a:ext>
            </a:extLst>
          </p:cNvPr>
          <p:cNvSpPr/>
          <p:nvPr/>
        </p:nvSpPr>
        <p:spPr>
          <a:xfrm>
            <a:off x="3124628" y="2260908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265D35-704D-42F3-8D18-A7CB0B05E618}"/>
              </a:ext>
            </a:extLst>
          </p:cNvPr>
          <p:cNvSpPr txBox="1"/>
          <p:nvPr/>
        </p:nvSpPr>
        <p:spPr>
          <a:xfrm>
            <a:off x="7037766" y="200425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F8B674-E79D-4280-959B-10FA84E1273C}"/>
              </a:ext>
            </a:extLst>
          </p:cNvPr>
          <p:cNvSpPr txBox="1"/>
          <p:nvPr/>
        </p:nvSpPr>
        <p:spPr>
          <a:xfrm>
            <a:off x="8075530" y="2373585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19589D-2AF8-4FFF-A360-A98FD3B41529}"/>
              </a:ext>
            </a:extLst>
          </p:cNvPr>
          <p:cNvSpPr txBox="1"/>
          <p:nvPr/>
        </p:nvSpPr>
        <p:spPr>
          <a:xfrm>
            <a:off x="5950434" y="184272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68C67D-59FE-4E78-BF9F-582A9B7A4A9E}"/>
              </a:ext>
            </a:extLst>
          </p:cNvPr>
          <p:cNvSpPr txBox="1"/>
          <p:nvPr/>
        </p:nvSpPr>
        <p:spPr>
          <a:xfrm>
            <a:off x="6515611" y="343326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B05706-DE5E-4794-9A5A-79CC6836CE68}"/>
              </a:ext>
            </a:extLst>
          </p:cNvPr>
          <p:cNvSpPr txBox="1"/>
          <p:nvPr/>
        </p:nvSpPr>
        <p:spPr>
          <a:xfrm>
            <a:off x="7762443" y="381174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32FFE-5D70-4A42-B8A8-7E6DFC34CA7B}"/>
              </a:ext>
            </a:extLst>
          </p:cNvPr>
          <p:cNvSpPr txBox="1"/>
          <p:nvPr/>
        </p:nvSpPr>
        <p:spPr>
          <a:xfrm>
            <a:off x="1426245" y="3348000"/>
            <a:ext cx="382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∈ </a:t>
            </a:r>
            <a:r>
              <a:rPr lang="en-US" altLang="ko-KR" sz="2400" dirty="0"/>
              <a:t>{</a:t>
            </a:r>
            <a:r>
              <a:rPr lang="en-US" altLang="ko-KR" sz="2400" dirty="0">
                <a:solidFill>
                  <a:srgbClr val="3333B2"/>
                </a:solidFill>
              </a:rPr>
              <a:t>odd</a:t>
            </a:r>
            <a:r>
              <a:rPr lang="en-US" altLang="ko-KR" sz="2400" dirty="0"/>
              <a:t>, </a:t>
            </a:r>
            <a:r>
              <a:rPr lang="en-US" altLang="ko-KR" sz="2400" dirty="0">
                <a:solidFill>
                  <a:srgbClr val="3333B2"/>
                </a:solidFill>
              </a:rPr>
              <a:t>even</a:t>
            </a:r>
            <a:r>
              <a:rPr lang="en-US" altLang="ko-KR" sz="2400" dirty="0"/>
              <a:t>, </a:t>
            </a:r>
            <a:r>
              <a:rPr lang="en-US" altLang="ko-KR" sz="2400" dirty="0">
                <a:solidFill>
                  <a:srgbClr val="3333B2"/>
                </a:solidFill>
              </a:rPr>
              <a:t>unconstrained</a:t>
            </a:r>
            <a:r>
              <a:rPr lang="en-US" altLang="ko-KR" sz="2400" dirty="0"/>
              <a:t>}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33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ontent Placeholder 2">
            <a:extLst>
              <a:ext uri="{FF2B5EF4-FFF2-40B4-BE49-F238E27FC236}">
                <a16:creationId xmlns:a16="http://schemas.microsoft.com/office/drawing/2014/main" id="{3EFF9B8A-A667-43D7-BF84-7B19B847ECD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579297" cy="5414156"/>
          </a:xfrm>
        </p:spPr>
        <p:txBody>
          <a:bodyPr>
            <a:normAutofit/>
          </a:bodyPr>
          <a:lstStyle/>
          <a:p>
            <a:r>
              <a:rPr lang="en-US" dirty="0"/>
              <a:t>Given a </a:t>
            </a:r>
            <a:r>
              <a:rPr lang="en-US" dirty="0">
                <a:solidFill>
                  <a:srgbClr val="338080"/>
                </a:solidFill>
              </a:rPr>
              <a:t>metric cost </a:t>
            </a:r>
            <a:r>
              <a:rPr lang="en-US" i="1" dirty="0">
                <a:solidFill>
                  <a:srgbClr val="338080"/>
                </a:solidFill>
              </a:rPr>
              <a:t>c</a:t>
            </a:r>
            <a:r>
              <a:rPr lang="en-US" dirty="0"/>
              <a:t> on</a:t>
            </a:r>
          </a:p>
          <a:p>
            <a:pPr lvl="1"/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dirty="0">
                <a:solidFill>
                  <a:srgbClr val="B26033"/>
                </a:solidFill>
              </a:rPr>
              <a:t>: set of </a:t>
            </a:r>
            <a:r>
              <a:rPr lang="en-US" i="1" dirty="0">
                <a:solidFill>
                  <a:srgbClr val="B26033"/>
                </a:solidFill>
              </a:rPr>
              <a:t>clients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>
                <a:solidFill>
                  <a:srgbClr val="606060"/>
                </a:solidFill>
              </a:rPr>
              <a:t>: set of </a:t>
            </a:r>
            <a:r>
              <a:rPr lang="en-US" i="1" dirty="0">
                <a:solidFill>
                  <a:srgbClr val="606060"/>
                </a:solidFill>
              </a:rPr>
              <a:t>facilities</a:t>
            </a:r>
          </a:p>
          <a:p>
            <a:pPr lvl="2"/>
            <a:r>
              <a:rPr lang="en-US" i="1" dirty="0">
                <a:solidFill>
                  <a:srgbClr val="B23333"/>
                </a:solidFill>
              </a:rPr>
              <a:t>o</a:t>
            </a:r>
            <a:r>
              <a:rPr lang="en-US" i="1" baseline="-25000" dirty="0">
                <a:solidFill>
                  <a:srgbClr val="B23333"/>
                </a:solidFill>
              </a:rPr>
              <a:t>i</a:t>
            </a:r>
            <a:r>
              <a:rPr lang="en-US" dirty="0">
                <a:solidFill>
                  <a:srgbClr val="B23333"/>
                </a:solidFill>
              </a:rPr>
              <a:t>: </a:t>
            </a:r>
            <a:r>
              <a:rPr lang="en-US" i="1" dirty="0">
                <a:solidFill>
                  <a:srgbClr val="B23333"/>
                </a:solidFill>
              </a:rPr>
              <a:t>opening cost</a:t>
            </a:r>
            <a:r>
              <a:rPr lang="en-US" dirty="0">
                <a:solidFill>
                  <a:srgbClr val="B23333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2"/>
            <a:r>
              <a:rPr lang="el-GR" altLang="ko-KR" i="1" dirty="0">
                <a:solidFill>
                  <a:srgbClr val="3333B2"/>
                </a:solidFill>
              </a:rPr>
              <a:t>π</a:t>
            </a:r>
            <a:r>
              <a:rPr lang="en-US" altLang="ko-KR" i="1" baseline="-25000" dirty="0">
                <a:solidFill>
                  <a:srgbClr val="3333B2"/>
                </a:solidFill>
              </a:rPr>
              <a:t>i</a:t>
            </a:r>
            <a:r>
              <a:rPr lang="en-US" altLang="ko-KR" dirty="0">
                <a:solidFill>
                  <a:srgbClr val="3333B2"/>
                </a:solidFill>
              </a:rPr>
              <a:t>: </a:t>
            </a:r>
            <a:r>
              <a:rPr lang="en-US" altLang="ko-KR" i="1" dirty="0">
                <a:solidFill>
                  <a:srgbClr val="3333B2"/>
                </a:solidFill>
              </a:rPr>
              <a:t>parity constraint</a:t>
            </a:r>
            <a:r>
              <a:rPr lang="en-US" altLang="ko-KR" dirty="0">
                <a:solidFill>
                  <a:srgbClr val="3333B2"/>
                </a:solidFill>
              </a:rPr>
              <a:t> </a:t>
            </a:r>
            <a:r>
              <a:rPr lang="en-US" altLang="ko-KR" dirty="0"/>
              <a:t>of </a:t>
            </a:r>
            <a:r>
              <a:rPr lang="en-US" altLang="ko-KR" i="1" dirty="0" err="1"/>
              <a:t>i</a:t>
            </a:r>
            <a:r>
              <a:rPr lang="en-US" altLang="ko-KR" dirty="0" err="1"/>
              <a:t>∈</a:t>
            </a:r>
            <a:r>
              <a:rPr lang="en-US" altLang="ko-KR" i="1" dirty="0" err="1">
                <a:solidFill>
                  <a:srgbClr val="606060"/>
                </a:solidFill>
              </a:rPr>
              <a:t>F</a:t>
            </a:r>
            <a:endParaRPr lang="en-US" altLang="ko-KR" i="1" dirty="0">
              <a:solidFill>
                <a:srgbClr val="606060"/>
              </a:solidFill>
            </a:endParaRPr>
          </a:p>
          <a:p>
            <a:pPr lvl="1"/>
            <a:endParaRPr lang="en-US" dirty="0">
              <a:solidFill>
                <a:srgbClr val="208C20"/>
              </a:solidFill>
            </a:endParaRPr>
          </a:p>
          <a:p>
            <a:r>
              <a:rPr lang="en-US" dirty="0"/>
              <a:t>Want:</a:t>
            </a:r>
          </a:p>
          <a:p>
            <a:pPr lvl="1"/>
            <a:r>
              <a:rPr lang="en-US" dirty="0"/>
              <a:t>Choose 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r>
              <a:rPr lang="en-US" dirty="0"/>
              <a:t>⊆</a:t>
            </a:r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/>
              <a:t> to </a:t>
            </a:r>
            <a:r>
              <a:rPr lang="en-US" i="1" dirty="0"/>
              <a:t>open</a:t>
            </a:r>
          </a:p>
          <a:p>
            <a:pPr lvl="1"/>
            <a:r>
              <a:rPr lang="en-US" dirty="0"/>
              <a:t>Assign every client to an open facility  </a:t>
            </a:r>
            <a:r>
              <a:rPr lang="el-GR" i="1" dirty="0">
                <a:solidFill>
                  <a:srgbClr val="808033"/>
                </a:solidFill>
              </a:rPr>
              <a:t>σ</a:t>
            </a:r>
            <a:r>
              <a:rPr lang="en-US" i="1" dirty="0">
                <a:solidFill>
                  <a:srgbClr val="808033"/>
                </a:solidFill>
              </a:rPr>
              <a:t> </a:t>
            </a:r>
            <a:r>
              <a:rPr lang="en-US" dirty="0"/>
              <a:t>: </a:t>
            </a:r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ko-KR" altLang="en-US" dirty="0"/>
              <a:t>→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dirty="0"/>
              <a:t>#assigned clients to each open facility must match </a:t>
            </a:r>
            <a:r>
              <a:rPr lang="el-GR" altLang="ko-KR" i="1" dirty="0">
                <a:solidFill>
                  <a:srgbClr val="3333B2"/>
                </a:solidFill>
              </a:rPr>
              <a:t>π</a:t>
            </a:r>
            <a:endParaRPr lang="en-US" dirty="0"/>
          </a:p>
          <a:p>
            <a:pPr lvl="1"/>
            <a:r>
              <a:rPr lang="en-US" dirty="0"/>
              <a:t>Minimize </a:t>
            </a:r>
            <a:r>
              <a:rPr lang="el-GR" dirty="0"/>
              <a:t>Σ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0070C0"/>
                </a:solidFill>
              </a:rPr>
              <a:t>S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/>
              <a:t>i</a:t>
            </a:r>
            <a:r>
              <a:rPr lang="en-US" dirty="0"/>
              <a:t> + </a:t>
            </a:r>
            <a:r>
              <a:rPr lang="el-GR" dirty="0"/>
              <a:t>Σ</a:t>
            </a:r>
            <a:r>
              <a:rPr lang="en-US" i="1" baseline="-25000" dirty="0" err="1"/>
              <a:t>j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D23333"/>
                </a:solidFill>
              </a:rPr>
              <a:t>D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338080"/>
                </a:solidFill>
              </a:rPr>
              <a:t>c</a:t>
            </a:r>
            <a:r>
              <a:rPr lang="en-US" i="1" baseline="-25000" dirty="0" err="1"/>
              <a:t>j</a:t>
            </a:r>
            <a:r>
              <a:rPr lang="en-US" i="1" baseline="-25000" dirty="0"/>
              <a:t>,</a:t>
            </a:r>
            <a:r>
              <a:rPr lang="el-GR" i="1" baseline="-25000" dirty="0">
                <a:solidFill>
                  <a:srgbClr val="808033"/>
                </a:solidFill>
              </a:rPr>
              <a:t>σ</a:t>
            </a:r>
            <a:r>
              <a:rPr lang="en-US" i="1" baseline="-25000" dirty="0"/>
              <a:t>(j)</a:t>
            </a:r>
            <a:endParaRPr lang="en-US" dirty="0"/>
          </a:p>
        </p:txBody>
      </p:sp>
      <p:cxnSp>
        <p:nvCxnSpPr>
          <p:cNvPr id="283" name="직선 연결선 282">
            <a:extLst>
              <a:ext uri="{FF2B5EF4-FFF2-40B4-BE49-F238E27FC236}">
                <a16:creationId xmlns:a16="http://schemas.microsoft.com/office/drawing/2014/main" id="{7D6B1362-801E-42B0-BFA1-218070E67E60}"/>
              </a:ext>
            </a:extLst>
          </p:cNvPr>
          <p:cNvCxnSpPr>
            <a:cxnSpLocks/>
            <a:stCxn id="247" idx="1"/>
          </p:cNvCxnSpPr>
          <p:nvPr/>
        </p:nvCxnSpPr>
        <p:spPr>
          <a:xfrm>
            <a:off x="7805066" y="1557524"/>
            <a:ext cx="622374" cy="798784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직선 연결선 283">
            <a:extLst>
              <a:ext uri="{FF2B5EF4-FFF2-40B4-BE49-F238E27FC236}">
                <a16:creationId xmlns:a16="http://schemas.microsoft.com/office/drawing/2014/main" id="{E66653AA-02D2-4C0D-845B-12F5CF7AF9BD}"/>
              </a:ext>
            </a:extLst>
          </p:cNvPr>
          <p:cNvCxnSpPr>
            <a:cxnSpLocks/>
            <a:endCxn id="257" idx="2"/>
          </p:cNvCxnSpPr>
          <p:nvPr/>
        </p:nvCxnSpPr>
        <p:spPr>
          <a:xfrm flipH="1" flipV="1">
            <a:off x="7820790" y="2110156"/>
            <a:ext cx="606650" cy="246152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직선 연결선 284">
            <a:extLst>
              <a:ext uri="{FF2B5EF4-FFF2-40B4-BE49-F238E27FC236}">
                <a16:creationId xmlns:a16="http://schemas.microsoft.com/office/drawing/2014/main" id="{A29FC076-5F19-4ACE-B4B2-6924891360DE}"/>
              </a:ext>
            </a:extLst>
          </p:cNvPr>
          <p:cNvCxnSpPr>
            <a:cxnSpLocks/>
            <a:stCxn id="256" idx="2"/>
          </p:cNvCxnSpPr>
          <p:nvPr/>
        </p:nvCxnSpPr>
        <p:spPr>
          <a:xfrm flipV="1">
            <a:off x="7632584" y="2356308"/>
            <a:ext cx="794856" cy="218877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직선 연결선 285">
            <a:extLst>
              <a:ext uri="{FF2B5EF4-FFF2-40B4-BE49-F238E27FC236}">
                <a16:creationId xmlns:a16="http://schemas.microsoft.com/office/drawing/2014/main" id="{2895A63B-D77C-444C-8F63-27D83E7F7B1D}"/>
              </a:ext>
            </a:extLst>
          </p:cNvPr>
          <p:cNvCxnSpPr>
            <a:cxnSpLocks/>
            <a:endCxn id="248" idx="7"/>
          </p:cNvCxnSpPr>
          <p:nvPr/>
        </p:nvCxnSpPr>
        <p:spPr>
          <a:xfrm flipV="1">
            <a:off x="6302344" y="1483596"/>
            <a:ext cx="628016" cy="341848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직선 연결선 286">
            <a:extLst>
              <a:ext uri="{FF2B5EF4-FFF2-40B4-BE49-F238E27FC236}">
                <a16:creationId xmlns:a16="http://schemas.microsoft.com/office/drawing/2014/main" id="{0637A23E-C28A-42A8-B9EC-79F2F11E3E06}"/>
              </a:ext>
            </a:extLst>
          </p:cNvPr>
          <p:cNvCxnSpPr>
            <a:cxnSpLocks/>
            <a:stCxn id="249" idx="5"/>
          </p:cNvCxnSpPr>
          <p:nvPr/>
        </p:nvCxnSpPr>
        <p:spPr>
          <a:xfrm flipH="1" flipV="1">
            <a:off x="6302344" y="1825444"/>
            <a:ext cx="619744" cy="619417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직선 연결선 287">
            <a:extLst>
              <a:ext uri="{FF2B5EF4-FFF2-40B4-BE49-F238E27FC236}">
                <a16:creationId xmlns:a16="http://schemas.microsoft.com/office/drawing/2014/main" id="{B5B3B671-7D07-47C8-98DF-B6FC8DAC6D51}"/>
              </a:ext>
            </a:extLst>
          </p:cNvPr>
          <p:cNvCxnSpPr>
            <a:cxnSpLocks/>
            <a:endCxn id="273" idx="2"/>
          </p:cNvCxnSpPr>
          <p:nvPr/>
        </p:nvCxnSpPr>
        <p:spPr>
          <a:xfrm flipH="1" flipV="1">
            <a:off x="6231694" y="3647955"/>
            <a:ext cx="1882659" cy="146508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직선 연결선 288">
            <a:extLst>
              <a:ext uri="{FF2B5EF4-FFF2-40B4-BE49-F238E27FC236}">
                <a16:creationId xmlns:a16="http://schemas.microsoft.com/office/drawing/2014/main" id="{7B183DAE-B5A5-4DFB-9D47-5A7C8B0F082E}"/>
              </a:ext>
            </a:extLst>
          </p:cNvPr>
          <p:cNvCxnSpPr>
            <a:cxnSpLocks/>
            <a:endCxn id="274" idx="6"/>
          </p:cNvCxnSpPr>
          <p:nvPr/>
        </p:nvCxnSpPr>
        <p:spPr>
          <a:xfrm flipH="1">
            <a:off x="7246280" y="3794463"/>
            <a:ext cx="868073" cy="216382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Parity-constrained facility location</a:t>
            </a:r>
          </a:p>
        </p:txBody>
      </p:sp>
      <p:sp>
        <p:nvSpPr>
          <p:cNvPr id="247" name="Oval 13">
            <a:extLst>
              <a:ext uri="{FF2B5EF4-FFF2-40B4-BE49-F238E27FC236}">
                <a16:creationId xmlns:a16="http://schemas.microsoft.com/office/drawing/2014/main" id="{1945F675-0367-4D03-9A41-3ECDEC48A6FD}"/>
              </a:ext>
            </a:extLst>
          </p:cNvPr>
          <p:cNvSpPr/>
          <p:nvPr/>
        </p:nvSpPr>
        <p:spPr>
          <a:xfrm>
            <a:off x="7775542" y="15280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13">
            <a:extLst>
              <a:ext uri="{FF2B5EF4-FFF2-40B4-BE49-F238E27FC236}">
                <a16:creationId xmlns:a16="http://schemas.microsoft.com/office/drawing/2014/main" id="{903556D6-0749-4A72-987F-1F5A008399B7}"/>
              </a:ext>
            </a:extLst>
          </p:cNvPr>
          <p:cNvSpPr/>
          <p:nvPr/>
        </p:nvSpPr>
        <p:spPr>
          <a:xfrm>
            <a:off x="6758284" y="145407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13">
            <a:extLst>
              <a:ext uri="{FF2B5EF4-FFF2-40B4-BE49-F238E27FC236}">
                <a16:creationId xmlns:a16="http://schemas.microsoft.com/office/drawing/2014/main" id="{31F69FCB-4016-46AA-9DCC-DB511975151F}"/>
              </a:ext>
            </a:extLst>
          </p:cNvPr>
          <p:cNvSpPr/>
          <p:nvPr/>
        </p:nvSpPr>
        <p:spPr>
          <a:xfrm>
            <a:off x="6750012" y="22727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617D4DDD-1A1F-4948-8FDC-31AE6FBF6BA4}"/>
              </a:ext>
            </a:extLst>
          </p:cNvPr>
          <p:cNvSpPr txBox="1"/>
          <p:nvPr/>
        </p:nvSpPr>
        <p:spPr>
          <a:xfrm>
            <a:off x="7128284" y="162880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255" name="Rectangle 5">
            <a:extLst>
              <a:ext uri="{FF2B5EF4-FFF2-40B4-BE49-F238E27FC236}">
                <a16:creationId xmlns:a16="http://schemas.microsoft.com/office/drawing/2014/main" id="{DFFD5C0A-7C65-4B19-8203-E63CE6FD0FEA}"/>
              </a:ext>
            </a:extLst>
          </p:cNvPr>
          <p:cNvSpPr/>
          <p:nvPr/>
        </p:nvSpPr>
        <p:spPr>
          <a:xfrm>
            <a:off x="7290810" y="1891576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13">
            <a:extLst>
              <a:ext uri="{FF2B5EF4-FFF2-40B4-BE49-F238E27FC236}">
                <a16:creationId xmlns:a16="http://schemas.microsoft.com/office/drawing/2014/main" id="{576368C5-FF8C-4CA5-B5CF-BF20519101A4}"/>
              </a:ext>
            </a:extLst>
          </p:cNvPr>
          <p:cNvSpPr/>
          <p:nvPr/>
        </p:nvSpPr>
        <p:spPr>
          <a:xfrm>
            <a:off x="7632584" y="24743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13">
            <a:extLst>
              <a:ext uri="{FF2B5EF4-FFF2-40B4-BE49-F238E27FC236}">
                <a16:creationId xmlns:a16="http://schemas.microsoft.com/office/drawing/2014/main" id="{7EBDB581-19D4-4710-9D25-A1CC6631B236}"/>
              </a:ext>
            </a:extLst>
          </p:cNvPr>
          <p:cNvSpPr/>
          <p:nvPr/>
        </p:nvSpPr>
        <p:spPr>
          <a:xfrm>
            <a:off x="7820790" y="200935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99F6ABB5-9362-4C7E-92E6-D6BC8EF033F2}"/>
              </a:ext>
            </a:extLst>
          </p:cNvPr>
          <p:cNvSpPr txBox="1"/>
          <p:nvPr/>
        </p:nvSpPr>
        <p:spPr>
          <a:xfrm>
            <a:off x="8166048" y="199813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262" name="Rectangle 5">
            <a:extLst>
              <a:ext uri="{FF2B5EF4-FFF2-40B4-BE49-F238E27FC236}">
                <a16:creationId xmlns:a16="http://schemas.microsoft.com/office/drawing/2014/main" id="{AEBB8056-FCDF-4DF4-8D82-41BC361E02E2}"/>
              </a:ext>
            </a:extLst>
          </p:cNvPr>
          <p:cNvSpPr/>
          <p:nvPr/>
        </p:nvSpPr>
        <p:spPr>
          <a:xfrm>
            <a:off x="8328574" y="2260908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0B184A6B-5438-4F86-B310-16FA58332C03}"/>
              </a:ext>
            </a:extLst>
          </p:cNvPr>
          <p:cNvSpPr txBox="1"/>
          <p:nvPr/>
        </p:nvSpPr>
        <p:spPr>
          <a:xfrm>
            <a:off x="6040952" y="146726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67" name="Rectangle 5">
            <a:extLst>
              <a:ext uri="{FF2B5EF4-FFF2-40B4-BE49-F238E27FC236}">
                <a16:creationId xmlns:a16="http://schemas.microsoft.com/office/drawing/2014/main" id="{821C2528-73BD-476C-A132-3D2AC9E8C9E8}"/>
              </a:ext>
            </a:extLst>
          </p:cNvPr>
          <p:cNvSpPr/>
          <p:nvPr/>
        </p:nvSpPr>
        <p:spPr>
          <a:xfrm>
            <a:off x="6203478" y="1730044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D1C9479E-A4DF-469E-B653-5631E7FAA462}"/>
              </a:ext>
            </a:extLst>
          </p:cNvPr>
          <p:cNvSpPr txBox="1"/>
          <p:nvPr/>
        </p:nvSpPr>
        <p:spPr>
          <a:xfrm>
            <a:off x="6606129" y="305781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30</a:t>
            </a:r>
          </a:p>
        </p:txBody>
      </p:sp>
      <p:sp>
        <p:nvSpPr>
          <p:cNvPr id="272" name="Rectangle 5">
            <a:extLst>
              <a:ext uri="{FF2B5EF4-FFF2-40B4-BE49-F238E27FC236}">
                <a16:creationId xmlns:a16="http://schemas.microsoft.com/office/drawing/2014/main" id="{83C692CF-9A1C-416F-9236-53582A0893FD}"/>
              </a:ext>
            </a:extLst>
          </p:cNvPr>
          <p:cNvSpPr/>
          <p:nvPr/>
        </p:nvSpPr>
        <p:spPr>
          <a:xfrm>
            <a:off x="6768655" y="332059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13">
            <a:extLst>
              <a:ext uri="{FF2B5EF4-FFF2-40B4-BE49-F238E27FC236}">
                <a16:creationId xmlns:a16="http://schemas.microsoft.com/office/drawing/2014/main" id="{35382611-983E-4A28-AF06-85E979093908}"/>
              </a:ext>
            </a:extLst>
          </p:cNvPr>
          <p:cNvSpPr/>
          <p:nvPr/>
        </p:nvSpPr>
        <p:spPr>
          <a:xfrm>
            <a:off x="6231694" y="354715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13">
            <a:extLst>
              <a:ext uri="{FF2B5EF4-FFF2-40B4-BE49-F238E27FC236}">
                <a16:creationId xmlns:a16="http://schemas.microsoft.com/office/drawing/2014/main" id="{5BD84185-0B5F-4766-9A12-4CBD345DA0CE}"/>
              </a:ext>
            </a:extLst>
          </p:cNvPr>
          <p:cNvSpPr/>
          <p:nvPr/>
        </p:nvSpPr>
        <p:spPr>
          <a:xfrm>
            <a:off x="7044680" y="391004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3B7A7379-971C-43DA-A13F-C6B28DBA6B61}"/>
              </a:ext>
            </a:extLst>
          </p:cNvPr>
          <p:cNvSpPr txBox="1"/>
          <p:nvPr/>
        </p:nvSpPr>
        <p:spPr>
          <a:xfrm>
            <a:off x="7852961" y="343628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82" name="Rectangle 5">
            <a:extLst>
              <a:ext uri="{FF2B5EF4-FFF2-40B4-BE49-F238E27FC236}">
                <a16:creationId xmlns:a16="http://schemas.microsoft.com/office/drawing/2014/main" id="{0C7A7C88-F752-4962-BFDC-5B350D359DFC}"/>
              </a:ext>
            </a:extLst>
          </p:cNvPr>
          <p:cNvSpPr/>
          <p:nvPr/>
        </p:nvSpPr>
        <p:spPr>
          <a:xfrm>
            <a:off x="8015487" y="3699063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13">
            <a:extLst>
              <a:ext uri="{FF2B5EF4-FFF2-40B4-BE49-F238E27FC236}">
                <a16:creationId xmlns:a16="http://schemas.microsoft.com/office/drawing/2014/main" id="{29BA7EFC-CB4A-45A8-BC40-2A47F09B2EBF}"/>
              </a:ext>
            </a:extLst>
          </p:cNvPr>
          <p:cNvSpPr/>
          <p:nvPr/>
        </p:nvSpPr>
        <p:spPr>
          <a:xfrm>
            <a:off x="3023828" y="1820044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6BCAE3E8-E376-4280-A509-C148718A6B37}"/>
              </a:ext>
            </a:extLst>
          </p:cNvPr>
          <p:cNvSpPr/>
          <p:nvPr/>
        </p:nvSpPr>
        <p:spPr>
          <a:xfrm>
            <a:off x="3124628" y="2260908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265D35-704D-42F3-8D18-A7CB0B05E618}"/>
              </a:ext>
            </a:extLst>
          </p:cNvPr>
          <p:cNvSpPr txBox="1"/>
          <p:nvPr/>
        </p:nvSpPr>
        <p:spPr>
          <a:xfrm>
            <a:off x="7037766" y="200425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F8B674-E79D-4280-959B-10FA84E1273C}"/>
              </a:ext>
            </a:extLst>
          </p:cNvPr>
          <p:cNvSpPr txBox="1"/>
          <p:nvPr/>
        </p:nvSpPr>
        <p:spPr>
          <a:xfrm>
            <a:off x="8075530" y="2373585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19589D-2AF8-4FFF-A360-A98FD3B41529}"/>
              </a:ext>
            </a:extLst>
          </p:cNvPr>
          <p:cNvSpPr txBox="1"/>
          <p:nvPr/>
        </p:nvSpPr>
        <p:spPr>
          <a:xfrm>
            <a:off x="5950434" y="184272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68C67D-59FE-4E78-BF9F-582A9B7A4A9E}"/>
              </a:ext>
            </a:extLst>
          </p:cNvPr>
          <p:cNvSpPr txBox="1"/>
          <p:nvPr/>
        </p:nvSpPr>
        <p:spPr>
          <a:xfrm>
            <a:off x="6515611" y="343326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B05706-DE5E-4794-9A5A-79CC6836CE68}"/>
              </a:ext>
            </a:extLst>
          </p:cNvPr>
          <p:cNvSpPr txBox="1"/>
          <p:nvPr/>
        </p:nvSpPr>
        <p:spPr>
          <a:xfrm>
            <a:off x="7762443" y="381174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6680A0-800D-4358-97E8-85D9E2245265}"/>
              </a:ext>
            </a:extLst>
          </p:cNvPr>
          <p:cNvSpPr txBox="1"/>
          <p:nvPr/>
        </p:nvSpPr>
        <p:spPr>
          <a:xfrm>
            <a:off x="1426245" y="3348000"/>
            <a:ext cx="382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∈ </a:t>
            </a:r>
            <a:r>
              <a:rPr lang="en-US" altLang="ko-KR" sz="2400" dirty="0"/>
              <a:t>{</a:t>
            </a:r>
            <a:r>
              <a:rPr lang="en-US" altLang="ko-KR" sz="2400" dirty="0">
                <a:solidFill>
                  <a:srgbClr val="3333B2"/>
                </a:solidFill>
              </a:rPr>
              <a:t>odd</a:t>
            </a:r>
            <a:r>
              <a:rPr lang="en-US" altLang="ko-KR" sz="2400" dirty="0"/>
              <a:t>, </a:t>
            </a:r>
            <a:r>
              <a:rPr lang="en-US" altLang="ko-KR" sz="2400" dirty="0">
                <a:solidFill>
                  <a:srgbClr val="3333B2"/>
                </a:solidFill>
              </a:rPr>
              <a:t>even</a:t>
            </a:r>
            <a:r>
              <a:rPr lang="en-US" altLang="ko-KR" sz="2400" dirty="0"/>
              <a:t>, </a:t>
            </a:r>
            <a:r>
              <a:rPr lang="en-US" altLang="ko-KR" sz="2400" dirty="0">
                <a:solidFill>
                  <a:srgbClr val="3333B2"/>
                </a:solidFill>
              </a:rPr>
              <a:t>unconstrained</a:t>
            </a:r>
            <a:r>
              <a:rPr lang="en-US" altLang="ko-KR" sz="2400" dirty="0"/>
              <a:t>}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35148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ontent Placeholder 2">
            <a:extLst>
              <a:ext uri="{FF2B5EF4-FFF2-40B4-BE49-F238E27FC236}">
                <a16:creationId xmlns:a16="http://schemas.microsoft.com/office/drawing/2014/main" id="{3EFF9B8A-A667-43D7-BF84-7B19B847ECD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579297" cy="5414156"/>
          </a:xfrm>
        </p:spPr>
        <p:txBody>
          <a:bodyPr>
            <a:normAutofit/>
          </a:bodyPr>
          <a:lstStyle/>
          <a:p>
            <a:r>
              <a:rPr lang="en-US" dirty="0"/>
              <a:t>Given a </a:t>
            </a:r>
            <a:r>
              <a:rPr lang="en-US" dirty="0">
                <a:solidFill>
                  <a:srgbClr val="338080"/>
                </a:solidFill>
              </a:rPr>
              <a:t>metric cost </a:t>
            </a:r>
            <a:r>
              <a:rPr lang="en-US" i="1" dirty="0">
                <a:solidFill>
                  <a:srgbClr val="338080"/>
                </a:solidFill>
              </a:rPr>
              <a:t>c</a:t>
            </a:r>
            <a:r>
              <a:rPr lang="en-US" dirty="0"/>
              <a:t> on</a:t>
            </a:r>
          </a:p>
          <a:p>
            <a:pPr lvl="1"/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dirty="0">
                <a:solidFill>
                  <a:srgbClr val="B26033"/>
                </a:solidFill>
              </a:rPr>
              <a:t>: set of </a:t>
            </a:r>
            <a:r>
              <a:rPr lang="en-US" i="1" dirty="0">
                <a:solidFill>
                  <a:srgbClr val="B26033"/>
                </a:solidFill>
              </a:rPr>
              <a:t>clients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>
                <a:solidFill>
                  <a:srgbClr val="606060"/>
                </a:solidFill>
              </a:rPr>
              <a:t>: set of </a:t>
            </a:r>
            <a:r>
              <a:rPr lang="en-US" i="1" dirty="0">
                <a:solidFill>
                  <a:srgbClr val="606060"/>
                </a:solidFill>
              </a:rPr>
              <a:t>facilities</a:t>
            </a:r>
          </a:p>
          <a:p>
            <a:pPr lvl="2"/>
            <a:r>
              <a:rPr lang="en-US" i="1" dirty="0">
                <a:solidFill>
                  <a:srgbClr val="B23333"/>
                </a:solidFill>
              </a:rPr>
              <a:t>o</a:t>
            </a:r>
            <a:r>
              <a:rPr lang="en-US" i="1" baseline="-25000" dirty="0">
                <a:solidFill>
                  <a:srgbClr val="B23333"/>
                </a:solidFill>
              </a:rPr>
              <a:t>i</a:t>
            </a:r>
            <a:r>
              <a:rPr lang="en-US" dirty="0">
                <a:solidFill>
                  <a:srgbClr val="B23333"/>
                </a:solidFill>
              </a:rPr>
              <a:t>: </a:t>
            </a:r>
            <a:r>
              <a:rPr lang="en-US" i="1" dirty="0">
                <a:solidFill>
                  <a:srgbClr val="B23333"/>
                </a:solidFill>
              </a:rPr>
              <a:t>opening cost</a:t>
            </a:r>
            <a:r>
              <a:rPr lang="en-US" dirty="0">
                <a:solidFill>
                  <a:srgbClr val="B23333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2"/>
            <a:r>
              <a:rPr lang="el-GR" altLang="ko-KR" i="1" dirty="0">
                <a:solidFill>
                  <a:srgbClr val="3333B2"/>
                </a:solidFill>
              </a:rPr>
              <a:t>π</a:t>
            </a:r>
            <a:r>
              <a:rPr lang="en-US" altLang="ko-KR" i="1" baseline="-25000" dirty="0">
                <a:solidFill>
                  <a:srgbClr val="3333B2"/>
                </a:solidFill>
              </a:rPr>
              <a:t>i</a:t>
            </a:r>
            <a:r>
              <a:rPr lang="en-US" altLang="ko-KR" dirty="0">
                <a:solidFill>
                  <a:srgbClr val="3333B2"/>
                </a:solidFill>
              </a:rPr>
              <a:t>: </a:t>
            </a:r>
            <a:r>
              <a:rPr lang="en-US" altLang="ko-KR" i="1" dirty="0">
                <a:solidFill>
                  <a:srgbClr val="3333B2"/>
                </a:solidFill>
              </a:rPr>
              <a:t>parity constraint</a:t>
            </a:r>
            <a:r>
              <a:rPr lang="en-US" altLang="ko-KR" dirty="0">
                <a:solidFill>
                  <a:srgbClr val="3333B2"/>
                </a:solidFill>
              </a:rPr>
              <a:t> </a:t>
            </a:r>
            <a:r>
              <a:rPr lang="en-US" altLang="ko-KR" dirty="0"/>
              <a:t>of </a:t>
            </a:r>
            <a:r>
              <a:rPr lang="en-US" altLang="ko-KR" i="1" dirty="0" err="1"/>
              <a:t>i</a:t>
            </a:r>
            <a:r>
              <a:rPr lang="en-US" altLang="ko-KR" dirty="0" err="1"/>
              <a:t>∈</a:t>
            </a:r>
            <a:r>
              <a:rPr lang="en-US" altLang="ko-KR" i="1" dirty="0" err="1">
                <a:solidFill>
                  <a:srgbClr val="606060"/>
                </a:solidFill>
              </a:rPr>
              <a:t>F</a:t>
            </a:r>
            <a:endParaRPr lang="en-US" altLang="ko-KR" i="1" dirty="0">
              <a:solidFill>
                <a:srgbClr val="606060"/>
              </a:solidFill>
            </a:endParaRPr>
          </a:p>
          <a:p>
            <a:pPr lvl="1"/>
            <a:endParaRPr lang="en-US" dirty="0">
              <a:solidFill>
                <a:srgbClr val="208C20"/>
              </a:solidFill>
            </a:endParaRPr>
          </a:p>
          <a:p>
            <a:r>
              <a:rPr lang="en-US" dirty="0"/>
              <a:t>Want:</a:t>
            </a:r>
          </a:p>
          <a:p>
            <a:pPr lvl="1"/>
            <a:r>
              <a:rPr lang="en-US" dirty="0"/>
              <a:t>Choose 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r>
              <a:rPr lang="en-US" dirty="0"/>
              <a:t>⊆</a:t>
            </a:r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/>
              <a:t> to </a:t>
            </a:r>
            <a:r>
              <a:rPr lang="en-US" i="1" dirty="0"/>
              <a:t>open</a:t>
            </a:r>
          </a:p>
          <a:p>
            <a:pPr lvl="1"/>
            <a:r>
              <a:rPr lang="en-US" dirty="0"/>
              <a:t>Assign every client to an open facility  </a:t>
            </a:r>
            <a:r>
              <a:rPr lang="el-GR" i="1" dirty="0">
                <a:solidFill>
                  <a:srgbClr val="808033"/>
                </a:solidFill>
              </a:rPr>
              <a:t>σ</a:t>
            </a:r>
            <a:r>
              <a:rPr lang="en-US" i="1" dirty="0">
                <a:solidFill>
                  <a:srgbClr val="808033"/>
                </a:solidFill>
              </a:rPr>
              <a:t> </a:t>
            </a:r>
            <a:r>
              <a:rPr lang="en-US" dirty="0"/>
              <a:t>: </a:t>
            </a:r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ko-KR" altLang="en-US" dirty="0"/>
              <a:t>→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dirty="0"/>
              <a:t>#assigned clients to each open facility must match </a:t>
            </a:r>
            <a:r>
              <a:rPr lang="el-GR" altLang="ko-KR" i="1" dirty="0">
                <a:solidFill>
                  <a:srgbClr val="3333B2"/>
                </a:solidFill>
              </a:rPr>
              <a:t>π</a:t>
            </a:r>
            <a:endParaRPr lang="en-US" dirty="0"/>
          </a:p>
          <a:p>
            <a:pPr lvl="1"/>
            <a:r>
              <a:rPr lang="en-US" dirty="0"/>
              <a:t>Minimize </a:t>
            </a:r>
            <a:r>
              <a:rPr lang="el-GR" dirty="0"/>
              <a:t>Σ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0070C0"/>
                </a:solidFill>
              </a:rPr>
              <a:t>S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/>
              <a:t>i</a:t>
            </a:r>
            <a:r>
              <a:rPr lang="en-US" dirty="0"/>
              <a:t> + </a:t>
            </a:r>
            <a:r>
              <a:rPr lang="el-GR" dirty="0"/>
              <a:t>Σ</a:t>
            </a:r>
            <a:r>
              <a:rPr lang="en-US" i="1" baseline="-25000" dirty="0" err="1"/>
              <a:t>j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D23333"/>
                </a:solidFill>
              </a:rPr>
              <a:t>D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338080"/>
                </a:solidFill>
              </a:rPr>
              <a:t>c</a:t>
            </a:r>
            <a:r>
              <a:rPr lang="en-US" i="1" baseline="-25000" dirty="0" err="1"/>
              <a:t>j</a:t>
            </a:r>
            <a:r>
              <a:rPr lang="en-US" i="1" baseline="-25000" dirty="0"/>
              <a:t>,</a:t>
            </a:r>
            <a:r>
              <a:rPr lang="el-GR" i="1" baseline="-25000" dirty="0">
                <a:solidFill>
                  <a:srgbClr val="808033"/>
                </a:solidFill>
              </a:rPr>
              <a:t>σ</a:t>
            </a:r>
            <a:r>
              <a:rPr lang="en-US" i="1" baseline="-25000" dirty="0"/>
              <a:t>(j)</a:t>
            </a:r>
            <a:endParaRPr lang="en-US" dirty="0"/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D74BC082-8220-4F53-A00E-71119419A399}"/>
              </a:ext>
            </a:extLst>
          </p:cNvPr>
          <p:cNvCxnSpPr>
            <a:cxnSpLocks/>
            <a:stCxn id="32" idx="0"/>
            <a:endCxn id="247" idx="2"/>
          </p:cNvCxnSpPr>
          <p:nvPr/>
        </p:nvCxnSpPr>
        <p:spPr>
          <a:xfrm flipV="1">
            <a:off x="6298869" y="1628800"/>
            <a:ext cx="1476673" cy="2139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직선 연결선 282">
            <a:extLst>
              <a:ext uri="{FF2B5EF4-FFF2-40B4-BE49-F238E27FC236}">
                <a16:creationId xmlns:a16="http://schemas.microsoft.com/office/drawing/2014/main" id="{7D6B1362-801E-42B0-BFA1-218070E67E60}"/>
              </a:ext>
            </a:extLst>
          </p:cNvPr>
          <p:cNvCxnSpPr>
            <a:cxnSpLocks/>
            <a:stCxn id="247" idx="1"/>
          </p:cNvCxnSpPr>
          <p:nvPr/>
        </p:nvCxnSpPr>
        <p:spPr>
          <a:xfrm>
            <a:off x="7805066" y="1557524"/>
            <a:ext cx="622374" cy="798784"/>
          </a:xfrm>
          <a:prstGeom prst="line">
            <a:avLst/>
          </a:prstGeom>
          <a:ln w="12700">
            <a:solidFill>
              <a:srgbClr val="8080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직선 연결선 283">
            <a:extLst>
              <a:ext uri="{FF2B5EF4-FFF2-40B4-BE49-F238E27FC236}">
                <a16:creationId xmlns:a16="http://schemas.microsoft.com/office/drawing/2014/main" id="{E66653AA-02D2-4C0D-845B-12F5CF7AF9BD}"/>
              </a:ext>
            </a:extLst>
          </p:cNvPr>
          <p:cNvCxnSpPr>
            <a:cxnSpLocks/>
            <a:endCxn id="257" idx="2"/>
          </p:cNvCxnSpPr>
          <p:nvPr/>
        </p:nvCxnSpPr>
        <p:spPr>
          <a:xfrm flipH="1" flipV="1">
            <a:off x="7820790" y="2110156"/>
            <a:ext cx="606650" cy="246152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직선 연결선 284">
            <a:extLst>
              <a:ext uri="{FF2B5EF4-FFF2-40B4-BE49-F238E27FC236}">
                <a16:creationId xmlns:a16="http://schemas.microsoft.com/office/drawing/2014/main" id="{A29FC076-5F19-4ACE-B4B2-6924891360DE}"/>
              </a:ext>
            </a:extLst>
          </p:cNvPr>
          <p:cNvCxnSpPr>
            <a:cxnSpLocks/>
            <a:stCxn id="256" idx="2"/>
          </p:cNvCxnSpPr>
          <p:nvPr/>
        </p:nvCxnSpPr>
        <p:spPr>
          <a:xfrm flipV="1">
            <a:off x="7632584" y="2356308"/>
            <a:ext cx="794856" cy="218877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직선 연결선 285">
            <a:extLst>
              <a:ext uri="{FF2B5EF4-FFF2-40B4-BE49-F238E27FC236}">
                <a16:creationId xmlns:a16="http://schemas.microsoft.com/office/drawing/2014/main" id="{2895A63B-D77C-444C-8F63-27D83E7F7B1D}"/>
              </a:ext>
            </a:extLst>
          </p:cNvPr>
          <p:cNvCxnSpPr>
            <a:cxnSpLocks/>
            <a:endCxn id="248" idx="7"/>
          </p:cNvCxnSpPr>
          <p:nvPr/>
        </p:nvCxnSpPr>
        <p:spPr>
          <a:xfrm flipV="1">
            <a:off x="6302344" y="1483596"/>
            <a:ext cx="628016" cy="341848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직선 연결선 286">
            <a:extLst>
              <a:ext uri="{FF2B5EF4-FFF2-40B4-BE49-F238E27FC236}">
                <a16:creationId xmlns:a16="http://schemas.microsoft.com/office/drawing/2014/main" id="{0637A23E-C28A-42A8-B9EC-79F2F11E3E06}"/>
              </a:ext>
            </a:extLst>
          </p:cNvPr>
          <p:cNvCxnSpPr>
            <a:cxnSpLocks/>
            <a:stCxn id="249" idx="5"/>
          </p:cNvCxnSpPr>
          <p:nvPr/>
        </p:nvCxnSpPr>
        <p:spPr>
          <a:xfrm flipH="1" flipV="1">
            <a:off x="6302344" y="1825444"/>
            <a:ext cx="619744" cy="619417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직선 연결선 287">
            <a:extLst>
              <a:ext uri="{FF2B5EF4-FFF2-40B4-BE49-F238E27FC236}">
                <a16:creationId xmlns:a16="http://schemas.microsoft.com/office/drawing/2014/main" id="{B5B3B671-7D07-47C8-98DF-B6FC8DAC6D51}"/>
              </a:ext>
            </a:extLst>
          </p:cNvPr>
          <p:cNvCxnSpPr>
            <a:cxnSpLocks/>
            <a:endCxn id="273" idx="2"/>
          </p:cNvCxnSpPr>
          <p:nvPr/>
        </p:nvCxnSpPr>
        <p:spPr>
          <a:xfrm flipH="1" flipV="1">
            <a:off x="6231694" y="3647955"/>
            <a:ext cx="1882659" cy="146508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직선 연결선 288">
            <a:extLst>
              <a:ext uri="{FF2B5EF4-FFF2-40B4-BE49-F238E27FC236}">
                <a16:creationId xmlns:a16="http://schemas.microsoft.com/office/drawing/2014/main" id="{7B183DAE-B5A5-4DFB-9D47-5A7C8B0F082E}"/>
              </a:ext>
            </a:extLst>
          </p:cNvPr>
          <p:cNvCxnSpPr>
            <a:cxnSpLocks/>
            <a:endCxn id="274" idx="6"/>
          </p:cNvCxnSpPr>
          <p:nvPr/>
        </p:nvCxnSpPr>
        <p:spPr>
          <a:xfrm flipH="1">
            <a:off x="7246280" y="3794463"/>
            <a:ext cx="868073" cy="216382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Parity-constrained facility location</a:t>
            </a:r>
          </a:p>
        </p:txBody>
      </p:sp>
      <p:sp>
        <p:nvSpPr>
          <p:cNvPr id="247" name="Oval 13">
            <a:extLst>
              <a:ext uri="{FF2B5EF4-FFF2-40B4-BE49-F238E27FC236}">
                <a16:creationId xmlns:a16="http://schemas.microsoft.com/office/drawing/2014/main" id="{1945F675-0367-4D03-9A41-3ECDEC48A6FD}"/>
              </a:ext>
            </a:extLst>
          </p:cNvPr>
          <p:cNvSpPr/>
          <p:nvPr/>
        </p:nvSpPr>
        <p:spPr>
          <a:xfrm>
            <a:off x="7775542" y="15280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13">
            <a:extLst>
              <a:ext uri="{FF2B5EF4-FFF2-40B4-BE49-F238E27FC236}">
                <a16:creationId xmlns:a16="http://schemas.microsoft.com/office/drawing/2014/main" id="{903556D6-0749-4A72-987F-1F5A008399B7}"/>
              </a:ext>
            </a:extLst>
          </p:cNvPr>
          <p:cNvSpPr/>
          <p:nvPr/>
        </p:nvSpPr>
        <p:spPr>
          <a:xfrm>
            <a:off x="6758284" y="145407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13">
            <a:extLst>
              <a:ext uri="{FF2B5EF4-FFF2-40B4-BE49-F238E27FC236}">
                <a16:creationId xmlns:a16="http://schemas.microsoft.com/office/drawing/2014/main" id="{31F69FCB-4016-46AA-9DCC-DB511975151F}"/>
              </a:ext>
            </a:extLst>
          </p:cNvPr>
          <p:cNvSpPr/>
          <p:nvPr/>
        </p:nvSpPr>
        <p:spPr>
          <a:xfrm>
            <a:off x="6750012" y="22727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617D4DDD-1A1F-4948-8FDC-31AE6FBF6BA4}"/>
              </a:ext>
            </a:extLst>
          </p:cNvPr>
          <p:cNvSpPr txBox="1"/>
          <p:nvPr/>
        </p:nvSpPr>
        <p:spPr>
          <a:xfrm>
            <a:off x="7128284" y="162880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255" name="Rectangle 5">
            <a:extLst>
              <a:ext uri="{FF2B5EF4-FFF2-40B4-BE49-F238E27FC236}">
                <a16:creationId xmlns:a16="http://schemas.microsoft.com/office/drawing/2014/main" id="{DFFD5C0A-7C65-4B19-8203-E63CE6FD0FEA}"/>
              </a:ext>
            </a:extLst>
          </p:cNvPr>
          <p:cNvSpPr/>
          <p:nvPr/>
        </p:nvSpPr>
        <p:spPr>
          <a:xfrm>
            <a:off x="7290810" y="1891576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13">
            <a:extLst>
              <a:ext uri="{FF2B5EF4-FFF2-40B4-BE49-F238E27FC236}">
                <a16:creationId xmlns:a16="http://schemas.microsoft.com/office/drawing/2014/main" id="{576368C5-FF8C-4CA5-B5CF-BF20519101A4}"/>
              </a:ext>
            </a:extLst>
          </p:cNvPr>
          <p:cNvSpPr/>
          <p:nvPr/>
        </p:nvSpPr>
        <p:spPr>
          <a:xfrm>
            <a:off x="7632584" y="24743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13">
            <a:extLst>
              <a:ext uri="{FF2B5EF4-FFF2-40B4-BE49-F238E27FC236}">
                <a16:creationId xmlns:a16="http://schemas.microsoft.com/office/drawing/2014/main" id="{7EBDB581-19D4-4710-9D25-A1CC6631B236}"/>
              </a:ext>
            </a:extLst>
          </p:cNvPr>
          <p:cNvSpPr/>
          <p:nvPr/>
        </p:nvSpPr>
        <p:spPr>
          <a:xfrm>
            <a:off x="7820790" y="200935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99F6ABB5-9362-4C7E-92E6-D6BC8EF033F2}"/>
              </a:ext>
            </a:extLst>
          </p:cNvPr>
          <p:cNvSpPr txBox="1"/>
          <p:nvPr/>
        </p:nvSpPr>
        <p:spPr>
          <a:xfrm>
            <a:off x="8166048" y="199813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262" name="Rectangle 5">
            <a:extLst>
              <a:ext uri="{FF2B5EF4-FFF2-40B4-BE49-F238E27FC236}">
                <a16:creationId xmlns:a16="http://schemas.microsoft.com/office/drawing/2014/main" id="{AEBB8056-FCDF-4DF4-8D82-41BC361E02E2}"/>
              </a:ext>
            </a:extLst>
          </p:cNvPr>
          <p:cNvSpPr/>
          <p:nvPr/>
        </p:nvSpPr>
        <p:spPr>
          <a:xfrm>
            <a:off x="8328574" y="2260908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0B184A6B-5438-4F86-B310-16FA58332C03}"/>
              </a:ext>
            </a:extLst>
          </p:cNvPr>
          <p:cNvSpPr txBox="1"/>
          <p:nvPr/>
        </p:nvSpPr>
        <p:spPr>
          <a:xfrm>
            <a:off x="6040952" y="146726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67" name="Rectangle 5">
            <a:extLst>
              <a:ext uri="{FF2B5EF4-FFF2-40B4-BE49-F238E27FC236}">
                <a16:creationId xmlns:a16="http://schemas.microsoft.com/office/drawing/2014/main" id="{821C2528-73BD-476C-A132-3D2AC9E8C9E8}"/>
              </a:ext>
            </a:extLst>
          </p:cNvPr>
          <p:cNvSpPr/>
          <p:nvPr/>
        </p:nvSpPr>
        <p:spPr>
          <a:xfrm>
            <a:off x="6203478" y="1730044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D1C9479E-A4DF-469E-B653-5631E7FAA462}"/>
              </a:ext>
            </a:extLst>
          </p:cNvPr>
          <p:cNvSpPr txBox="1"/>
          <p:nvPr/>
        </p:nvSpPr>
        <p:spPr>
          <a:xfrm>
            <a:off x="6606129" y="305781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30</a:t>
            </a:r>
          </a:p>
        </p:txBody>
      </p:sp>
      <p:sp>
        <p:nvSpPr>
          <p:cNvPr id="272" name="Rectangle 5">
            <a:extLst>
              <a:ext uri="{FF2B5EF4-FFF2-40B4-BE49-F238E27FC236}">
                <a16:creationId xmlns:a16="http://schemas.microsoft.com/office/drawing/2014/main" id="{83C692CF-9A1C-416F-9236-53582A0893FD}"/>
              </a:ext>
            </a:extLst>
          </p:cNvPr>
          <p:cNvSpPr/>
          <p:nvPr/>
        </p:nvSpPr>
        <p:spPr>
          <a:xfrm>
            <a:off x="6768655" y="332059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13">
            <a:extLst>
              <a:ext uri="{FF2B5EF4-FFF2-40B4-BE49-F238E27FC236}">
                <a16:creationId xmlns:a16="http://schemas.microsoft.com/office/drawing/2014/main" id="{35382611-983E-4A28-AF06-85E979093908}"/>
              </a:ext>
            </a:extLst>
          </p:cNvPr>
          <p:cNvSpPr/>
          <p:nvPr/>
        </p:nvSpPr>
        <p:spPr>
          <a:xfrm>
            <a:off x="6231694" y="354715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13">
            <a:extLst>
              <a:ext uri="{FF2B5EF4-FFF2-40B4-BE49-F238E27FC236}">
                <a16:creationId xmlns:a16="http://schemas.microsoft.com/office/drawing/2014/main" id="{5BD84185-0B5F-4766-9A12-4CBD345DA0CE}"/>
              </a:ext>
            </a:extLst>
          </p:cNvPr>
          <p:cNvSpPr/>
          <p:nvPr/>
        </p:nvSpPr>
        <p:spPr>
          <a:xfrm>
            <a:off x="7044680" y="391004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3B7A7379-971C-43DA-A13F-C6B28DBA6B61}"/>
              </a:ext>
            </a:extLst>
          </p:cNvPr>
          <p:cNvSpPr txBox="1"/>
          <p:nvPr/>
        </p:nvSpPr>
        <p:spPr>
          <a:xfrm>
            <a:off x="7852961" y="343628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82" name="Rectangle 5">
            <a:extLst>
              <a:ext uri="{FF2B5EF4-FFF2-40B4-BE49-F238E27FC236}">
                <a16:creationId xmlns:a16="http://schemas.microsoft.com/office/drawing/2014/main" id="{0C7A7C88-F752-4962-BFDC-5B350D359DFC}"/>
              </a:ext>
            </a:extLst>
          </p:cNvPr>
          <p:cNvSpPr/>
          <p:nvPr/>
        </p:nvSpPr>
        <p:spPr>
          <a:xfrm>
            <a:off x="8015487" y="3699063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13">
            <a:extLst>
              <a:ext uri="{FF2B5EF4-FFF2-40B4-BE49-F238E27FC236}">
                <a16:creationId xmlns:a16="http://schemas.microsoft.com/office/drawing/2014/main" id="{29BA7EFC-CB4A-45A8-BC40-2A47F09B2EBF}"/>
              </a:ext>
            </a:extLst>
          </p:cNvPr>
          <p:cNvSpPr/>
          <p:nvPr/>
        </p:nvSpPr>
        <p:spPr>
          <a:xfrm>
            <a:off x="3023828" y="1820044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6BCAE3E8-E376-4280-A509-C148718A6B37}"/>
              </a:ext>
            </a:extLst>
          </p:cNvPr>
          <p:cNvSpPr/>
          <p:nvPr/>
        </p:nvSpPr>
        <p:spPr>
          <a:xfrm>
            <a:off x="3124628" y="2260908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265D35-704D-42F3-8D18-A7CB0B05E618}"/>
              </a:ext>
            </a:extLst>
          </p:cNvPr>
          <p:cNvSpPr txBox="1"/>
          <p:nvPr/>
        </p:nvSpPr>
        <p:spPr>
          <a:xfrm>
            <a:off x="7037766" y="200425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F8B674-E79D-4280-959B-10FA84E1273C}"/>
              </a:ext>
            </a:extLst>
          </p:cNvPr>
          <p:cNvSpPr txBox="1"/>
          <p:nvPr/>
        </p:nvSpPr>
        <p:spPr>
          <a:xfrm>
            <a:off x="8075530" y="2373585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19589D-2AF8-4FFF-A360-A98FD3B41529}"/>
              </a:ext>
            </a:extLst>
          </p:cNvPr>
          <p:cNvSpPr txBox="1"/>
          <p:nvPr/>
        </p:nvSpPr>
        <p:spPr>
          <a:xfrm>
            <a:off x="5950434" y="184272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68C67D-59FE-4E78-BF9F-582A9B7A4A9E}"/>
              </a:ext>
            </a:extLst>
          </p:cNvPr>
          <p:cNvSpPr txBox="1"/>
          <p:nvPr/>
        </p:nvSpPr>
        <p:spPr>
          <a:xfrm>
            <a:off x="6515611" y="343326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B05706-DE5E-4794-9A5A-79CC6836CE68}"/>
              </a:ext>
            </a:extLst>
          </p:cNvPr>
          <p:cNvSpPr txBox="1"/>
          <p:nvPr/>
        </p:nvSpPr>
        <p:spPr>
          <a:xfrm>
            <a:off x="7762443" y="381174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617467-CF84-4F6C-B1BE-E92AAEC2E8F9}"/>
              </a:ext>
            </a:extLst>
          </p:cNvPr>
          <p:cNvSpPr txBox="1"/>
          <p:nvPr/>
        </p:nvSpPr>
        <p:spPr>
          <a:xfrm>
            <a:off x="1426245" y="3348000"/>
            <a:ext cx="382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∈ </a:t>
            </a:r>
            <a:r>
              <a:rPr lang="en-US" altLang="ko-KR" sz="2400" dirty="0"/>
              <a:t>{</a:t>
            </a:r>
            <a:r>
              <a:rPr lang="en-US" altLang="ko-KR" sz="2400" dirty="0">
                <a:solidFill>
                  <a:srgbClr val="3333B2"/>
                </a:solidFill>
              </a:rPr>
              <a:t>odd</a:t>
            </a:r>
            <a:r>
              <a:rPr lang="en-US" altLang="ko-KR" sz="2400" dirty="0"/>
              <a:t>, </a:t>
            </a:r>
            <a:r>
              <a:rPr lang="en-US" altLang="ko-KR" sz="2400" dirty="0">
                <a:solidFill>
                  <a:srgbClr val="3333B2"/>
                </a:solidFill>
              </a:rPr>
              <a:t>even</a:t>
            </a:r>
            <a:r>
              <a:rPr lang="en-US" altLang="ko-KR" sz="2400" dirty="0"/>
              <a:t>, </a:t>
            </a:r>
            <a:r>
              <a:rPr lang="en-US" altLang="ko-KR" sz="2400" dirty="0">
                <a:solidFill>
                  <a:srgbClr val="3333B2"/>
                </a:solidFill>
              </a:rPr>
              <a:t>unconstrained</a:t>
            </a:r>
            <a:r>
              <a:rPr lang="en-US" altLang="ko-KR" sz="2400" dirty="0"/>
              <a:t>}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35295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ontent Placeholder 2">
            <a:extLst>
              <a:ext uri="{FF2B5EF4-FFF2-40B4-BE49-F238E27FC236}">
                <a16:creationId xmlns:a16="http://schemas.microsoft.com/office/drawing/2014/main" id="{3EFF9B8A-A667-43D7-BF84-7B19B847ECD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579297" cy="5414156"/>
          </a:xfrm>
        </p:spPr>
        <p:txBody>
          <a:bodyPr>
            <a:normAutofit/>
          </a:bodyPr>
          <a:lstStyle/>
          <a:p>
            <a:r>
              <a:rPr lang="en-US" dirty="0"/>
              <a:t>Given a </a:t>
            </a:r>
            <a:r>
              <a:rPr lang="en-US" dirty="0">
                <a:solidFill>
                  <a:srgbClr val="338080"/>
                </a:solidFill>
              </a:rPr>
              <a:t>metric cost </a:t>
            </a:r>
            <a:r>
              <a:rPr lang="en-US" i="1" dirty="0">
                <a:solidFill>
                  <a:srgbClr val="338080"/>
                </a:solidFill>
              </a:rPr>
              <a:t>c</a:t>
            </a:r>
            <a:r>
              <a:rPr lang="en-US" dirty="0"/>
              <a:t> on</a:t>
            </a:r>
          </a:p>
          <a:p>
            <a:pPr lvl="1"/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dirty="0">
                <a:solidFill>
                  <a:srgbClr val="B26033"/>
                </a:solidFill>
              </a:rPr>
              <a:t>: set of </a:t>
            </a:r>
            <a:r>
              <a:rPr lang="en-US" i="1" dirty="0">
                <a:solidFill>
                  <a:srgbClr val="B26033"/>
                </a:solidFill>
              </a:rPr>
              <a:t>clients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>
                <a:solidFill>
                  <a:srgbClr val="606060"/>
                </a:solidFill>
              </a:rPr>
              <a:t>: set of </a:t>
            </a:r>
            <a:r>
              <a:rPr lang="en-US" i="1" dirty="0">
                <a:solidFill>
                  <a:srgbClr val="606060"/>
                </a:solidFill>
              </a:rPr>
              <a:t>facilities</a:t>
            </a:r>
          </a:p>
          <a:p>
            <a:pPr lvl="2"/>
            <a:r>
              <a:rPr lang="en-US" i="1" dirty="0">
                <a:solidFill>
                  <a:srgbClr val="B23333"/>
                </a:solidFill>
              </a:rPr>
              <a:t>o</a:t>
            </a:r>
            <a:r>
              <a:rPr lang="en-US" i="1" baseline="-25000" dirty="0">
                <a:solidFill>
                  <a:srgbClr val="B23333"/>
                </a:solidFill>
              </a:rPr>
              <a:t>i</a:t>
            </a:r>
            <a:r>
              <a:rPr lang="en-US" dirty="0">
                <a:solidFill>
                  <a:srgbClr val="B23333"/>
                </a:solidFill>
              </a:rPr>
              <a:t>: </a:t>
            </a:r>
            <a:r>
              <a:rPr lang="en-US" i="1" dirty="0">
                <a:solidFill>
                  <a:srgbClr val="B23333"/>
                </a:solidFill>
              </a:rPr>
              <a:t>opening cost</a:t>
            </a:r>
            <a:r>
              <a:rPr lang="en-US" dirty="0">
                <a:solidFill>
                  <a:srgbClr val="B23333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2"/>
            <a:r>
              <a:rPr lang="el-GR" altLang="ko-KR" i="1" dirty="0">
                <a:solidFill>
                  <a:srgbClr val="3333B2"/>
                </a:solidFill>
              </a:rPr>
              <a:t>π</a:t>
            </a:r>
            <a:r>
              <a:rPr lang="en-US" altLang="ko-KR" i="1" baseline="-25000" dirty="0">
                <a:solidFill>
                  <a:srgbClr val="3333B2"/>
                </a:solidFill>
              </a:rPr>
              <a:t>i</a:t>
            </a:r>
            <a:r>
              <a:rPr lang="en-US" altLang="ko-KR" dirty="0">
                <a:solidFill>
                  <a:srgbClr val="3333B2"/>
                </a:solidFill>
              </a:rPr>
              <a:t>: </a:t>
            </a:r>
            <a:r>
              <a:rPr lang="en-US" altLang="ko-KR" i="1" dirty="0">
                <a:solidFill>
                  <a:srgbClr val="3333B2"/>
                </a:solidFill>
              </a:rPr>
              <a:t>parity constraint</a:t>
            </a:r>
            <a:r>
              <a:rPr lang="en-US" altLang="ko-KR" dirty="0">
                <a:solidFill>
                  <a:srgbClr val="3333B2"/>
                </a:solidFill>
              </a:rPr>
              <a:t> </a:t>
            </a:r>
            <a:r>
              <a:rPr lang="en-US" altLang="ko-KR" dirty="0"/>
              <a:t>of </a:t>
            </a:r>
            <a:r>
              <a:rPr lang="en-US" altLang="ko-KR" i="1" dirty="0" err="1"/>
              <a:t>i</a:t>
            </a:r>
            <a:r>
              <a:rPr lang="en-US" altLang="ko-KR" dirty="0" err="1"/>
              <a:t>∈</a:t>
            </a:r>
            <a:r>
              <a:rPr lang="en-US" altLang="ko-KR" i="1" dirty="0" err="1">
                <a:solidFill>
                  <a:srgbClr val="606060"/>
                </a:solidFill>
              </a:rPr>
              <a:t>F</a:t>
            </a:r>
            <a:endParaRPr lang="en-US" altLang="ko-KR" i="1" dirty="0">
              <a:solidFill>
                <a:srgbClr val="606060"/>
              </a:solidFill>
            </a:endParaRPr>
          </a:p>
          <a:p>
            <a:pPr lvl="1"/>
            <a:endParaRPr lang="en-US" dirty="0">
              <a:solidFill>
                <a:srgbClr val="208C20"/>
              </a:solidFill>
            </a:endParaRPr>
          </a:p>
          <a:p>
            <a:r>
              <a:rPr lang="en-US" dirty="0"/>
              <a:t>Want:</a:t>
            </a:r>
          </a:p>
          <a:p>
            <a:pPr lvl="1"/>
            <a:r>
              <a:rPr lang="en-US" dirty="0"/>
              <a:t>Choose 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r>
              <a:rPr lang="en-US" dirty="0"/>
              <a:t>⊆</a:t>
            </a:r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/>
              <a:t> to </a:t>
            </a:r>
            <a:r>
              <a:rPr lang="en-US" i="1" dirty="0"/>
              <a:t>open</a:t>
            </a:r>
          </a:p>
          <a:p>
            <a:pPr lvl="1"/>
            <a:r>
              <a:rPr lang="en-US" dirty="0"/>
              <a:t>Assign every client to an open facility  </a:t>
            </a:r>
            <a:r>
              <a:rPr lang="el-GR" i="1" dirty="0">
                <a:solidFill>
                  <a:srgbClr val="808033"/>
                </a:solidFill>
              </a:rPr>
              <a:t>σ</a:t>
            </a:r>
            <a:r>
              <a:rPr lang="en-US" i="1" dirty="0">
                <a:solidFill>
                  <a:srgbClr val="808033"/>
                </a:solidFill>
              </a:rPr>
              <a:t> </a:t>
            </a:r>
            <a:r>
              <a:rPr lang="en-US" dirty="0"/>
              <a:t>: </a:t>
            </a:r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ko-KR" altLang="en-US" dirty="0"/>
              <a:t>→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dirty="0"/>
              <a:t>#assigned clients to each open facility must match </a:t>
            </a:r>
            <a:r>
              <a:rPr lang="el-GR" altLang="ko-KR" i="1" dirty="0">
                <a:solidFill>
                  <a:srgbClr val="3333B2"/>
                </a:solidFill>
              </a:rPr>
              <a:t>π</a:t>
            </a:r>
            <a:endParaRPr lang="en-US" dirty="0"/>
          </a:p>
          <a:p>
            <a:pPr lvl="1"/>
            <a:r>
              <a:rPr lang="en-US" dirty="0"/>
              <a:t>Minimize </a:t>
            </a:r>
            <a:r>
              <a:rPr lang="el-GR" dirty="0"/>
              <a:t>Σ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0070C0"/>
                </a:solidFill>
              </a:rPr>
              <a:t>S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/>
              <a:t>i</a:t>
            </a:r>
            <a:r>
              <a:rPr lang="en-US" dirty="0"/>
              <a:t> + </a:t>
            </a:r>
            <a:r>
              <a:rPr lang="el-GR" dirty="0"/>
              <a:t>Σ</a:t>
            </a:r>
            <a:r>
              <a:rPr lang="en-US" i="1" baseline="-25000" dirty="0" err="1"/>
              <a:t>j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D23333"/>
                </a:solidFill>
              </a:rPr>
              <a:t>D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338080"/>
                </a:solidFill>
              </a:rPr>
              <a:t>c</a:t>
            </a:r>
            <a:r>
              <a:rPr lang="en-US" i="1" baseline="-25000" dirty="0" err="1"/>
              <a:t>j</a:t>
            </a:r>
            <a:r>
              <a:rPr lang="en-US" i="1" baseline="-25000" dirty="0"/>
              <a:t>,</a:t>
            </a:r>
            <a:r>
              <a:rPr lang="el-GR" i="1" baseline="-25000" dirty="0">
                <a:solidFill>
                  <a:srgbClr val="808033"/>
                </a:solidFill>
              </a:rPr>
              <a:t>σ</a:t>
            </a:r>
            <a:r>
              <a:rPr lang="en-US" i="1" baseline="-25000" dirty="0"/>
              <a:t>(j)</a:t>
            </a:r>
            <a:endParaRPr lang="en-US" dirty="0"/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D74BC082-8220-4F53-A00E-71119419A399}"/>
              </a:ext>
            </a:extLst>
          </p:cNvPr>
          <p:cNvCxnSpPr>
            <a:cxnSpLocks/>
            <a:stCxn id="32" idx="0"/>
            <a:endCxn id="247" idx="2"/>
          </p:cNvCxnSpPr>
          <p:nvPr/>
        </p:nvCxnSpPr>
        <p:spPr>
          <a:xfrm flipV="1">
            <a:off x="6298869" y="1628800"/>
            <a:ext cx="1476673" cy="213921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직선 연결선 283">
            <a:extLst>
              <a:ext uri="{FF2B5EF4-FFF2-40B4-BE49-F238E27FC236}">
                <a16:creationId xmlns:a16="http://schemas.microsoft.com/office/drawing/2014/main" id="{E66653AA-02D2-4C0D-845B-12F5CF7AF9BD}"/>
              </a:ext>
            </a:extLst>
          </p:cNvPr>
          <p:cNvCxnSpPr>
            <a:cxnSpLocks/>
            <a:endCxn id="257" idx="2"/>
          </p:cNvCxnSpPr>
          <p:nvPr/>
        </p:nvCxnSpPr>
        <p:spPr>
          <a:xfrm flipH="1" flipV="1">
            <a:off x="7820790" y="2110156"/>
            <a:ext cx="606650" cy="246152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직선 연결선 284">
            <a:extLst>
              <a:ext uri="{FF2B5EF4-FFF2-40B4-BE49-F238E27FC236}">
                <a16:creationId xmlns:a16="http://schemas.microsoft.com/office/drawing/2014/main" id="{A29FC076-5F19-4ACE-B4B2-6924891360DE}"/>
              </a:ext>
            </a:extLst>
          </p:cNvPr>
          <p:cNvCxnSpPr>
            <a:cxnSpLocks/>
            <a:stCxn id="256" idx="2"/>
          </p:cNvCxnSpPr>
          <p:nvPr/>
        </p:nvCxnSpPr>
        <p:spPr>
          <a:xfrm flipV="1">
            <a:off x="7632584" y="2356308"/>
            <a:ext cx="794856" cy="218877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직선 연결선 285">
            <a:extLst>
              <a:ext uri="{FF2B5EF4-FFF2-40B4-BE49-F238E27FC236}">
                <a16:creationId xmlns:a16="http://schemas.microsoft.com/office/drawing/2014/main" id="{2895A63B-D77C-444C-8F63-27D83E7F7B1D}"/>
              </a:ext>
            </a:extLst>
          </p:cNvPr>
          <p:cNvCxnSpPr>
            <a:cxnSpLocks/>
            <a:endCxn id="248" idx="7"/>
          </p:cNvCxnSpPr>
          <p:nvPr/>
        </p:nvCxnSpPr>
        <p:spPr>
          <a:xfrm flipV="1">
            <a:off x="6302344" y="1483596"/>
            <a:ext cx="628016" cy="341848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직선 연결선 286">
            <a:extLst>
              <a:ext uri="{FF2B5EF4-FFF2-40B4-BE49-F238E27FC236}">
                <a16:creationId xmlns:a16="http://schemas.microsoft.com/office/drawing/2014/main" id="{0637A23E-C28A-42A8-B9EC-79F2F11E3E06}"/>
              </a:ext>
            </a:extLst>
          </p:cNvPr>
          <p:cNvCxnSpPr>
            <a:cxnSpLocks/>
            <a:stCxn id="249" idx="5"/>
          </p:cNvCxnSpPr>
          <p:nvPr/>
        </p:nvCxnSpPr>
        <p:spPr>
          <a:xfrm flipH="1" flipV="1">
            <a:off x="6302344" y="1825444"/>
            <a:ext cx="619744" cy="619417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직선 연결선 287">
            <a:extLst>
              <a:ext uri="{FF2B5EF4-FFF2-40B4-BE49-F238E27FC236}">
                <a16:creationId xmlns:a16="http://schemas.microsoft.com/office/drawing/2014/main" id="{B5B3B671-7D07-47C8-98DF-B6FC8DAC6D51}"/>
              </a:ext>
            </a:extLst>
          </p:cNvPr>
          <p:cNvCxnSpPr>
            <a:cxnSpLocks/>
            <a:endCxn id="273" idx="2"/>
          </p:cNvCxnSpPr>
          <p:nvPr/>
        </p:nvCxnSpPr>
        <p:spPr>
          <a:xfrm flipH="1" flipV="1">
            <a:off x="6231694" y="3647955"/>
            <a:ext cx="1882659" cy="146508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직선 연결선 288">
            <a:extLst>
              <a:ext uri="{FF2B5EF4-FFF2-40B4-BE49-F238E27FC236}">
                <a16:creationId xmlns:a16="http://schemas.microsoft.com/office/drawing/2014/main" id="{7B183DAE-B5A5-4DFB-9D47-5A7C8B0F082E}"/>
              </a:ext>
            </a:extLst>
          </p:cNvPr>
          <p:cNvCxnSpPr>
            <a:cxnSpLocks/>
            <a:endCxn id="274" idx="6"/>
          </p:cNvCxnSpPr>
          <p:nvPr/>
        </p:nvCxnSpPr>
        <p:spPr>
          <a:xfrm flipH="1">
            <a:off x="7246280" y="3794463"/>
            <a:ext cx="868073" cy="216382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Parity-constrained facility location</a:t>
            </a:r>
          </a:p>
        </p:txBody>
      </p:sp>
      <p:sp>
        <p:nvSpPr>
          <p:cNvPr id="247" name="Oval 13">
            <a:extLst>
              <a:ext uri="{FF2B5EF4-FFF2-40B4-BE49-F238E27FC236}">
                <a16:creationId xmlns:a16="http://schemas.microsoft.com/office/drawing/2014/main" id="{1945F675-0367-4D03-9A41-3ECDEC48A6FD}"/>
              </a:ext>
            </a:extLst>
          </p:cNvPr>
          <p:cNvSpPr/>
          <p:nvPr/>
        </p:nvSpPr>
        <p:spPr>
          <a:xfrm>
            <a:off x="7775542" y="15280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13">
            <a:extLst>
              <a:ext uri="{FF2B5EF4-FFF2-40B4-BE49-F238E27FC236}">
                <a16:creationId xmlns:a16="http://schemas.microsoft.com/office/drawing/2014/main" id="{903556D6-0749-4A72-987F-1F5A008399B7}"/>
              </a:ext>
            </a:extLst>
          </p:cNvPr>
          <p:cNvSpPr/>
          <p:nvPr/>
        </p:nvSpPr>
        <p:spPr>
          <a:xfrm>
            <a:off x="6758284" y="145407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13">
            <a:extLst>
              <a:ext uri="{FF2B5EF4-FFF2-40B4-BE49-F238E27FC236}">
                <a16:creationId xmlns:a16="http://schemas.microsoft.com/office/drawing/2014/main" id="{31F69FCB-4016-46AA-9DCC-DB511975151F}"/>
              </a:ext>
            </a:extLst>
          </p:cNvPr>
          <p:cNvSpPr/>
          <p:nvPr/>
        </p:nvSpPr>
        <p:spPr>
          <a:xfrm>
            <a:off x="6750012" y="22727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617D4DDD-1A1F-4948-8FDC-31AE6FBF6BA4}"/>
              </a:ext>
            </a:extLst>
          </p:cNvPr>
          <p:cNvSpPr txBox="1"/>
          <p:nvPr/>
        </p:nvSpPr>
        <p:spPr>
          <a:xfrm>
            <a:off x="7128284" y="162880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255" name="Rectangle 5">
            <a:extLst>
              <a:ext uri="{FF2B5EF4-FFF2-40B4-BE49-F238E27FC236}">
                <a16:creationId xmlns:a16="http://schemas.microsoft.com/office/drawing/2014/main" id="{DFFD5C0A-7C65-4B19-8203-E63CE6FD0FEA}"/>
              </a:ext>
            </a:extLst>
          </p:cNvPr>
          <p:cNvSpPr/>
          <p:nvPr/>
        </p:nvSpPr>
        <p:spPr>
          <a:xfrm>
            <a:off x="7290810" y="1891576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13">
            <a:extLst>
              <a:ext uri="{FF2B5EF4-FFF2-40B4-BE49-F238E27FC236}">
                <a16:creationId xmlns:a16="http://schemas.microsoft.com/office/drawing/2014/main" id="{576368C5-FF8C-4CA5-B5CF-BF20519101A4}"/>
              </a:ext>
            </a:extLst>
          </p:cNvPr>
          <p:cNvSpPr/>
          <p:nvPr/>
        </p:nvSpPr>
        <p:spPr>
          <a:xfrm>
            <a:off x="7632584" y="24743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13">
            <a:extLst>
              <a:ext uri="{FF2B5EF4-FFF2-40B4-BE49-F238E27FC236}">
                <a16:creationId xmlns:a16="http://schemas.microsoft.com/office/drawing/2014/main" id="{7EBDB581-19D4-4710-9D25-A1CC6631B236}"/>
              </a:ext>
            </a:extLst>
          </p:cNvPr>
          <p:cNvSpPr/>
          <p:nvPr/>
        </p:nvSpPr>
        <p:spPr>
          <a:xfrm>
            <a:off x="7820790" y="200935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99F6ABB5-9362-4C7E-92E6-D6BC8EF033F2}"/>
              </a:ext>
            </a:extLst>
          </p:cNvPr>
          <p:cNvSpPr txBox="1"/>
          <p:nvPr/>
        </p:nvSpPr>
        <p:spPr>
          <a:xfrm>
            <a:off x="8166048" y="199813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262" name="Rectangle 5">
            <a:extLst>
              <a:ext uri="{FF2B5EF4-FFF2-40B4-BE49-F238E27FC236}">
                <a16:creationId xmlns:a16="http://schemas.microsoft.com/office/drawing/2014/main" id="{AEBB8056-FCDF-4DF4-8D82-41BC361E02E2}"/>
              </a:ext>
            </a:extLst>
          </p:cNvPr>
          <p:cNvSpPr/>
          <p:nvPr/>
        </p:nvSpPr>
        <p:spPr>
          <a:xfrm>
            <a:off x="8328574" y="2260908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0B184A6B-5438-4F86-B310-16FA58332C03}"/>
              </a:ext>
            </a:extLst>
          </p:cNvPr>
          <p:cNvSpPr txBox="1"/>
          <p:nvPr/>
        </p:nvSpPr>
        <p:spPr>
          <a:xfrm>
            <a:off x="6040952" y="146726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67" name="Rectangle 5">
            <a:extLst>
              <a:ext uri="{FF2B5EF4-FFF2-40B4-BE49-F238E27FC236}">
                <a16:creationId xmlns:a16="http://schemas.microsoft.com/office/drawing/2014/main" id="{821C2528-73BD-476C-A132-3D2AC9E8C9E8}"/>
              </a:ext>
            </a:extLst>
          </p:cNvPr>
          <p:cNvSpPr/>
          <p:nvPr/>
        </p:nvSpPr>
        <p:spPr>
          <a:xfrm>
            <a:off x="6203478" y="1730044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D1C9479E-A4DF-469E-B653-5631E7FAA462}"/>
              </a:ext>
            </a:extLst>
          </p:cNvPr>
          <p:cNvSpPr txBox="1"/>
          <p:nvPr/>
        </p:nvSpPr>
        <p:spPr>
          <a:xfrm>
            <a:off x="6606129" y="305781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30</a:t>
            </a:r>
          </a:p>
        </p:txBody>
      </p:sp>
      <p:sp>
        <p:nvSpPr>
          <p:cNvPr id="272" name="Rectangle 5">
            <a:extLst>
              <a:ext uri="{FF2B5EF4-FFF2-40B4-BE49-F238E27FC236}">
                <a16:creationId xmlns:a16="http://schemas.microsoft.com/office/drawing/2014/main" id="{83C692CF-9A1C-416F-9236-53582A0893FD}"/>
              </a:ext>
            </a:extLst>
          </p:cNvPr>
          <p:cNvSpPr/>
          <p:nvPr/>
        </p:nvSpPr>
        <p:spPr>
          <a:xfrm>
            <a:off x="6768655" y="332059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13">
            <a:extLst>
              <a:ext uri="{FF2B5EF4-FFF2-40B4-BE49-F238E27FC236}">
                <a16:creationId xmlns:a16="http://schemas.microsoft.com/office/drawing/2014/main" id="{35382611-983E-4A28-AF06-85E979093908}"/>
              </a:ext>
            </a:extLst>
          </p:cNvPr>
          <p:cNvSpPr/>
          <p:nvPr/>
        </p:nvSpPr>
        <p:spPr>
          <a:xfrm>
            <a:off x="6231694" y="354715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13">
            <a:extLst>
              <a:ext uri="{FF2B5EF4-FFF2-40B4-BE49-F238E27FC236}">
                <a16:creationId xmlns:a16="http://schemas.microsoft.com/office/drawing/2014/main" id="{5BD84185-0B5F-4766-9A12-4CBD345DA0CE}"/>
              </a:ext>
            </a:extLst>
          </p:cNvPr>
          <p:cNvSpPr/>
          <p:nvPr/>
        </p:nvSpPr>
        <p:spPr>
          <a:xfrm>
            <a:off x="7044680" y="391004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3B7A7379-971C-43DA-A13F-C6B28DBA6B61}"/>
              </a:ext>
            </a:extLst>
          </p:cNvPr>
          <p:cNvSpPr txBox="1"/>
          <p:nvPr/>
        </p:nvSpPr>
        <p:spPr>
          <a:xfrm>
            <a:off x="7852961" y="343628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82" name="Rectangle 5">
            <a:extLst>
              <a:ext uri="{FF2B5EF4-FFF2-40B4-BE49-F238E27FC236}">
                <a16:creationId xmlns:a16="http://schemas.microsoft.com/office/drawing/2014/main" id="{0C7A7C88-F752-4962-BFDC-5B350D359DFC}"/>
              </a:ext>
            </a:extLst>
          </p:cNvPr>
          <p:cNvSpPr/>
          <p:nvPr/>
        </p:nvSpPr>
        <p:spPr>
          <a:xfrm>
            <a:off x="8015487" y="3699063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13">
            <a:extLst>
              <a:ext uri="{FF2B5EF4-FFF2-40B4-BE49-F238E27FC236}">
                <a16:creationId xmlns:a16="http://schemas.microsoft.com/office/drawing/2014/main" id="{29BA7EFC-CB4A-45A8-BC40-2A47F09B2EBF}"/>
              </a:ext>
            </a:extLst>
          </p:cNvPr>
          <p:cNvSpPr/>
          <p:nvPr/>
        </p:nvSpPr>
        <p:spPr>
          <a:xfrm>
            <a:off x="3023828" y="1820044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6BCAE3E8-E376-4280-A509-C148718A6B37}"/>
              </a:ext>
            </a:extLst>
          </p:cNvPr>
          <p:cNvSpPr/>
          <p:nvPr/>
        </p:nvSpPr>
        <p:spPr>
          <a:xfrm>
            <a:off x="3124628" y="2260908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265D35-704D-42F3-8D18-A7CB0B05E618}"/>
              </a:ext>
            </a:extLst>
          </p:cNvPr>
          <p:cNvSpPr txBox="1"/>
          <p:nvPr/>
        </p:nvSpPr>
        <p:spPr>
          <a:xfrm>
            <a:off x="7037766" y="200425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F8B674-E79D-4280-959B-10FA84E1273C}"/>
              </a:ext>
            </a:extLst>
          </p:cNvPr>
          <p:cNvSpPr txBox="1"/>
          <p:nvPr/>
        </p:nvSpPr>
        <p:spPr>
          <a:xfrm>
            <a:off x="8075530" y="2373585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19589D-2AF8-4FFF-A360-A98FD3B41529}"/>
              </a:ext>
            </a:extLst>
          </p:cNvPr>
          <p:cNvSpPr txBox="1"/>
          <p:nvPr/>
        </p:nvSpPr>
        <p:spPr>
          <a:xfrm>
            <a:off x="5950434" y="184272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68C67D-59FE-4E78-BF9F-582A9B7A4A9E}"/>
              </a:ext>
            </a:extLst>
          </p:cNvPr>
          <p:cNvSpPr txBox="1"/>
          <p:nvPr/>
        </p:nvSpPr>
        <p:spPr>
          <a:xfrm>
            <a:off x="6515611" y="343326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B05706-DE5E-4794-9A5A-79CC6836CE68}"/>
              </a:ext>
            </a:extLst>
          </p:cNvPr>
          <p:cNvSpPr txBox="1"/>
          <p:nvPr/>
        </p:nvSpPr>
        <p:spPr>
          <a:xfrm>
            <a:off x="7762443" y="381174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95FD44-9706-4D29-A023-34FEEA1E9594}"/>
              </a:ext>
            </a:extLst>
          </p:cNvPr>
          <p:cNvSpPr txBox="1"/>
          <p:nvPr/>
        </p:nvSpPr>
        <p:spPr>
          <a:xfrm>
            <a:off x="1426245" y="3348000"/>
            <a:ext cx="382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∈ </a:t>
            </a:r>
            <a:r>
              <a:rPr lang="en-US" altLang="ko-KR" sz="2400" dirty="0"/>
              <a:t>{</a:t>
            </a:r>
            <a:r>
              <a:rPr lang="en-US" altLang="ko-KR" sz="2400" dirty="0">
                <a:solidFill>
                  <a:srgbClr val="3333B2"/>
                </a:solidFill>
              </a:rPr>
              <a:t>odd</a:t>
            </a:r>
            <a:r>
              <a:rPr lang="en-US" altLang="ko-KR" sz="2400" dirty="0"/>
              <a:t>, </a:t>
            </a:r>
            <a:r>
              <a:rPr lang="en-US" altLang="ko-KR" sz="2400" dirty="0">
                <a:solidFill>
                  <a:srgbClr val="3333B2"/>
                </a:solidFill>
              </a:rPr>
              <a:t>even</a:t>
            </a:r>
            <a:r>
              <a:rPr lang="en-US" altLang="ko-KR" sz="2400" dirty="0"/>
              <a:t>, </a:t>
            </a:r>
            <a:r>
              <a:rPr lang="en-US" altLang="ko-KR" sz="2400" dirty="0">
                <a:solidFill>
                  <a:srgbClr val="3333B2"/>
                </a:solidFill>
              </a:rPr>
              <a:t>unconstrained</a:t>
            </a:r>
            <a:r>
              <a:rPr lang="en-US" altLang="ko-KR" sz="2400" dirty="0"/>
              <a:t>}</a:t>
            </a:r>
            <a:endParaRPr lang="ko-KR" altLang="en-US" sz="2400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310BF907-FEE8-4F65-B81D-B516F016B4CA}"/>
              </a:ext>
            </a:extLst>
          </p:cNvPr>
          <p:cNvSpPr/>
          <p:nvPr/>
        </p:nvSpPr>
        <p:spPr>
          <a:xfrm>
            <a:off x="3161200" y="3421085"/>
            <a:ext cx="1878852" cy="37337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2268FC-EAD0-4DE3-BFEC-A9BE076849F8}"/>
              </a:ext>
            </a:extLst>
          </p:cNvPr>
          <p:cNvSpPr txBox="1"/>
          <p:nvPr/>
        </p:nvSpPr>
        <p:spPr>
          <a:xfrm>
            <a:off x="4211960" y="3705197"/>
            <a:ext cx="107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en-US" altLang="ko-KR" dirty="0" err="1"/>
              <a:t>w.l.o.g</a:t>
            </a:r>
            <a:r>
              <a:rPr lang="en-US" altLang="ko-KR" dirty="0"/>
              <a:t>.)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3887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580CE-154B-4851-BB6F-111D9EC95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Main result</a:t>
            </a:r>
            <a:endParaRPr lang="ko-KR" altLang="en-US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E350E7C-ECAF-4112-AF7A-AF9C18838CAD}"/>
              </a:ext>
            </a:extLst>
          </p:cNvPr>
          <p:cNvSpPr/>
          <p:nvPr/>
        </p:nvSpPr>
        <p:spPr>
          <a:xfrm>
            <a:off x="611560" y="2636912"/>
            <a:ext cx="7956884" cy="2124236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B6F65A-A1E4-439F-B644-1C3CBFB8F968}"/>
              </a:ext>
            </a:extLst>
          </p:cNvPr>
          <p:cNvSpPr txBox="1"/>
          <p:nvPr/>
        </p:nvSpPr>
        <p:spPr>
          <a:xfrm>
            <a:off x="791580" y="285293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ko-KR" sz="2400" dirty="0">
                <a:solidFill>
                  <a:srgbClr val="3333B2"/>
                </a:solidFill>
              </a:rPr>
              <a:t>Theorem</a:t>
            </a:r>
            <a:r>
              <a:rPr lang="en-US" altLang="ko-KR" sz="2400" dirty="0"/>
              <a:t> </a:t>
            </a:r>
            <a:r>
              <a:rPr lang="en-US" altLang="ko-KR" sz="2200" dirty="0"/>
              <a:t>[Kim, Shin, A 2019]</a:t>
            </a:r>
            <a:endParaRPr lang="ko-KR" alt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4E9E32-09F7-44FE-B553-204F1CC962AF}"/>
              </a:ext>
            </a:extLst>
          </p:cNvPr>
          <p:cNvSpPr txBox="1"/>
          <p:nvPr/>
        </p:nvSpPr>
        <p:spPr>
          <a:xfrm>
            <a:off x="953598" y="3380316"/>
            <a:ext cx="7272808" cy="1020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ko-KR" sz="2600" dirty="0"/>
              <a:t>There exists a </a:t>
            </a:r>
            <a:r>
              <a:rPr lang="en-US" altLang="ko-KR" sz="2600" i="1" dirty="0"/>
              <a:t>O</a:t>
            </a:r>
            <a:r>
              <a:rPr lang="en-US" altLang="ko-KR" sz="2600" dirty="0"/>
              <a:t>(1)-approximation algorithm</a:t>
            </a:r>
          </a:p>
          <a:p>
            <a:pPr>
              <a:spcBef>
                <a:spcPts val="1000"/>
              </a:spcBef>
            </a:pPr>
            <a:r>
              <a:rPr lang="en-US" altLang="ko-KR" sz="2600" dirty="0"/>
              <a:t>for the parity-constrained facility location problem.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123272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DDB47B-DCFD-4158-81A2-479F1655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Unconstrained FL as a relaxation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B9774D-2F3B-4662-AAB1-C4F0EDB4ABC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Yields a lower bound</a:t>
            </a:r>
            <a:endParaRPr lang="ko-KR" altLang="en-US" dirty="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11199492-56B1-422E-A5D6-63B91FDA31FE}"/>
              </a:ext>
            </a:extLst>
          </p:cNvPr>
          <p:cNvCxnSpPr>
            <a:cxnSpLocks/>
            <a:stCxn id="9" idx="1"/>
          </p:cNvCxnSpPr>
          <p:nvPr/>
        </p:nvCxnSpPr>
        <p:spPr>
          <a:xfrm>
            <a:off x="7805066" y="1919571"/>
            <a:ext cx="622374" cy="798784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AA1B21E-C92D-427B-A5E9-41C2F0291315}"/>
              </a:ext>
            </a:extLst>
          </p:cNvPr>
          <p:cNvCxnSpPr>
            <a:cxnSpLocks/>
            <a:endCxn id="15" idx="2"/>
          </p:cNvCxnSpPr>
          <p:nvPr/>
        </p:nvCxnSpPr>
        <p:spPr>
          <a:xfrm flipH="1" flipV="1">
            <a:off x="7820790" y="2472203"/>
            <a:ext cx="606650" cy="246152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31ECCA4-1327-4342-8C82-3499EA6C066B}"/>
              </a:ext>
            </a:extLst>
          </p:cNvPr>
          <p:cNvCxnSpPr>
            <a:cxnSpLocks/>
            <a:stCxn id="14" idx="2"/>
          </p:cNvCxnSpPr>
          <p:nvPr/>
        </p:nvCxnSpPr>
        <p:spPr>
          <a:xfrm flipV="1">
            <a:off x="7632584" y="2718355"/>
            <a:ext cx="794856" cy="218877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13">
            <a:extLst>
              <a:ext uri="{FF2B5EF4-FFF2-40B4-BE49-F238E27FC236}">
                <a16:creationId xmlns:a16="http://schemas.microsoft.com/office/drawing/2014/main" id="{D8C7210E-891F-47C8-9ECA-42F8936BDE02}"/>
              </a:ext>
            </a:extLst>
          </p:cNvPr>
          <p:cNvSpPr/>
          <p:nvPr/>
        </p:nvSpPr>
        <p:spPr>
          <a:xfrm>
            <a:off x="7775542" y="189004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BDD306-8C55-425D-AEA7-7A3E76864381}"/>
              </a:ext>
            </a:extLst>
          </p:cNvPr>
          <p:cNvSpPr/>
          <p:nvPr/>
        </p:nvSpPr>
        <p:spPr>
          <a:xfrm>
            <a:off x="7632584" y="283643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D19AB2D8-04DD-4DE5-B3B6-4B5DE62C03C7}"/>
              </a:ext>
            </a:extLst>
          </p:cNvPr>
          <p:cNvSpPr/>
          <p:nvPr/>
        </p:nvSpPr>
        <p:spPr>
          <a:xfrm>
            <a:off x="7820790" y="2371403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711C13-C2D8-4985-B2E4-8885A5B2CBDB}"/>
              </a:ext>
            </a:extLst>
          </p:cNvPr>
          <p:cNvSpPr txBox="1"/>
          <p:nvPr/>
        </p:nvSpPr>
        <p:spPr>
          <a:xfrm>
            <a:off x="8166048" y="2360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37EB65CE-172D-4153-AE38-48A014B88B88}"/>
              </a:ext>
            </a:extLst>
          </p:cNvPr>
          <p:cNvSpPr/>
          <p:nvPr/>
        </p:nvSpPr>
        <p:spPr>
          <a:xfrm>
            <a:off x="8328574" y="2622955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785793-B175-47B1-B247-A1BA6C2427EC}"/>
              </a:ext>
            </a:extLst>
          </p:cNvPr>
          <p:cNvSpPr txBox="1"/>
          <p:nvPr/>
        </p:nvSpPr>
        <p:spPr>
          <a:xfrm>
            <a:off x="8075530" y="2735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E0899473-322E-403B-BB7F-53DE56E902E1}"/>
              </a:ext>
            </a:extLst>
          </p:cNvPr>
          <p:cNvGrpSpPr/>
          <p:nvPr/>
        </p:nvGrpSpPr>
        <p:grpSpPr>
          <a:xfrm>
            <a:off x="5950434" y="1816119"/>
            <a:ext cx="1009450" cy="1020313"/>
            <a:chOff x="5950434" y="1816119"/>
            <a:chExt cx="1009450" cy="1020313"/>
          </a:xfrm>
        </p:grpSpPr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9B70C9CC-4F3F-468D-A83F-E3198C69D7F0}"/>
                </a:ext>
              </a:extLst>
            </p:cNvPr>
            <p:cNvCxnSpPr>
              <a:cxnSpLocks/>
              <a:endCxn id="10" idx="7"/>
            </p:cNvCxnSpPr>
            <p:nvPr/>
          </p:nvCxnSpPr>
          <p:spPr>
            <a:xfrm flipV="1">
              <a:off x="6302344" y="1845643"/>
              <a:ext cx="628016" cy="341848"/>
            </a:xfrm>
            <a:prstGeom prst="line">
              <a:avLst/>
            </a:prstGeom>
            <a:ln w="12700">
              <a:solidFill>
                <a:srgbClr val="808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2CB68696-78D9-4FA7-B75B-71CC7067AD43}"/>
                </a:ext>
              </a:extLst>
            </p:cNvPr>
            <p:cNvCxnSpPr>
              <a:cxnSpLocks/>
              <a:stCxn id="11" idx="5"/>
            </p:cNvCxnSpPr>
            <p:nvPr/>
          </p:nvCxnSpPr>
          <p:spPr>
            <a:xfrm flipH="1" flipV="1">
              <a:off x="6302344" y="2187491"/>
              <a:ext cx="619744" cy="619417"/>
            </a:xfrm>
            <a:prstGeom prst="line">
              <a:avLst/>
            </a:prstGeom>
            <a:ln w="12700">
              <a:solidFill>
                <a:srgbClr val="808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C81752F2-D4E1-4F9F-A1B8-C28900207824}"/>
                </a:ext>
              </a:extLst>
            </p:cNvPr>
            <p:cNvSpPr/>
            <p:nvPr/>
          </p:nvSpPr>
          <p:spPr>
            <a:xfrm>
              <a:off x="6758284" y="1816119"/>
              <a:ext cx="201600" cy="201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04BE1BC5-DA56-4003-849D-6F4A2C1B5A9C}"/>
                </a:ext>
              </a:extLst>
            </p:cNvPr>
            <p:cNvSpPr/>
            <p:nvPr/>
          </p:nvSpPr>
          <p:spPr>
            <a:xfrm>
              <a:off x="6750012" y="2634832"/>
              <a:ext cx="201600" cy="201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AD144F-D59E-409A-AD13-A54B37381478}"/>
                </a:ext>
              </a:extLst>
            </p:cNvPr>
            <p:cNvSpPr txBox="1"/>
            <p:nvPr/>
          </p:nvSpPr>
          <p:spPr>
            <a:xfrm>
              <a:off x="6040952" y="1829315"/>
              <a:ext cx="515834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dirty="0">
                  <a:solidFill>
                    <a:srgbClr val="B23333"/>
                  </a:solidFill>
                </a:rPr>
                <a:t>2</a:t>
              </a:r>
            </a:p>
          </p:txBody>
        </p:sp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17734D4B-E565-42E3-81D2-D423DA462DB1}"/>
                </a:ext>
              </a:extLst>
            </p:cNvPr>
            <p:cNvSpPr/>
            <p:nvPr/>
          </p:nvSpPr>
          <p:spPr>
            <a:xfrm>
              <a:off x="6203478" y="2092091"/>
              <a:ext cx="190800" cy="19080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5253A1-3CA5-47A6-B8D6-A1F102227A4C}"/>
                </a:ext>
              </a:extLst>
            </p:cNvPr>
            <p:cNvSpPr txBox="1"/>
            <p:nvPr/>
          </p:nvSpPr>
          <p:spPr>
            <a:xfrm>
              <a:off x="5950434" y="2204768"/>
              <a:ext cx="69687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dirty="0">
                  <a:solidFill>
                    <a:srgbClr val="3333B2"/>
                  </a:solidFill>
                </a:rPr>
                <a:t>odd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866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/>
      <p:bldP spid="17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DDB47B-DCFD-4158-81A2-479F1655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Unconstrained FL as a relaxation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B9774D-2F3B-4662-AAB1-C4F0EDB4ABC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Yields a lower bound</a:t>
            </a:r>
            <a:endParaRPr lang="ko-KR" altLang="en-US" dirty="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11199492-56B1-422E-A5D6-63B91FDA31FE}"/>
              </a:ext>
            </a:extLst>
          </p:cNvPr>
          <p:cNvCxnSpPr>
            <a:cxnSpLocks/>
            <a:stCxn id="9" idx="1"/>
          </p:cNvCxnSpPr>
          <p:nvPr/>
        </p:nvCxnSpPr>
        <p:spPr>
          <a:xfrm>
            <a:off x="7805066" y="1919571"/>
            <a:ext cx="622374" cy="798784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AA1B21E-C92D-427B-A5E9-41C2F0291315}"/>
              </a:ext>
            </a:extLst>
          </p:cNvPr>
          <p:cNvCxnSpPr>
            <a:cxnSpLocks/>
            <a:endCxn id="15" idx="2"/>
          </p:cNvCxnSpPr>
          <p:nvPr/>
        </p:nvCxnSpPr>
        <p:spPr>
          <a:xfrm flipH="1" flipV="1">
            <a:off x="7820790" y="2472203"/>
            <a:ext cx="606650" cy="246152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31ECCA4-1327-4342-8C82-3499EA6C066B}"/>
              </a:ext>
            </a:extLst>
          </p:cNvPr>
          <p:cNvCxnSpPr>
            <a:cxnSpLocks/>
            <a:stCxn id="14" idx="2"/>
          </p:cNvCxnSpPr>
          <p:nvPr/>
        </p:nvCxnSpPr>
        <p:spPr>
          <a:xfrm flipV="1">
            <a:off x="7632584" y="2718355"/>
            <a:ext cx="794856" cy="218877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13">
            <a:extLst>
              <a:ext uri="{FF2B5EF4-FFF2-40B4-BE49-F238E27FC236}">
                <a16:creationId xmlns:a16="http://schemas.microsoft.com/office/drawing/2014/main" id="{D8C7210E-891F-47C8-9ECA-42F8936BDE02}"/>
              </a:ext>
            </a:extLst>
          </p:cNvPr>
          <p:cNvSpPr/>
          <p:nvPr/>
        </p:nvSpPr>
        <p:spPr>
          <a:xfrm>
            <a:off x="7775542" y="189004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BDD306-8C55-425D-AEA7-7A3E76864381}"/>
              </a:ext>
            </a:extLst>
          </p:cNvPr>
          <p:cNvSpPr/>
          <p:nvPr/>
        </p:nvSpPr>
        <p:spPr>
          <a:xfrm>
            <a:off x="7632584" y="283643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D19AB2D8-04DD-4DE5-B3B6-4B5DE62C03C7}"/>
              </a:ext>
            </a:extLst>
          </p:cNvPr>
          <p:cNvSpPr/>
          <p:nvPr/>
        </p:nvSpPr>
        <p:spPr>
          <a:xfrm>
            <a:off x="7820790" y="2371403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711C13-C2D8-4985-B2E4-8885A5B2CBDB}"/>
              </a:ext>
            </a:extLst>
          </p:cNvPr>
          <p:cNvSpPr txBox="1"/>
          <p:nvPr/>
        </p:nvSpPr>
        <p:spPr>
          <a:xfrm>
            <a:off x="8166048" y="2360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37EB65CE-172D-4153-AE38-48A014B88B88}"/>
              </a:ext>
            </a:extLst>
          </p:cNvPr>
          <p:cNvSpPr/>
          <p:nvPr/>
        </p:nvSpPr>
        <p:spPr>
          <a:xfrm>
            <a:off x="8328574" y="2622955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785793-B175-47B1-B247-A1BA6C2427EC}"/>
              </a:ext>
            </a:extLst>
          </p:cNvPr>
          <p:cNvSpPr txBox="1"/>
          <p:nvPr/>
        </p:nvSpPr>
        <p:spPr>
          <a:xfrm>
            <a:off x="8075530" y="2735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B6D6E3F5-BC1E-4F9E-8123-3AC9D2EAC5B1}"/>
              </a:ext>
            </a:extLst>
          </p:cNvPr>
          <p:cNvGrpSpPr/>
          <p:nvPr/>
        </p:nvGrpSpPr>
        <p:grpSpPr>
          <a:xfrm>
            <a:off x="662133" y="1808806"/>
            <a:ext cx="1009450" cy="1020313"/>
            <a:chOff x="5950434" y="1816119"/>
            <a:chExt cx="1009450" cy="1020313"/>
          </a:xfrm>
        </p:grpSpPr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D19A09D1-358B-48F3-9ED4-7DABA0BF0877}"/>
                </a:ext>
              </a:extLst>
            </p:cNvPr>
            <p:cNvCxnSpPr>
              <a:cxnSpLocks/>
              <a:endCxn id="27" idx="7"/>
            </p:cNvCxnSpPr>
            <p:nvPr/>
          </p:nvCxnSpPr>
          <p:spPr>
            <a:xfrm flipV="1">
              <a:off x="6302344" y="1845643"/>
              <a:ext cx="628016" cy="341848"/>
            </a:xfrm>
            <a:prstGeom prst="line">
              <a:avLst/>
            </a:prstGeom>
            <a:ln w="12700">
              <a:solidFill>
                <a:srgbClr val="808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0E726634-5B44-4463-8287-D09DFE2A6002}"/>
                </a:ext>
              </a:extLst>
            </p:cNvPr>
            <p:cNvCxnSpPr>
              <a:cxnSpLocks/>
              <a:stCxn id="28" idx="5"/>
            </p:cNvCxnSpPr>
            <p:nvPr/>
          </p:nvCxnSpPr>
          <p:spPr>
            <a:xfrm flipH="1" flipV="1">
              <a:off x="6302344" y="2187491"/>
              <a:ext cx="619744" cy="619417"/>
            </a:xfrm>
            <a:prstGeom prst="line">
              <a:avLst/>
            </a:prstGeom>
            <a:ln w="12700">
              <a:solidFill>
                <a:srgbClr val="808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13">
              <a:extLst>
                <a:ext uri="{FF2B5EF4-FFF2-40B4-BE49-F238E27FC236}">
                  <a16:creationId xmlns:a16="http://schemas.microsoft.com/office/drawing/2014/main" id="{F2594465-DC07-4A62-BF1A-3F29755E666B}"/>
                </a:ext>
              </a:extLst>
            </p:cNvPr>
            <p:cNvSpPr/>
            <p:nvPr/>
          </p:nvSpPr>
          <p:spPr>
            <a:xfrm>
              <a:off x="6758284" y="1816119"/>
              <a:ext cx="201600" cy="201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13">
              <a:extLst>
                <a:ext uri="{FF2B5EF4-FFF2-40B4-BE49-F238E27FC236}">
                  <a16:creationId xmlns:a16="http://schemas.microsoft.com/office/drawing/2014/main" id="{C1B85969-1E45-4C16-9E90-B80684B00530}"/>
                </a:ext>
              </a:extLst>
            </p:cNvPr>
            <p:cNvSpPr/>
            <p:nvPr/>
          </p:nvSpPr>
          <p:spPr>
            <a:xfrm>
              <a:off x="6750012" y="2634832"/>
              <a:ext cx="201600" cy="201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B12B272-3631-4A96-8226-ECDD1F529D4F}"/>
                </a:ext>
              </a:extLst>
            </p:cNvPr>
            <p:cNvSpPr txBox="1"/>
            <p:nvPr/>
          </p:nvSpPr>
          <p:spPr>
            <a:xfrm>
              <a:off x="6040952" y="1829315"/>
              <a:ext cx="515834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dirty="0">
                  <a:solidFill>
                    <a:srgbClr val="B23333"/>
                  </a:solidFill>
                </a:rPr>
                <a:t>2</a:t>
              </a:r>
            </a:p>
          </p:txBody>
        </p:sp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E727F79F-5764-4C0D-A5C4-E1F27266A105}"/>
                </a:ext>
              </a:extLst>
            </p:cNvPr>
            <p:cNvSpPr/>
            <p:nvPr/>
          </p:nvSpPr>
          <p:spPr>
            <a:xfrm>
              <a:off x="6203478" y="2092091"/>
              <a:ext cx="190800" cy="19080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E4C5BF-757E-403E-994E-48CD06C8E782}"/>
                </a:ext>
              </a:extLst>
            </p:cNvPr>
            <p:cNvSpPr txBox="1"/>
            <p:nvPr/>
          </p:nvSpPr>
          <p:spPr>
            <a:xfrm>
              <a:off x="5950434" y="2204768"/>
              <a:ext cx="69687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dirty="0">
                  <a:solidFill>
                    <a:srgbClr val="3333B2"/>
                  </a:solidFill>
                </a:rPr>
                <a:t>odd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395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5783 0.00116 " pathEditMode="relative" rAng="0" ptsTypes="AA">
                                      <p:cBhvr>
                                        <p:cTn id="6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DDB47B-DCFD-4158-81A2-479F1655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Unconstrained FL as a relaxation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B9774D-2F3B-4662-AAB1-C4F0EDB4ABC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Yields a lower bound</a:t>
            </a:r>
            <a:endParaRPr lang="ko-KR" altLang="en-US" dirty="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11199492-56B1-422E-A5D6-63B91FDA31FE}"/>
              </a:ext>
            </a:extLst>
          </p:cNvPr>
          <p:cNvCxnSpPr>
            <a:cxnSpLocks/>
            <a:stCxn id="9" idx="6"/>
            <a:endCxn id="30" idx="1"/>
          </p:cNvCxnSpPr>
          <p:nvPr/>
        </p:nvCxnSpPr>
        <p:spPr>
          <a:xfrm flipH="1">
            <a:off x="915177" y="1990847"/>
            <a:ext cx="7061965" cy="1893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AA1B21E-C92D-427B-A5E9-41C2F0291315}"/>
              </a:ext>
            </a:extLst>
          </p:cNvPr>
          <p:cNvCxnSpPr>
            <a:cxnSpLocks/>
            <a:endCxn id="15" idx="2"/>
          </p:cNvCxnSpPr>
          <p:nvPr/>
        </p:nvCxnSpPr>
        <p:spPr>
          <a:xfrm flipH="1" flipV="1">
            <a:off x="7820790" y="2472203"/>
            <a:ext cx="606650" cy="246152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31ECCA4-1327-4342-8C82-3499EA6C066B}"/>
              </a:ext>
            </a:extLst>
          </p:cNvPr>
          <p:cNvCxnSpPr>
            <a:cxnSpLocks/>
            <a:stCxn id="14" idx="2"/>
          </p:cNvCxnSpPr>
          <p:nvPr/>
        </p:nvCxnSpPr>
        <p:spPr>
          <a:xfrm flipV="1">
            <a:off x="7632584" y="2718355"/>
            <a:ext cx="794856" cy="218877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13">
            <a:extLst>
              <a:ext uri="{FF2B5EF4-FFF2-40B4-BE49-F238E27FC236}">
                <a16:creationId xmlns:a16="http://schemas.microsoft.com/office/drawing/2014/main" id="{D8C7210E-891F-47C8-9ECA-42F8936BDE02}"/>
              </a:ext>
            </a:extLst>
          </p:cNvPr>
          <p:cNvSpPr/>
          <p:nvPr/>
        </p:nvSpPr>
        <p:spPr>
          <a:xfrm>
            <a:off x="7775542" y="189004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BDD306-8C55-425D-AEA7-7A3E76864381}"/>
              </a:ext>
            </a:extLst>
          </p:cNvPr>
          <p:cNvSpPr/>
          <p:nvPr/>
        </p:nvSpPr>
        <p:spPr>
          <a:xfrm>
            <a:off x="7632584" y="283643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D19AB2D8-04DD-4DE5-B3B6-4B5DE62C03C7}"/>
              </a:ext>
            </a:extLst>
          </p:cNvPr>
          <p:cNvSpPr/>
          <p:nvPr/>
        </p:nvSpPr>
        <p:spPr>
          <a:xfrm>
            <a:off x="7820790" y="2371403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711C13-C2D8-4985-B2E4-8885A5B2CBDB}"/>
              </a:ext>
            </a:extLst>
          </p:cNvPr>
          <p:cNvSpPr txBox="1"/>
          <p:nvPr/>
        </p:nvSpPr>
        <p:spPr>
          <a:xfrm>
            <a:off x="8166048" y="2360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37EB65CE-172D-4153-AE38-48A014B88B88}"/>
              </a:ext>
            </a:extLst>
          </p:cNvPr>
          <p:cNvSpPr/>
          <p:nvPr/>
        </p:nvSpPr>
        <p:spPr>
          <a:xfrm>
            <a:off x="8328574" y="2622955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785793-B175-47B1-B247-A1BA6C2427EC}"/>
              </a:ext>
            </a:extLst>
          </p:cNvPr>
          <p:cNvSpPr txBox="1"/>
          <p:nvPr/>
        </p:nvSpPr>
        <p:spPr>
          <a:xfrm>
            <a:off x="8075530" y="2735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D19A09D1-358B-48F3-9ED4-7DABA0BF0877}"/>
              </a:ext>
            </a:extLst>
          </p:cNvPr>
          <p:cNvCxnSpPr>
            <a:cxnSpLocks/>
            <a:endCxn id="27" idx="7"/>
          </p:cNvCxnSpPr>
          <p:nvPr/>
        </p:nvCxnSpPr>
        <p:spPr>
          <a:xfrm flipV="1">
            <a:off x="1014043" y="1838330"/>
            <a:ext cx="628016" cy="341848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0E726634-5B44-4463-8287-D09DFE2A6002}"/>
              </a:ext>
            </a:extLst>
          </p:cNvPr>
          <p:cNvCxnSpPr>
            <a:cxnSpLocks/>
            <a:stCxn id="28" idx="5"/>
          </p:cNvCxnSpPr>
          <p:nvPr/>
        </p:nvCxnSpPr>
        <p:spPr>
          <a:xfrm flipH="1" flipV="1">
            <a:off x="1014043" y="2180178"/>
            <a:ext cx="619744" cy="619417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13">
            <a:extLst>
              <a:ext uri="{FF2B5EF4-FFF2-40B4-BE49-F238E27FC236}">
                <a16:creationId xmlns:a16="http://schemas.microsoft.com/office/drawing/2014/main" id="{F2594465-DC07-4A62-BF1A-3F29755E666B}"/>
              </a:ext>
            </a:extLst>
          </p:cNvPr>
          <p:cNvSpPr/>
          <p:nvPr/>
        </p:nvSpPr>
        <p:spPr>
          <a:xfrm>
            <a:off x="1469983" y="180880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C1B85969-1E45-4C16-9E90-B80684B00530}"/>
              </a:ext>
            </a:extLst>
          </p:cNvPr>
          <p:cNvSpPr/>
          <p:nvPr/>
        </p:nvSpPr>
        <p:spPr>
          <a:xfrm>
            <a:off x="1461711" y="262751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12B272-3631-4A96-8226-ECDD1F529D4F}"/>
              </a:ext>
            </a:extLst>
          </p:cNvPr>
          <p:cNvSpPr txBox="1"/>
          <p:nvPr/>
        </p:nvSpPr>
        <p:spPr>
          <a:xfrm>
            <a:off x="752651" y="182200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E727F79F-5764-4C0D-A5C4-E1F27266A105}"/>
              </a:ext>
            </a:extLst>
          </p:cNvPr>
          <p:cNvSpPr/>
          <p:nvPr/>
        </p:nvSpPr>
        <p:spPr>
          <a:xfrm>
            <a:off x="915177" y="2084778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E4C5BF-757E-403E-994E-48CD06C8E782}"/>
              </a:ext>
            </a:extLst>
          </p:cNvPr>
          <p:cNvSpPr txBox="1"/>
          <p:nvPr/>
        </p:nvSpPr>
        <p:spPr>
          <a:xfrm>
            <a:off x="662133" y="2197455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</p:spTree>
    <p:extLst>
      <p:ext uri="{BB962C8B-B14F-4D97-AF65-F5344CB8AC3E}">
        <p14:creationId xmlns:p14="http://schemas.microsoft.com/office/powerpoint/2010/main" val="106650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79F85E-3E29-4C79-8FC7-96645E0E1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Parity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060EF8-5126-4818-BCDB-C4600C20D54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7014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DDB47B-DCFD-4158-81A2-479F1655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Unconstrained FL as a relaxation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B9774D-2F3B-4662-AAB1-C4F0EDB4ABC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Yields a lower bound</a:t>
            </a:r>
          </a:p>
          <a:p>
            <a:endParaRPr lang="en-US" altLang="ko-KR" dirty="0"/>
          </a:p>
          <a:p>
            <a:r>
              <a:rPr lang="en-US" altLang="ko-KR" dirty="0"/>
              <a:t>Still serves as a good subroutine!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198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>
            <a:extLst>
              <a:ext uri="{FF2B5EF4-FFF2-40B4-BE49-F238E27FC236}">
                <a16:creationId xmlns:a16="http://schemas.microsoft.com/office/drawing/2014/main" id="{5A97D781-C9D3-47B4-8E4C-E93F9447C1F4}"/>
              </a:ext>
            </a:extLst>
          </p:cNvPr>
          <p:cNvSpPr/>
          <p:nvPr/>
        </p:nvSpPr>
        <p:spPr>
          <a:xfrm>
            <a:off x="7290810" y="1891576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045855A-0750-4B32-8425-4DECCFAD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Warm-up: all-even case</a:t>
            </a:r>
            <a:endParaRPr lang="ko-KR" altLang="en-US" dirty="0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E226EC4C-9B86-490D-9E10-96857E9DF24B}"/>
              </a:ext>
            </a:extLst>
          </p:cNvPr>
          <p:cNvSpPr/>
          <p:nvPr/>
        </p:nvSpPr>
        <p:spPr>
          <a:xfrm>
            <a:off x="7775542" y="15280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6788ADE9-9F10-4D30-9125-67E0B1DBF7E2}"/>
              </a:ext>
            </a:extLst>
          </p:cNvPr>
          <p:cNvSpPr/>
          <p:nvPr/>
        </p:nvSpPr>
        <p:spPr>
          <a:xfrm>
            <a:off x="6758284" y="145407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A41B087F-2892-42CE-8229-59FAC79DD7CD}"/>
              </a:ext>
            </a:extLst>
          </p:cNvPr>
          <p:cNvSpPr/>
          <p:nvPr/>
        </p:nvSpPr>
        <p:spPr>
          <a:xfrm>
            <a:off x="6750012" y="22727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11AFD-183D-456D-A562-7F12C246B249}"/>
              </a:ext>
            </a:extLst>
          </p:cNvPr>
          <p:cNvSpPr txBox="1"/>
          <p:nvPr/>
        </p:nvSpPr>
        <p:spPr>
          <a:xfrm>
            <a:off x="7128284" y="162880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794F1CF1-21E4-4064-AF7A-7DA27440B607}"/>
              </a:ext>
            </a:extLst>
          </p:cNvPr>
          <p:cNvSpPr/>
          <p:nvPr/>
        </p:nvSpPr>
        <p:spPr>
          <a:xfrm>
            <a:off x="7632584" y="24743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CF97D755-60EC-40F9-A295-5D2C45F6FBB6}"/>
              </a:ext>
            </a:extLst>
          </p:cNvPr>
          <p:cNvSpPr/>
          <p:nvPr/>
        </p:nvSpPr>
        <p:spPr>
          <a:xfrm>
            <a:off x="7820790" y="200935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5C9484-1CB7-4F9D-869A-BDCBB9893C94}"/>
              </a:ext>
            </a:extLst>
          </p:cNvPr>
          <p:cNvSpPr txBox="1"/>
          <p:nvPr/>
        </p:nvSpPr>
        <p:spPr>
          <a:xfrm>
            <a:off x="8166048" y="199813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401BDBDD-BDBD-46DF-9A1B-60331A8846DE}"/>
              </a:ext>
            </a:extLst>
          </p:cNvPr>
          <p:cNvSpPr/>
          <p:nvPr/>
        </p:nvSpPr>
        <p:spPr>
          <a:xfrm>
            <a:off x="8328574" y="2260908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0B3100-4F41-40DD-8840-6678707B5577}"/>
              </a:ext>
            </a:extLst>
          </p:cNvPr>
          <p:cNvSpPr txBox="1"/>
          <p:nvPr/>
        </p:nvSpPr>
        <p:spPr>
          <a:xfrm>
            <a:off x="6040952" y="146726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E60E7DC3-D411-45F6-831A-AE5889221DEA}"/>
              </a:ext>
            </a:extLst>
          </p:cNvPr>
          <p:cNvSpPr/>
          <p:nvPr/>
        </p:nvSpPr>
        <p:spPr>
          <a:xfrm>
            <a:off x="6203478" y="1730044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2D5C9C-B382-4772-8A27-DDF961050104}"/>
              </a:ext>
            </a:extLst>
          </p:cNvPr>
          <p:cNvSpPr txBox="1"/>
          <p:nvPr/>
        </p:nvSpPr>
        <p:spPr>
          <a:xfrm>
            <a:off x="6606129" y="305781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30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90365CEF-7218-46D7-99EA-BEB477A77BE9}"/>
              </a:ext>
            </a:extLst>
          </p:cNvPr>
          <p:cNvSpPr/>
          <p:nvPr/>
        </p:nvSpPr>
        <p:spPr>
          <a:xfrm>
            <a:off x="6768655" y="332059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7095C43A-E999-4FA2-82F2-BBA611828C77}"/>
              </a:ext>
            </a:extLst>
          </p:cNvPr>
          <p:cNvSpPr/>
          <p:nvPr/>
        </p:nvSpPr>
        <p:spPr>
          <a:xfrm>
            <a:off x="6231694" y="354715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8E9688D0-3595-4B9F-9CDA-1DBD9DD729A2}"/>
              </a:ext>
            </a:extLst>
          </p:cNvPr>
          <p:cNvSpPr/>
          <p:nvPr/>
        </p:nvSpPr>
        <p:spPr>
          <a:xfrm>
            <a:off x="7044680" y="391004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A1EE31-81DE-42CC-AB67-4865D720065C}"/>
              </a:ext>
            </a:extLst>
          </p:cNvPr>
          <p:cNvSpPr txBox="1"/>
          <p:nvPr/>
        </p:nvSpPr>
        <p:spPr>
          <a:xfrm>
            <a:off x="7852961" y="343628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F0B25596-B1BD-4F70-AE8E-AABCCEAD6C41}"/>
              </a:ext>
            </a:extLst>
          </p:cNvPr>
          <p:cNvSpPr/>
          <p:nvPr/>
        </p:nvSpPr>
        <p:spPr>
          <a:xfrm>
            <a:off x="8015487" y="3699063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ED6E0A-6520-4651-8B70-5AAFA102617E}"/>
              </a:ext>
            </a:extLst>
          </p:cNvPr>
          <p:cNvSpPr txBox="1"/>
          <p:nvPr/>
        </p:nvSpPr>
        <p:spPr>
          <a:xfrm>
            <a:off x="7037766" y="200425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89DC7E-425B-4FE4-A16C-E786E319E602}"/>
              </a:ext>
            </a:extLst>
          </p:cNvPr>
          <p:cNvSpPr txBox="1"/>
          <p:nvPr/>
        </p:nvSpPr>
        <p:spPr>
          <a:xfrm>
            <a:off x="8075530" y="2373585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59229-6016-4AFB-BFD5-B6FC88EE0FFD}"/>
              </a:ext>
            </a:extLst>
          </p:cNvPr>
          <p:cNvSpPr txBox="1"/>
          <p:nvPr/>
        </p:nvSpPr>
        <p:spPr>
          <a:xfrm>
            <a:off x="5950434" y="184272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E91176-DC15-4E9A-8815-08B45A1ABDA8}"/>
              </a:ext>
            </a:extLst>
          </p:cNvPr>
          <p:cNvSpPr txBox="1"/>
          <p:nvPr/>
        </p:nvSpPr>
        <p:spPr>
          <a:xfrm>
            <a:off x="6515611" y="343326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15F82E-DC36-40A2-BA52-76A50515E8AF}"/>
              </a:ext>
            </a:extLst>
          </p:cNvPr>
          <p:cNvSpPr txBox="1"/>
          <p:nvPr/>
        </p:nvSpPr>
        <p:spPr>
          <a:xfrm>
            <a:off x="7762443" y="381174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85F1F053-1EE2-488C-808C-99836C566A67}"/>
              </a:ext>
            </a:extLst>
          </p:cNvPr>
          <p:cNvSpPr/>
          <p:nvPr/>
        </p:nvSpPr>
        <p:spPr>
          <a:xfrm>
            <a:off x="6390820" y="121081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2" grpId="0" animBg="1"/>
      <p:bldP spid="13" grpId="0" animBg="1"/>
      <p:bldP spid="14" grpId="0"/>
      <p:bldP spid="16" grpId="0" animBg="1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>
            <a:extLst>
              <a:ext uri="{FF2B5EF4-FFF2-40B4-BE49-F238E27FC236}">
                <a16:creationId xmlns:a16="http://schemas.microsoft.com/office/drawing/2014/main" id="{5A97D781-C9D3-47B4-8E4C-E93F9447C1F4}"/>
              </a:ext>
            </a:extLst>
          </p:cNvPr>
          <p:cNvSpPr/>
          <p:nvPr/>
        </p:nvSpPr>
        <p:spPr>
          <a:xfrm>
            <a:off x="7290810" y="1891576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C3B6B321-61DB-4761-A858-E4D335252C87}"/>
              </a:ext>
            </a:extLst>
          </p:cNvPr>
          <p:cNvCxnSpPr>
            <a:cxnSpLocks/>
            <a:stCxn id="30" idx="0"/>
            <a:endCxn id="36" idx="0"/>
          </p:cNvCxnSpPr>
          <p:nvPr/>
        </p:nvCxnSpPr>
        <p:spPr>
          <a:xfrm flipV="1">
            <a:off x="6298869" y="1210818"/>
            <a:ext cx="192751" cy="631903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E045855A-0750-4B32-8425-4DECCFAD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Warm-up: all-even case</a:t>
            </a:r>
            <a:endParaRPr lang="ko-KR" altLang="en-US" dirty="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FB782112-6E74-4E79-9948-32C3E01763F8}"/>
              </a:ext>
            </a:extLst>
          </p:cNvPr>
          <p:cNvCxnSpPr>
            <a:cxnSpLocks/>
            <a:stCxn id="30" idx="0"/>
            <a:endCxn id="11" idx="2"/>
          </p:cNvCxnSpPr>
          <p:nvPr/>
        </p:nvCxnSpPr>
        <p:spPr>
          <a:xfrm flipV="1">
            <a:off x="6298869" y="1628800"/>
            <a:ext cx="1476673" cy="213921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8EF55089-152C-40F1-8A70-5367E2E893B6}"/>
              </a:ext>
            </a:extLst>
          </p:cNvPr>
          <p:cNvCxnSpPr>
            <a:cxnSpLocks/>
            <a:endCxn id="17" idx="2"/>
          </p:cNvCxnSpPr>
          <p:nvPr/>
        </p:nvCxnSpPr>
        <p:spPr>
          <a:xfrm flipH="1" flipV="1">
            <a:off x="7820790" y="2110156"/>
            <a:ext cx="606650" cy="246152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65E6CAAC-7912-47C2-B64D-B4EFF6C92AF6}"/>
              </a:ext>
            </a:extLst>
          </p:cNvPr>
          <p:cNvCxnSpPr>
            <a:cxnSpLocks/>
            <a:stCxn id="16" idx="2"/>
          </p:cNvCxnSpPr>
          <p:nvPr/>
        </p:nvCxnSpPr>
        <p:spPr>
          <a:xfrm flipV="1">
            <a:off x="7632584" y="2356308"/>
            <a:ext cx="794856" cy="218877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3090E32-AD1A-4374-95AC-A8000F92333B}"/>
              </a:ext>
            </a:extLst>
          </p:cNvPr>
          <p:cNvCxnSpPr>
            <a:cxnSpLocks/>
            <a:endCxn id="12" idx="7"/>
          </p:cNvCxnSpPr>
          <p:nvPr/>
        </p:nvCxnSpPr>
        <p:spPr>
          <a:xfrm flipV="1">
            <a:off x="6302344" y="1483596"/>
            <a:ext cx="628016" cy="341848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ACB6656C-7C6A-4A2A-A1D5-B5E74142A60B}"/>
              </a:ext>
            </a:extLst>
          </p:cNvPr>
          <p:cNvCxnSpPr>
            <a:cxnSpLocks/>
            <a:stCxn id="13" idx="5"/>
          </p:cNvCxnSpPr>
          <p:nvPr/>
        </p:nvCxnSpPr>
        <p:spPr>
          <a:xfrm flipH="1" flipV="1">
            <a:off x="6302344" y="1825444"/>
            <a:ext cx="619744" cy="619417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5D63E248-F67B-4CB0-9B06-9FD6D2C60C32}"/>
              </a:ext>
            </a:extLst>
          </p:cNvPr>
          <p:cNvCxnSpPr>
            <a:cxnSpLocks/>
            <a:endCxn id="24" idx="2"/>
          </p:cNvCxnSpPr>
          <p:nvPr/>
        </p:nvCxnSpPr>
        <p:spPr>
          <a:xfrm flipH="1" flipV="1">
            <a:off x="6231694" y="3647955"/>
            <a:ext cx="1882659" cy="146508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549FC549-6AC9-4AF6-B61A-79A38C2FE063}"/>
              </a:ext>
            </a:extLst>
          </p:cNvPr>
          <p:cNvCxnSpPr>
            <a:cxnSpLocks/>
            <a:endCxn id="25" idx="6"/>
          </p:cNvCxnSpPr>
          <p:nvPr/>
        </p:nvCxnSpPr>
        <p:spPr>
          <a:xfrm flipH="1">
            <a:off x="7246280" y="3794463"/>
            <a:ext cx="868073" cy="216382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3">
            <a:extLst>
              <a:ext uri="{FF2B5EF4-FFF2-40B4-BE49-F238E27FC236}">
                <a16:creationId xmlns:a16="http://schemas.microsoft.com/office/drawing/2014/main" id="{E226EC4C-9B86-490D-9E10-96857E9DF24B}"/>
              </a:ext>
            </a:extLst>
          </p:cNvPr>
          <p:cNvSpPr/>
          <p:nvPr/>
        </p:nvSpPr>
        <p:spPr>
          <a:xfrm>
            <a:off x="7775542" y="15280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6788ADE9-9F10-4D30-9125-67E0B1DBF7E2}"/>
              </a:ext>
            </a:extLst>
          </p:cNvPr>
          <p:cNvSpPr/>
          <p:nvPr/>
        </p:nvSpPr>
        <p:spPr>
          <a:xfrm>
            <a:off x="6758284" y="145407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A41B087F-2892-42CE-8229-59FAC79DD7CD}"/>
              </a:ext>
            </a:extLst>
          </p:cNvPr>
          <p:cNvSpPr/>
          <p:nvPr/>
        </p:nvSpPr>
        <p:spPr>
          <a:xfrm>
            <a:off x="6750012" y="22727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11AFD-183D-456D-A562-7F12C246B249}"/>
              </a:ext>
            </a:extLst>
          </p:cNvPr>
          <p:cNvSpPr txBox="1"/>
          <p:nvPr/>
        </p:nvSpPr>
        <p:spPr>
          <a:xfrm>
            <a:off x="7128284" y="162880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794F1CF1-21E4-4064-AF7A-7DA27440B607}"/>
              </a:ext>
            </a:extLst>
          </p:cNvPr>
          <p:cNvSpPr/>
          <p:nvPr/>
        </p:nvSpPr>
        <p:spPr>
          <a:xfrm>
            <a:off x="7632584" y="24743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CF97D755-60EC-40F9-A295-5D2C45F6FBB6}"/>
              </a:ext>
            </a:extLst>
          </p:cNvPr>
          <p:cNvSpPr/>
          <p:nvPr/>
        </p:nvSpPr>
        <p:spPr>
          <a:xfrm>
            <a:off x="7820790" y="200935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5C9484-1CB7-4F9D-869A-BDCBB9893C94}"/>
              </a:ext>
            </a:extLst>
          </p:cNvPr>
          <p:cNvSpPr txBox="1"/>
          <p:nvPr/>
        </p:nvSpPr>
        <p:spPr>
          <a:xfrm>
            <a:off x="8166048" y="199813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401BDBDD-BDBD-46DF-9A1B-60331A8846DE}"/>
              </a:ext>
            </a:extLst>
          </p:cNvPr>
          <p:cNvSpPr/>
          <p:nvPr/>
        </p:nvSpPr>
        <p:spPr>
          <a:xfrm>
            <a:off x="8328574" y="2260908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0B3100-4F41-40DD-8840-6678707B5577}"/>
              </a:ext>
            </a:extLst>
          </p:cNvPr>
          <p:cNvSpPr txBox="1"/>
          <p:nvPr/>
        </p:nvSpPr>
        <p:spPr>
          <a:xfrm>
            <a:off x="6040952" y="146726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E60E7DC3-D411-45F6-831A-AE5889221DEA}"/>
              </a:ext>
            </a:extLst>
          </p:cNvPr>
          <p:cNvSpPr/>
          <p:nvPr/>
        </p:nvSpPr>
        <p:spPr>
          <a:xfrm>
            <a:off x="6203478" y="1730044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2D5C9C-B382-4772-8A27-DDF961050104}"/>
              </a:ext>
            </a:extLst>
          </p:cNvPr>
          <p:cNvSpPr txBox="1"/>
          <p:nvPr/>
        </p:nvSpPr>
        <p:spPr>
          <a:xfrm>
            <a:off x="6606129" y="305781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30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90365CEF-7218-46D7-99EA-BEB477A77BE9}"/>
              </a:ext>
            </a:extLst>
          </p:cNvPr>
          <p:cNvSpPr/>
          <p:nvPr/>
        </p:nvSpPr>
        <p:spPr>
          <a:xfrm>
            <a:off x="6768655" y="332059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7095C43A-E999-4FA2-82F2-BBA611828C77}"/>
              </a:ext>
            </a:extLst>
          </p:cNvPr>
          <p:cNvSpPr/>
          <p:nvPr/>
        </p:nvSpPr>
        <p:spPr>
          <a:xfrm>
            <a:off x="6231694" y="354715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8E9688D0-3595-4B9F-9CDA-1DBD9DD729A2}"/>
              </a:ext>
            </a:extLst>
          </p:cNvPr>
          <p:cNvSpPr/>
          <p:nvPr/>
        </p:nvSpPr>
        <p:spPr>
          <a:xfrm>
            <a:off x="7044680" y="391004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A1EE31-81DE-42CC-AB67-4865D720065C}"/>
              </a:ext>
            </a:extLst>
          </p:cNvPr>
          <p:cNvSpPr txBox="1"/>
          <p:nvPr/>
        </p:nvSpPr>
        <p:spPr>
          <a:xfrm>
            <a:off x="7852961" y="343628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F0B25596-B1BD-4F70-AE8E-AABCCEAD6C41}"/>
              </a:ext>
            </a:extLst>
          </p:cNvPr>
          <p:cNvSpPr/>
          <p:nvPr/>
        </p:nvSpPr>
        <p:spPr>
          <a:xfrm>
            <a:off x="8015487" y="3699063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ED6E0A-6520-4651-8B70-5AAFA102617E}"/>
              </a:ext>
            </a:extLst>
          </p:cNvPr>
          <p:cNvSpPr txBox="1"/>
          <p:nvPr/>
        </p:nvSpPr>
        <p:spPr>
          <a:xfrm>
            <a:off x="7037766" y="200425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89DC7E-425B-4FE4-A16C-E786E319E602}"/>
              </a:ext>
            </a:extLst>
          </p:cNvPr>
          <p:cNvSpPr txBox="1"/>
          <p:nvPr/>
        </p:nvSpPr>
        <p:spPr>
          <a:xfrm>
            <a:off x="8075530" y="2373585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59229-6016-4AFB-BFD5-B6FC88EE0FFD}"/>
              </a:ext>
            </a:extLst>
          </p:cNvPr>
          <p:cNvSpPr txBox="1"/>
          <p:nvPr/>
        </p:nvSpPr>
        <p:spPr>
          <a:xfrm>
            <a:off x="5950434" y="184272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E91176-DC15-4E9A-8815-08B45A1ABDA8}"/>
              </a:ext>
            </a:extLst>
          </p:cNvPr>
          <p:cNvSpPr txBox="1"/>
          <p:nvPr/>
        </p:nvSpPr>
        <p:spPr>
          <a:xfrm>
            <a:off x="6515611" y="343326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15F82E-DC36-40A2-BA52-76A50515E8AF}"/>
              </a:ext>
            </a:extLst>
          </p:cNvPr>
          <p:cNvSpPr txBox="1"/>
          <p:nvPr/>
        </p:nvSpPr>
        <p:spPr>
          <a:xfrm>
            <a:off x="7762443" y="381174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85F1F053-1EE2-488C-808C-99836C566A67}"/>
              </a:ext>
            </a:extLst>
          </p:cNvPr>
          <p:cNvSpPr/>
          <p:nvPr/>
        </p:nvSpPr>
        <p:spPr>
          <a:xfrm>
            <a:off x="6390820" y="121081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내용 개체 틀 2">
            <a:extLst>
              <a:ext uri="{FF2B5EF4-FFF2-40B4-BE49-F238E27FC236}">
                <a16:creationId xmlns:a16="http://schemas.microsoft.com/office/drawing/2014/main" id="{4C15C647-A1EB-4ADC-A1DA-5ACC4AD15FC3}"/>
              </a:ext>
            </a:extLst>
          </p:cNvPr>
          <p:cNvSpPr txBox="1">
            <a:spLocks/>
          </p:cNvSpPr>
          <p:nvPr/>
        </p:nvSpPr>
        <p:spPr>
          <a:xfrm>
            <a:off x="431540" y="4761148"/>
            <a:ext cx="8111245" cy="16201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i="1" dirty="0">
                <a:solidFill>
                  <a:schemeClr val="bg1"/>
                </a:solidFill>
              </a:rPr>
              <a:t>c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en-US" altLang="ko-KR" i="1" u="dbl" dirty="0">
                <a:solidFill>
                  <a:schemeClr val="bg1"/>
                </a:solidFill>
              </a:rPr>
              <a:t>M</a:t>
            </a:r>
            <a:r>
              <a:rPr lang="en-US" altLang="ko-KR" u="dbl" baseline="30000" dirty="0">
                <a:solidFill>
                  <a:schemeClr val="bg1"/>
                </a:solidFill>
              </a:rPr>
              <a:t>*</a:t>
            </a:r>
            <a:r>
              <a:rPr lang="en-US" altLang="ko-KR" dirty="0">
                <a:solidFill>
                  <a:schemeClr val="bg1"/>
                </a:solidFill>
              </a:rPr>
              <a:t>) </a:t>
            </a:r>
            <a:r>
              <a:rPr lang="ko-KR" altLang="en-US" dirty="0">
                <a:solidFill>
                  <a:schemeClr val="bg1"/>
                </a:solidFill>
              </a:rPr>
              <a:t>≤ </a:t>
            </a:r>
            <a:r>
              <a:rPr lang="en-US" altLang="ko-KR" i="1" dirty="0">
                <a:solidFill>
                  <a:schemeClr val="bg1"/>
                </a:solidFill>
              </a:rPr>
              <a:t>c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en-US" altLang="ko-KR" i="1" u="dash" dirty="0">
                <a:solidFill>
                  <a:schemeClr val="bg1"/>
                </a:solidFill>
              </a:rPr>
              <a:t>M</a:t>
            </a:r>
            <a:r>
              <a:rPr lang="en-US" altLang="ko-KR" dirty="0">
                <a:solidFill>
                  <a:schemeClr val="bg1"/>
                </a:solidFill>
              </a:rPr>
              <a:t>) </a:t>
            </a:r>
            <a:r>
              <a:rPr lang="ko-KR" altLang="en-US" dirty="0">
                <a:solidFill>
                  <a:schemeClr val="bg1"/>
                </a:solidFill>
              </a:rPr>
              <a:t>≤ </a:t>
            </a:r>
            <a:r>
              <a:rPr lang="en-US" altLang="ko-KR" dirty="0">
                <a:solidFill>
                  <a:srgbClr val="808033"/>
                </a:solidFill>
              </a:rPr>
              <a:t>OPT</a:t>
            </a:r>
          </a:p>
        </p:txBody>
      </p:sp>
    </p:spTree>
    <p:extLst>
      <p:ext uri="{BB962C8B-B14F-4D97-AF65-F5344CB8AC3E}">
        <p14:creationId xmlns:p14="http://schemas.microsoft.com/office/powerpoint/2010/main" val="65596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6BE746D5-B6E4-4CC3-B157-1EC863FF8D64}"/>
              </a:ext>
            </a:extLst>
          </p:cNvPr>
          <p:cNvCxnSpPr>
            <a:cxnSpLocks/>
          </p:cNvCxnSpPr>
          <p:nvPr/>
        </p:nvCxnSpPr>
        <p:spPr>
          <a:xfrm>
            <a:off x="6351302" y="3645024"/>
            <a:ext cx="812986" cy="362890"/>
          </a:xfrm>
          <a:prstGeom prst="line">
            <a:avLst/>
          </a:prstGeom>
          <a:ln w="15875">
            <a:solidFill>
              <a:srgbClr val="FF0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358DE6E0-7865-435A-873B-4D98602409D7}"/>
              </a:ext>
            </a:extLst>
          </p:cNvPr>
          <p:cNvCxnSpPr>
            <a:cxnSpLocks/>
          </p:cNvCxnSpPr>
          <p:nvPr/>
        </p:nvCxnSpPr>
        <p:spPr>
          <a:xfrm flipH="1">
            <a:off x="7696894" y="2009356"/>
            <a:ext cx="259482" cy="637105"/>
          </a:xfrm>
          <a:prstGeom prst="line">
            <a:avLst/>
          </a:prstGeom>
          <a:ln w="15875">
            <a:solidFill>
              <a:srgbClr val="FF0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>
            <a:extLst>
              <a:ext uri="{FF2B5EF4-FFF2-40B4-BE49-F238E27FC236}">
                <a16:creationId xmlns:a16="http://schemas.microsoft.com/office/drawing/2014/main" id="{5A97D781-C9D3-47B4-8E4C-E93F9447C1F4}"/>
              </a:ext>
            </a:extLst>
          </p:cNvPr>
          <p:cNvSpPr/>
          <p:nvPr/>
        </p:nvSpPr>
        <p:spPr>
          <a:xfrm>
            <a:off x="7290810" y="1891576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BDF92DB7-A2FA-4F58-9B24-58C72059D5D2}"/>
              </a:ext>
            </a:extLst>
          </p:cNvPr>
          <p:cNvCxnSpPr>
            <a:cxnSpLocks/>
            <a:stCxn id="11" idx="7"/>
            <a:endCxn id="13" idx="3"/>
          </p:cNvCxnSpPr>
          <p:nvPr/>
        </p:nvCxnSpPr>
        <p:spPr>
          <a:xfrm flipH="1">
            <a:off x="6779536" y="1557524"/>
            <a:ext cx="1168082" cy="887337"/>
          </a:xfrm>
          <a:prstGeom prst="line">
            <a:avLst/>
          </a:prstGeom>
          <a:ln w="15875">
            <a:solidFill>
              <a:srgbClr val="FF0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27EC5213-1E1A-411C-BB27-437259653199}"/>
              </a:ext>
            </a:extLst>
          </p:cNvPr>
          <p:cNvCxnSpPr>
            <a:cxnSpLocks/>
          </p:cNvCxnSpPr>
          <p:nvPr/>
        </p:nvCxnSpPr>
        <p:spPr>
          <a:xfrm>
            <a:off x="6513365" y="1267255"/>
            <a:ext cx="398895" cy="325541"/>
          </a:xfrm>
          <a:prstGeom prst="line">
            <a:avLst/>
          </a:prstGeom>
          <a:ln w="15875">
            <a:solidFill>
              <a:srgbClr val="FF0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C3B6B321-61DB-4761-A858-E4D335252C87}"/>
              </a:ext>
            </a:extLst>
          </p:cNvPr>
          <p:cNvCxnSpPr>
            <a:cxnSpLocks/>
            <a:stCxn id="30" idx="0"/>
            <a:endCxn id="36" idx="0"/>
          </p:cNvCxnSpPr>
          <p:nvPr/>
        </p:nvCxnSpPr>
        <p:spPr>
          <a:xfrm flipV="1">
            <a:off x="6298869" y="1210818"/>
            <a:ext cx="192751" cy="631903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E045855A-0750-4B32-8425-4DECCFAD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Warm-up: all-even case</a:t>
            </a:r>
            <a:endParaRPr lang="ko-KR" altLang="en-US" dirty="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FB782112-6E74-4E79-9948-32C3E01763F8}"/>
              </a:ext>
            </a:extLst>
          </p:cNvPr>
          <p:cNvCxnSpPr>
            <a:cxnSpLocks/>
            <a:stCxn id="30" idx="0"/>
            <a:endCxn id="11" idx="2"/>
          </p:cNvCxnSpPr>
          <p:nvPr/>
        </p:nvCxnSpPr>
        <p:spPr>
          <a:xfrm flipV="1">
            <a:off x="6298869" y="1628800"/>
            <a:ext cx="1476673" cy="213921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8EF55089-152C-40F1-8A70-5367E2E893B6}"/>
              </a:ext>
            </a:extLst>
          </p:cNvPr>
          <p:cNvCxnSpPr>
            <a:cxnSpLocks/>
            <a:endCxn id="17" idx="2"/>
          </p:cNvCxnSpPr>
          <p:nvPr/>
        </p:nvCxnSpPr>
        <p:spPr>
          <a:xfrm flipH="1" flipV="1">
            <a:off x="7820790" y="2110156"/>
            <a:ext cx="606650" cy="246152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65E6CAAC-7912-47C2-B64D-B4EFF6C92AF6}"/>
              </a:ext>
            </a:extLst>
          </p:cNvPr>
          <p:cNvCxnSpPr>
            <a:cxnSpLocks/>
            <a:stCxn id="16" idx="2"/>
          </p:cNvCxnSpPr>
          <p:nvPr/>
        </p:nvCxnSpPr>
        <p:spPr>
          <a:xfrm flipV="1">
            <a:off x="7632584" y="2356308"/>
            <a:ext cx="794856" cy="218877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3090E32-AD1A-4374-95AC-A8000F92333B}"/>
              </a:ext>
            </a:extLst>
          </p:cNvPr>
          <p:cNvCxnSpPr>
            <a:cxnSpLocks/>
            <a:endCxn id="12" idx="7"/>
          </p:cNvCxnSpPr>
          <p:nvPr/>
        </p:nvCxnSpPr>
        <p:spPr>
          <a:xfrm flipV="1">
            <a:off x="6302344" y="1483596"/>
            <a:ext cx="628016" cy="341848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ACB6656C-7C6A-4A2A-A1D5-B5E74142A60B}"/>
              </a:ext>
            </a:extLst>
          </p:cNvPr>
          <p:cNvCxnSpPr>
            <a:cxnSpLocks/>
            <a:stCxn id="13" idx="5"/>
          </p:cNvCxnSpPr>
          <p:nvPr/>
        </p:nvCxnSpPr>
        <p:spPr>
          <a:xfrm flipH="1" flipV="1">
            <a:off x="6302344" y="1825444"/>
            <a:ext cx="619744" cy="619417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5D63E248-F67B-4CB0-9B06-9FD6D2C60C32}"/>
              </a:ext>
            </a:extLst>
          </p:cNvPr>
          <p:cNvCxnSpPr>
            <a:cxnSpLocks/>
            <a:endCxn id="24" idx="2"/>
          </p:cNvCxnSpPr>
          <p:nvPr/>
        </p:nvCxnSpPr>
        <p:spPr>
          <a:xfrm flipH="1" flipV="1">
            <a:off x="6231694" y="3647955"/>
            <a:ext cx="1882659" cy="146508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549FC549-6AC9-4AF6-B61A-79A38C2FE063}"/>
              </a:ext>
            </a:extLst>
          </p:cNvPr>
          <p:cNvCxnSpPr>
            <a:cxnSpLocks/>
            <a:endCxn id="25" idx="6"/>
          </p:cNvCxnSpPr>
          <p:nvPr/>
        </p:nvCxnSpPr>
        <p:spPr>
          <a:xfrm flipH="1">
            <a:off x="7246280" y="3794463"/>
            <a:ext cx="868073" cy="216382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3">
            <a:extLst>
              <a:ext uri="{FF2B5EF4-FFF2-40B4-BE49-F238E27FC236}">
                <a16:creationId xmlns:a16="http://schemas.microsoft.com/office/drawing/2014/main" id="{E226EC4C-9B86-490D-9E10-96857E9DF24B}"/>
              </a:ext>
            </a:extLst>
          </p:cNvPr>
          <p:cNvSpPr/>
          <p:nvPr/>
        </p:nvSpPr>
        <p:spPr>
          <a:xfrm>
            <a:off x="7775542" y="15280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6788ADE9-9F10-4D30-9125-67E0B1DBF7E2}"/>
              </a:ext>
            </a:extLst>
          </p:cNvPr>
          <p:cNvSpPr/>
          <p:nvPr/>
        </p:nvSpPr>
        <p:spPr>
          <a:xfrm>
            <a:off x="6758284" y="145407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A41B087F-2892-42CE-8229-59FAC79DD7CD}"/>
              </a:ext>
            </a:extLst>
          </p:cNvPr>
          <p:cNvSpPr/>
          <p:nvPr/>
        </p:nvSpPr>
        <p:spPr>
          <a:xfrm>
            <a:off x="6750012" y="22727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11AFD-183D-456D-A562-7F12C246B249}"/>
              </a:ext>
            </a:extLst>
          </p:cNvPr>
          <p:cNvSpPr txBox="1"/>
          <p:nvPr/>
        </p:nvSpPr>
        <p:spPr>
          <a:xfrm>
            <a:off x="7128284" y="162880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794F1CF1-21E4-4064-AF7A-7DA27440B607}"/>
              </a:ext>
            </a:extLst>
          </p:cNvPr>
          <p:cNvSpPr/>
          <p:nvPr/>
        </p:nvSpPr>
        <p:spPr>
          <a:xfrm>
            <a:off x="7632584" y="24743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CF97D755-60EC-40F9-A295-5D2C45F6FBB6}"/>
              </a:ext>
            </a:extLst>
          </p:cNvPr>
          <p:cNvSpPr/>
          <p:nvPr/>
        </p:nvSpPr>
        <p:spPr>
          <a:xfrm>
            <a:off x="7820790" y="200935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5C9484-1CB7-4F9D-869A-BDCBB9893C94}"/>
              </a:ext>
            </a:extLst>
          </p:cNvPr>
          <p:cNvSpPr txBox="1"/>
          <p:nvPr/>
        </p:nvSpPr>
        <p:spPr>
          <a:xfrm>
            <a:off x="8166048" y="199813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401BDBDD-BDBD-46DF-9A1B-60331A8846DE}"/>
              </a:ext>
            </a:extLst>
          </p:cNvPr>
          <p:cNvSpPr/>
          <p:nvPr/>
        </p:nvSpPr>
        <p:spPr>
          <a:xfrm>
            <a:off x="8328574" y="2260908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0B3100-4F41-40DD-8840-6678707B5577}"/>
              </a:ext>
            </a:extLst>
          </p:cNvPr>
          <p:cNvSpPr txBox="1"/>
          <p:nvPr/>
        </p:nvSpPr>
        <p:spPr>
          <a:xfrm>
            <a:off x="6040952" y="146726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E60E7DC3-D411-45F6-831A-AE5889221DEA}"/>
              </a:ext>
            </a:extLst>
          </p:cNvPr>
          <p:cNvSpPr/>
          <p:nvPr/>
        </p:nvSpPr>
        <p:spPr>
          <a:xfrm>
            <a:off x="6203478" y="1730044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2D5C9C-B382-4772-8A27-DDF961050104}"/>
              </a:ext>
            </a:extLst>
          </p:cNvPr>
          <p:cNvSpPr txBox="1"/>
          <p:nvPr/>
        </p:nvSpPr>
        <p:spPr>
          <a:xfrm>
            <a:off x="6606129" y="305781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30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90365CEF-7218-46D7-99EA-BEB477A77BE9}"/>
              </a:ext>
            </a:extLst>
          </p:cNvPr>
          <p:cNvSpPr/>
          <p:nvPr/>
        </p:nvSpPr>
        <p:spPr>
          <a:xfrm>
            <a:off x="6768655" y="332059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7095C43A-E999-4FA2-82F2-BBA611828C77}"/>
              </a:ext>
            </a:extLst>
          </p:cNvPr>
          <p:cNvSpPr/>
          <p:nvPr/>
        </p:nvSpPr>
        <p:spPr>
          <a:xfrm>
            <a:off x="6231694" y="354715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8E9688D0-3595-4B9F-9CDA-1DBD9DD729A2}"/>
              </a:ext>
            </a:extLst>
          </p:cNvPr>
          <p:cNvSpPr/>
          <p:nvPr/>
        </p:nvSpPr>
        <p:spPr>
          <a:xfrm>
            <a:off x="7044680" y="391004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A1EE31-81DE-42CC-AB67-4865D720065C}"/>
              </a:ext>
            </a:extLst>
          </p:cNvPr>
          <p:cNvSpPr txBox="1"/>
          <p:nvPr/>
        </p:nvSpPr>
        <p:spPr>
          <a:xfrm>
            <a:off x="7852961" y="343628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F0B25596-B1BD-4F70-AE8E-AABCCEAD6C41}"/>
              </a:ext>
            </a:extLst>
          </p:cNvPr>
          <p:cNvSpPr/>
          <p:nvPr/>
        </p:nvSpPr>
        <p:spPr>
          <a:xfrm>
            <a:off x="8015487" y="3699063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ED6E0A-6520-4651-8B70-5AAFA102617E}"/>
              </a:ext>
            </a:extLst>
          </p:cNvPr>
          <p:cNvSpPr txBox="1"/>
          <p:nvPr/>
        </p:nvSpPr>
        <p:spPr>
          <a:xfrm>
            <a:off x="7037766" y="200425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89DC7E-425B-4FE4-A16C-E786E319E602}"/>
              </a:ext>
            </a:extLst>
          </p:cNvPr>
          <p:cNvSpPr txBox="1"/>
          <p:nvPr/>
        </p:nvSpPr>
        <p:spPr>
          <a:xfrm>
            <a:off x="8075530" y="2373585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59229-6016-4AFB-BFD5-B6FC88EE0FFD}"/>
              </a:ext>
            </a:extLst>
          </p:cNvPr>
          <p:cNvSpPr txBox="1"/>
          <p:nvPr/>
        </p:nvSpPr>
        <p:spPr>
          <a:xfrm>
            <a:off x="5950434" y="184272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E91176-DC15-4E9A-8815-08B45A1ABDA8}"/>
              </a:ext>
            </a:extLst>
          </p:cNvPr>
          <p:cNvSpPr txBox="1"/>
          <p:nvPr/>
        </p:nvSpPr>
        <p:spPr>
          <a:xfrm>
            <a:off x="6515611" y="343326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15F82E-DC36-40A2-BA52-76A50515E8AF}"/>
              </a:ext>
            </a:extLst>
          </p:cNvPr>
          <p:cNvSpPr txBox="1"/>
          <p:nvPr/>
        </p:nvSpPr>
        <p:spPr>
          <a:xfrm>
            <a:off x="7762443" y="381174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85F1F053-1EE2-488C-808C-99836C566A67}"/>
              </a:ext>
            </a:extLst>
          </p:cNvPr>
          <p:cNvSpPr/>
          <p:nvPr/>
        </p:nvSpPr>
        <p:spPr>
          <a:xfrm>
            <a:off x="6390820" y="121081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내용 개체 틀 2">
            <a:extLst>
              <a:ext uri="{FF2B5EF4-FFF2-40B4-BE49-F238E27FC236}">
                <a16:creationId xmlns:a16="http://schemas.microsoft.com/office/drawing/2014/main" id="{4C15C647-A1EB-4ADC-A1DA-5ACC4AD15FC3}"/>
              </a:ext>
            </a:extLst>
          </p:cNvPr>
          <p:cNvSpPr txBox="1">
            <a:spLocks/>
          </p:cNvSpPr>
          <p:nvPr/>
        </p:nvSpPr>
        <p:spPr>
          <a:xfrm>
            <a:off x="431540" y="4761148"/>
            <a:ext cx="8111245" cy="16201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i="1" dirty="0">
                <a:solidFill>
                  <a:schemeClr val="bg1"/>
                </a:solidFill>
              </a:rPr>
              <a:t>c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en-US" altLang="ko-KR" i="1" u="dbl" dirty="0">
                <a:solidFill>
                  <a:schemeClr val="bg1"/>
                </a:solidFill>
              </a:rPr>
              <a:t>M</a:t>
            </a:r>
            <a:r>
              <a:rPr lang="en-US" altLang="ko-KR" u="dbl" baseline="30000" dirty="0">
                <a:solidFill>
                  <a:schemeClr val="bg1"/>
                </a:solidFill>
              </a:rPr>
              <a:t>*</a:t>
            </a:r>
            <a:r>
              <a:rPr lang="en-US" altLang="ko-KR" dirty="0">
                <a:solidFill>
                  <a:schemeClr val="bg1"/>
                </a:solidFill>
              </a:rPr>
              <a:t>) </a:t>
            </a:r>
            <a:r>
              <a:rPr lang="ko-KR" altLang="en-US" dirty="0">
                <a:solidFill>
                  <a:schemeClr val="bg1"/>
                </a:solidFill>
              </a:rPr>
              <a:t>≤ </a:t>
            </a:r>
            <a:r>
              <a:rPr lang="en-US" altLang="ko-KR" i="1" dirty="0">
                <a:solidFill>
                  <a:schemeClr val="bg1"/>
                </a:solidFill>
              </a:rPr>
              <a:t>c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en-US" altLang="ko-KR" i="1" u="dash" dirty="0">
                <a:solidFill>
                  <a:schemeClr val="bg1"/>
                </a:solidFill>
              </a:rPr>
              <a:t>M</a:t>
            </a:r>
            <a:r>
              <a:rPr lang="en-US" altLang="ko-KR" dirty="0">
                <a:solidFill>
                  <a:schemeClr val="bg1"/>
                </a:solidFill>
              </a:rPr>
              <a:t>) </a:t>
            </a:r>
            <a:r>
              <a:rPr lang="ko-KR" altLang="en-US" dirty="0">
                <a:solidFill>
                  <a:schemeClr val="bg1"/>
                </a:solidFill>
              </a:rPr>
              <a:t>≤ </a:t>
            </a:r>
            <a:r>
              <a:rPr lang="en-US" altLang="ko-KR" dirty="0">
                <a:solidFill>
                  <a:srgbClr val="808033"/>
                </a:solidFill>
              </a:rPr>
              <a:t>OPT</a:t>
            </a:r>
          </a:p>
        </p:txBody>
      </p:sp>
    </p:spTree>
    <p:extLst>
      <p:ext uri="{BB962C8B-B14F-4D97-AF65-F5344CB8AC3E}">
        <p14:creationId xmlns:p14="http://schemas.microsoft.com/office/powerpoint/2010/main" val="375854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6BE746D5-B6E4-4CC3-B157-1EC863FF8D64}"/>
              </a:ext>
            </a:extLst>
          </p:cNvPr>
          <p:cNvCxnSpPr>
            <a:cxnSpLocks/>
          </p:cNvCxnSpPr>
          <p:nvPr/>
        </p:nvCxnSpPr>
        <p:spPr>
          <a:xfrm>
            <a:off x="6351302" y="3645024"/>
            <a:ext cx="812986" cy="362890"/>
          </a:xfrm>
          <a:prstGeom prst="line">
            <a:avLst/>
          </a:prstGeom>
          <a:ln w="15875">
            <a:solidFill>
              <a:srgbClr val="FF0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358DE6E0-7865-435A-873B-4D98602409D7}"/>
              </a:ext>
            </a:extLst>
          </p:cNvPr>
          <p:cNvCxnSpPr>
            <a:cxnSpLocks/>
          </p:cNvCxnSpPr>
          <p:nvPr/>
        </p:nvCxnSpPr>
        <p:spPr>
          <a:xfrm flipH="1">
            <a:off x="7696894" y="2009356"/>
            <a:ext cx="259482" cy="637105"/>
          </a:xfrm>
          <a:prstGeom prst="line">
            <a:avLst/>
          </a:prstGeom>
          <a:ln w="15875">
            <a:solidFill>
              <a:srgbClr val="FF0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>
            <a:extLst>
              <a:ext uri="{FF2B5EF4-FFF2-40B4-BE49-F238E27FC236}">
                <a16:creationId xmlns:a16="http://schemas.microsoft.com/office/drawing/2014/main" id="{5A97D781-C9D3-47B4-8E4C-E93F9447C1F4}"/>
              </a:ext>
            </a:extLst>
          </p:cNvPr>
          <p:cNvSpPr/>
          <p:nvPr/>
        </p:nvSpPr>
        <p:spPr>
          <a:xfrm>
            <a:off x="7290810" y="1891576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BDF92DB7-A2FA-4F58-9B24-58C72059D5D2}"/>
              </a:ext>
            </a:extLst>
          </p:cNvPr>
          <p:cNvCxnSpPr>
            <a:cxnSpLocks/>
            <a:stCxn id="11" idx="7"/>
            <a:endCxn id="13" idx="3"/>
          </p:cNvCxnSpPr>
          <p:nvPr/>
        </p:nvCxnSpPr>
        <p:spPr>
          <a:xfrm flipH="1">
            <a:off x="6779536" y="1557524"/>
            <a:ext cx="1168082" cy="887337"/>
          </a:xfrm>
          <a:prstGeom prst="line">
            <a:avLst/>
          </a:prstGeom>
          <a:ln w="15875">
            <a:solidFill>
              <a:srgbClr val="FF0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27EC5213-1E1A-411C-BB27-437259653199}"/>
              </a:ext>
            </a:extLst>
          </p:cNvPr>
          <p:cNvCxnSpPr>
            <a:cxnSpLocks/>
          </p:cNvCxnSpPr>
          <p:nvPr/>
        </p:nvCxnSpPr>
        <p:spPr>
          <a:xfrm>
            <a:off x="6513365" y="1267255"/>
            <a:ext cx="398895" cy="325541"/>
          </a:xfrm>
          <a:prstGeom prst="line">
            <a:avLst/>
          </a:prstGeom>
          <a:ln w="15875">
            <a:solidFill>
              <a:srgbClr val="FF0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7D3B4C63-218E-45BD-B065-4C4EAE82EB77}"/>
              </a:ext>
            </a:extLst>
          </p:cNvPr>
          <p:cNvSpPr/>
          <p:nvPr/>
        </p:nvSpPr>
        <p:spPr>
          <a:xfrm>
            <a:off x="485038" y="2575185"/>
            <a:ext cx="5706816" cy="2149959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C3B6B321-61DB-4761-A858-E4D335252C87}"/>
              </a:ext>
            </a:extLst>
          </p:cNvPr>
          <p:cNvCxnSpPr>
            <a:cxnSpLocks/>
            <a:stCxn id="30" idx="0"/>
            <a:endCxn id="36" idx="0"/>
          </p:cNvCxnSpPr>
          <p:nvPr/>
        </p:nvCxnSpPr>
        <p:spPr>
          <a:xfrm flipV="1">
            <a:off x="6298869" y="1210818"/>
            <a:ext cx="192751" cy="631903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E045855A-0750-4B32-8425-4DECCFAD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Warm-up: all-even case</a:t>
            </a:r>
            <a:endParaRPr lang="ko-KR" altLang="en-US" dirty="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FB782112-6E74-4E79-9948-32C3E01763F8}"/>
              </a:ext>
            </a:extLst>
          </p:cNvPr>
          <p:cNvCxnSpPr>
            <a:cxnSpLocks/>
            <a:stCxn id="30" idx="0"/>
            <a:endCxn id="11" idx="2"/>
          </p:cNvCxnSpPr>
          <p:nvPr/>
        </p:nvCxnSpPr>
        <p:spPr>
          <a:xfrm flipV="1">
            <a:off x="6298869" y="1628800"/>
            <a:ext cx="1476673" cy="213921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8EF55089-152C-40F1-8A70-5367E2E893B6}"/>
              </a:ext>
            </a:extLst>
          </p:cNvPr>
          <p:cNvCxnSpPr>
            <a:cxnSpLocks/>
            <a:endCxn id="17" idx="2"/>
          </p:cNvCxnSpPr>
          <p:nvPr/>
        </p:nvCxnSpPr>
        <p:spPr>
          <a:xfrm flipH="1" flipV="1">
            <a:off x="7820790" y="2110156"/>
            <a:ext cx="606650" cy="246152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65E6CAAC-7912-47C2-B64D-B4EFF6C92AF6}"/>
              </a:ext>
            </a:extLst>
          </p:cNvPr>
          <p:cNvCxnSpPr>
            <a:cxnSpLocks/>
            <a:stCxn id="16" idx="2"/>
          </p:cNvCxnSpPr>
          <p:nvPr/>
        </p:nvCxnSpPr>
        <p:spPr>
          <a:xfrm flipV="1">
            <a:off x="7632584" y="2356308"/>
            <a:ext cx="794856" cy="218877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3090E32-AD1A-4374-95AC-A8000F92333B}"/>
              </a:ext>
            </a:extLst>
          </p:cNvPr>
          <p:cNvCxnSpPr>
            <a:cxnSpLocks/>
            <a:endCxn id="12" idx="7"/>
          </p:cNvCxnSpPr>
          <p:nvPr/>
        </p:nvCxnSpPr>
        <p:spPr>
          <a:xfrm flipV="1">
            <a:off x="6302344" y="1483596"/>
            <a:ext cx="628016" cy="341848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ACB6656C-7C6A-4A2A-A1D5-B5E74142A60B}"/>
              </a:ext>
            </a:extLst>
          </p:cNvPr>
          <p:cNvCxnSpPr>
            <a:cxnSpLocks/>
            <a:stCxn id="13" idx="5"/>
          </p:cNvCxnSpPr>
          <p:nvPr/>
        </p:nvCxnSpPr>
        <p:spPr>
          <a:xfrm flipH="1" flipV="1">
            <a:off x="6302344" y="1825444"/>
            <a:ext cx="619744" cy="619417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5D63E248-F67B-4CB0-9B06-9FD6D2C60C32}"/>
              </a:ext>
            </a:extLst>
          </p:cNvPr>
          <p:cNvCxnSpPr>
            <a:cxnSpLocks/>
            <a:endCxn id="24" idx="2"/>
          </p:cNvCxnSpPr>
          <p:nvPr/>
        </p:nvCxnSpPr>
        <p:spPr>
          <a:xfrm flipH="1" flipV="1">
            <a:off x="6231694" y="3647955"/>
            <a:ext cx="1882659" cy="146508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549FC549-6AC9-4AF6-B61A-79A38C2FE063}"/>
              </a:ext>
            </a:extLst>
          </p:cNvPr>
          <p:cNvCxnSpPr>
            <a:cxnSpLocks/>
            <a:endCxn id="25" idx="6"/>
          </p:cNvCxnSpPr>
          <p:nvPr/>
        </p:nvCxnSpPr>
        <p:spPr>
          <a:xfrm flipH="1">
            <a:off x="7246280" y="3794463"/>
            <a:ext cx="868073" cy="216382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3">
            <a:extLst>
              <a:ext uri="{FF2B5EF4-FFF2-40B4-BE49-F238E27FC236}">
                <a16:creationId xmlns:a16="http://schemas.microsoft.com/office/drawing/2014/main" id="{E226EC4C-9B86-490D-9E10-96857E9DF24B}"/>
              </a:ext>
            </a:extLst>
          </p:cNvPr>
          <p:cNvSpPr/>
          <p:nvPr/>
        </p:nvSpPr>
        <p:spPr>
          <a:xfrm>
            <a:off x="7775542" y="15280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6788ADE9-9F10-4D30-9125-67E0B1DBF7E2}"/>
              </a:ext>
            </a:extLst>
          </p:cNvPr>
          <p:cNvSpPr/>
          <p:nvPr/>
        </p:nvSpPr>
        <p:spPr>
          <a:xfrm>
            <a:off x="6758284" y="145407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A41B087F-2892-42CE-8229-59FAC79DD7CD}"/>
              </a:ext>
            </a:extLst>
          </p:cNvPr>
          <p:cNvSpPr/>
          <p:nvPr/>
        </p:nvSpPr>
        <p:spPr>
          <a:xfrm>
            <a:off x="6750012" y="22727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11AFD-183D-456D-A562-7F12C246B249}"/>
              </a:ext>
            </a:extLst>
          </p:cNvPr>
          <p:cNvSpPr txBox="1"/>
          <p:nvPr/>
        </p:nvSpPr>
        <p:spPr>
          <a:xfrm>
            <a:off x="7128284" y="162880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794F1CF1-21E4-4064-AF7A-7DA27440B607}"/>
              </a:ext>
            </a:extLst>
          </p:cNvPr>
          <p:cNvSpPr/>
          <p:nvPr/>
        </p:nvSpPr>
        <p:spPr>
          <a:xfrm>
            <a:off x="7632584" y="24743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CF97D755-60EC-40F9-A295-5D2C45F6FBB6}"/>
              </a:ext>
            </a:extLst>
          </p:cNvPr>
          <p:cNvSpPr/>
          <p:nvPr/>
        </p:nvSpPr>
        <p:spPr>
          <a:xfrm>
            <a:off x="7820790" y="200935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5C9484-1CB7-4F9D-869A-BDCBB9893C94}"/>
              </a:ext>
            </a:extLst>
          </p:cNvPr>
          <p:cNvSpPr txBox="1"/>
          <p:nvPr/>
        </p:nvSpPr>
        <p:spPr>
          <a:xfrm>
            <a:off x="8166048" y="199813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401BDBDD-BDBD-46DF-9A1B-60331A8846DE}"/>
              </a:ext>
            </a:extLst>
          </p:cNvPr>
          <p:cNvSpPr/>
          <p:nvPr/>
        </p:nvSpPr>
        <p:spPr>
          <a:xfrm>
            <a:off x="8328574" y="2260908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0B3100-4F41-40DD-8840-6678707B5577}"/>
              </a:ext>
            </a:extLst>
          </p:cNvPr>
          <p:cNvSpPr txBox="1"/>
          <p:nvPr/>
        </p:nvSpPr>
        <p:spPr>
          <a:xfrm>
            <a:off x="6040952" y="146726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E60E7DC3-D411-45F6-831A-AE5889221DEA}"/>
              </a:ext>
            </a:extLst>
          </p:cNvPr>
          <p:cNvSpPr/>
          <p:nvPr/>
        </p:nvSpPr>
        <p:spPr>
          <a:xfrm>
            <a:off x="6203478" y="1730044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2D5C9C-B382-4772-8A27-DDF961050104}"/>
              </a:ext>
            </a:extLst>
          </p:cNvPr>
          <p:cNvSpPr txBox="1"/>
          <p:nvPr/>
        </p:nvSpPr>
        <p:spPr>
          <a:xfrm>
            <a:off x="6606129" y="305781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30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90365CEF-7218-46D7-99EA-BEB477A77BE9}"/>
              </a:ext>
            </a:extLst>
          </p:cNvPr>
          <p:cNvSpPr/>
          <p:nvPr/>
        </p:nvSpPr>
        <p:spPr>
          <a:xfrm>
            <a:off x="6768655" y="332059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7095C43A-E999-4FA2-82F2-BBA611828C77}"/>
              </a:ext>
            </a:extLst>
          </p:cNvPr>
          <p:cNvSpPr/>
          <p:nvPr/>
        </p:nvSpPr>
        <p:spPr>
          <a:xfrm>
            <a:off x="6231694" y="354715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8E9688D0-3595-4B9F-9CDA-1DBD9DD729A2}"/>
              </a:ext>
            </a:extLst>
          </p:cNvPr>
          <p:cNvSpPr/>
          <p:nvPr/>
        </p:nvSpPr>
        <p:spPr>
          <a:xfrm>
            <a:off x="7044680" y="391004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A1EE31-81DE-42CC-AB67-4865D720065C}"/>
              </a:ext>
            </a:extLst>
          </p:cNvPr>
          <p:cNvSpPr txBox="1"/>
          <p:nvPr/>
        </p:nvSpPr>
        <p:spPr>
          <a:xfrm>
            <a:off x="7852961" y="343628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F0B25596-B1BD-4F70-AE8E-AABCCEAD6C41}"/>
              </a:ext>
            </a:extLst>
          </p:cNvPr>
          <p:cNvSpPr/>
          <p:nvPr/>
        </p:nvSpPr>
        <p:spPr>
          <a:xfrm>
            <a:off x="8015487" y="3699063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ED6E0A-6520-4651-8B70-5AAFA102617E}"/>
              </a:ext>
            </a:extLst>
          </p:cNvPr>
          <p:cNvSpPr txBox="1"/>
          <p:nvPr/>
        </p:nvSpPr>
        <p:spPr>
          <a:xfrm>
            <a:off x="7037766" y="200425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89DC7E-425B-4FE4-A16C-E786E319E602}"/>
              </a:ext>
            </a:extLst>
          </p:cNvPr>
          <p:cNvSpPr txBox="1"/>
          <p:nvPr/>
        </p:nvSpPr>
        <p:spPr>
          <a:xfrm>
            <a:off x="8075530" y="2373585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59229-6016-4AFB-BFD5-B6FC88EE0FFD}"/>
              </a:ext>
            </a:extLst>
          </p:cNvPr>
          <p:cNvSpPr txBox="1"/>
          <p:nvPr/>
        </p:nvSpPr>
        <p:spPr>
          <a:xfrm>
            <a:off x="5950434" y="184272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E91176-DC15-4E9A-8815-08B45A1ABDA8}"/>
              </a:ext>
            </a:extLst>
          </p:cNvPr>
          <p:cNvSpPr txBox="1"/>
          <p:nvPr/>
        </p:nvSpPr>
        <p:spPr>
          <a:xfrm>
            <a:off x="6515611" y="343326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15F82E-DC36-40A2-BA52-76A50515E8AF}"/>
              </a:ext>
            </a:extLst>
          </p:cNvPr>
          <p:cNvSpPr txBox="1"/>
          <p:nvPr/>
        </p:nvSpPr>
        <p:spPr>
          <a:xfrm>
            <a:off x="7762443" y="381174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85F1F053-1EE2-488C-808C-99836C566A67}"/>
              </a:ext>
            </a:extLst>
          </p:cNvPr>
          <p:cNvSpPr/>
          <p:nvPr/>
        </p:nvSpPr>
        <p:spPr>
          <a:xfrm>
            <a:off x="6390820" y="121081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내용 개체 틀 2">
            <a:extLst>
              <a:ext uri="{FF2B5EF4-FFF2-40B4-BE49-F238E27FC236}">
                <a16:creationId xmlns:a16="http://schemas.microsoft.com/office/drawing/2014/main" id="{4C15C647-A1EB-4ADC-A1DA-5ACC4AD15FC3}"/>
              </a:ext>
            </a:extLst>
          </p:cNvPr>
          <p:cNvSpPr txBox="1">
            <a:spLocks/>
          </p:cNvSpPr>
          <p:nvPr/>
        </p:nvSpPr>
        <p:spPr>
          <a:xfrm>
            <a:off x="431540" y="4761148"/>
            <a:ext cx="8111245" cy="16201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i="1" dirty="0">
                <a:solidFill>
                  <a:schemeClr val="bg1"/>
                </a:solidFill>
              </a:rPr>
              <a:t>c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en-US" altLang="ko-KR" i="1" u="dbl" dirty="0">
                <a:solidFill>
                  <a:schemeClr val="bg1"/>
                </a:solidFill>
              </a:rPr>
              <a:t>M</a:t>
            </a:r>
            <a:r>
              <a:rPr lang="en-US" altLang="ko-KR" u="dbl" baseline="30000" dirty="0">
                <a:solidFill>
                  <a:schemeClr val="bg1"/>
                </a:solidFill>
              </a:rPr>
              <a:t>*</a:t>
            </a:r>
            <a:r>
              <a:rPr lang="en-US" altLang="ko-KR" dirty="0">
                <a:solidFill>
                  <a:schemeClr val="bg1"/>
                </a:solidFill>
              </a:rPr>
              <a:t>) </a:t>
            </a:r>
            <a:r>
              <a:rPr lang="ko-KR" altLang="en-US" dirty="0">
                <a:solidFill>
                  <a:schemeClr val="bg1"/>
                </a:solidFill>
              </a:rPr>
              <a:t>≤ </a:t>
            </a:r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ash" dirty="0">
                <a:solidFill>
                  <a:srgbClr val="FF00C0"/>
                </a:solidFill>
              </a:rPr>
              <a:t>M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dirty="0">
                <a:solidFill>
                  <a:srgbClr val="808033"/>
                </a:solidFill>
              </a:rPr>
              <a:t>OPT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900BB65-6ED8-4202-8E6E-B5D8626CE5A3}"/>
              </a:ext>
            </a:extLst>
          </p:cNvPr>
          <p:cNvSpPr txBox="1"/>
          <p:nvPr/>
        </p:nvSpPr>
        <p:spPr>
          <a:xfrm>
            <a:off x="575556" y="2600908"/>
            <a:ext cx="671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ko-KR" sz="2400" dirty="0">
                <a:solidFill>
                  <a:srgbClr val="3333B2"/>
                </a:solidFill>
              </a:rPr>
              <a:t>Definition</a:t>
            </a:r>
            <a:endParaRPr lang="ko-KR" altLang="en-US" sz="22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1B7398A-1CE1-4BBA-B773-940F6B053C5D}"/>
              </a:ext>
            </a:extLst>
          </p:cNvPr>
          <p:cNvSpPr txBox="1"/>
          <p:nvPr/>
        </p:nvSpPr>
        <p:spPr>
          <a:xfrm>
            <a:off x="737573" y="2996952"/>
            <a:ext cx="5411803" cy="168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ko-KR" sz="2200" dirty="0"/>
              <a:t>Given a graph </a:t>
            </a:r>
            <a:r>
              <a:rPr lang="en-US" altLang="ko-KR" sz="2200" i="1" dirty="0"/>
              <a:t>G</a:t>
            </a:r>
            <a:r>
              <a:rPr lang="en-US" altLang="ko-KR" sz="2200" dirty="0"/>
              <a:t>=(</a:t>
            </a:r>
            <a:r>
              <a:rPr lang="en-US" altLang="ko-KR" sz="2200" i="1" dirty="0"/>
              <a:t>V</a:t>
            </a:r>
            <a:r>
              <a:rPr lang="en-US" altLang="ko-KR" sz="2200" dirty="0"/>
              <a:t>,</a:t>
            </a:r>
            <a:r>
              <a:rPr lang="en-US" altLang="ko-KR" sz="2200" i="1" dirty="0"/>
              <a:t>E</a:t>
            </a:r>
            <a:r>
              <a:rPr lang="en-US" altLang="ko-KR" sz="2200" dirty="0"/>
              <a:t>) and </a:t>
            </a:r>
            <a:r>
              <a:rPr lang="en-US" altLang="ko-KR" sz="2200" i="1" dirty="0"/>
              <a:t>U</a:t>
            </a:r>
            <a:r>
              <a:rPr lang="ko-KR" altLang="en-US" sz="2200" dirty="0"/>
              <a:t>⊆</a:t>
            </a:r>
            <a:r>
              <a:rPr lang="en-US" altLang="ko-KR" sz="2200" i="1" dirty="0"/>
              <a:t>V</a:t>
            </a:r>
            <a:r>
              <a:rPr lang="en-US" altLang="ko-KR" sz="2200" dirty="0"/>
              <a:t>, we say </a:t>
            </a:r>
            <a:r>
              <a:rPr lang="en-US" altLang="ko-KR" sz="2200" i="1" dirty="0"/>
              <a:t>M</a:t>
            </a:r>
            <a:r>
              <a:rPr lang="ko-KR" altLang="en-US" sz="2200" dirty="0"/>
              <a:t>⊆</a:t>
            </a:r>
            <a:r>
              <a:rPr lang="en-US" altLang="ko-KR" sz="2200" i="1" dirty="0"/>
              <a:t>E</a:t>
            </a:r>
            <a:r>
              <a:rPr lang="en-US" altLang="ko-KR" sz="2200" dirty="0"/>
              <a:t> is a </a:t>
            </a:r>
            <a:r>
              <a:rPr lang="en-US" altLang="ko-KR" sz="2200" i="1" dirty="0"/>
              <a:t>perfect matching on</a:t>
            </a:r>
            <a:r>
              <a:rPr lang="ko-KR" altLang="en-US" sz="2200" i="1" dirty="0"/>
              <a:t> </a:t>
            </a:r>
            <a:r>
              <a:rPr lang="en-US" altLang="ko-KR" sz="2200" i="1" dirty="0"/>
              <a:t>U</a:t>
            </a:r>
            <a:r>
              <a:rPr lang="en-US" altLang="ko-KR" sz="2200" dirty="0"/>
              <a:t> if every edge in </a:t>
            </a:r>
            <a:r>
              <a:rPr lang="en-US" altLang="ko-KR" sz="2200" i="1" dirty="0"/>
              <a:t>M</a:t>
            </a:r>
            <a:r>
              <a:rPr lang="en-US" altLang="ko-KR" sz="2200" dirty="0"/>
              <a:t> is between two vertices in </a:t>
            </a:r>
            <a:r>
              <a:rPr lang="en-US" altLang="ko-KR" sz="2200" i="1" dirty="0"/>
              <a:t>U</a:t>
            </a:r>
            <a:r>
              <a:rPr lang="en-US" altLang="ko-KR" sz="2200" dirty="0"/>
              <a:t> and every vertex in </a:t>
            </a:r>
            <a:r>
              <a:rPr lang="en-US" altLang="ko-KR" sz="2200" i="1" dirty="0"/>
              <a:t>U</a:t>
            </a:r>
            <a:r>
              <a:rPr lang="en-US" altLang="ko-KR" sz="2200" dirty="0"/>
              <a:t> is incident with exactly one edge in </a:t>
            </a:r>
            <a:r>
              <a:rPr lang="en-US" altLang="ko-KR" sz="2200" i="1" dirty="0"/>
              <a:t>M</a:t>
            </a:r>
            <a:endParaRPr lang="en-US" altLang="ko-KR" sz="2200" dirty="0"/>
          </a:p>
        </p:txBody>
      </p:sp>
    </p:spTree>
    <p:extLst>
      <p:ext uri="{BB962C8B-B14F-4D97-AF65-F5344CB8AC3E}">
        <p14:creationId xmlns:p14="http://schemas.microsoft.com/office/powerpoint/2010/main" val="249276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5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6BE746D5-B6E4-4CC3-B157-1EC863FF8D64}"/>
              </a:ext>
            </a:extLst>
          </p:cNvPr>
          <p:cNvCxnSpPr>
            <a:cxnSpLocks/>
          </p:cNvCxnSpPr>
          <p:nvPr/>
        </p:nvCxnSpPr>
        <p:spPr>
          <a:xfrm>
            <a:off x="6351302" y="3645024"/>
            <a:ext cx="812986" cy="362890"/>
          </a:xfrm>
          <a:prstGeom prst="line">
            <a:avLst/>
          </a:prstGeom>
          <a:ln w="15875">
            <a:solidFill>
              <a:srgbClr val="FF0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358DE6E0-7865-435A-873B-4D98602409D7}"/>
              </a:ext>
            </a:extLst>
          </p:cNvPr>
          <p:cNvCxnSpPr>
            <a:cxnSpLocks/>
          </p:cNvCxnSpPr>
          <p:nvPr/>
        </p:nvCxnSpPr>
        <p:spPr>
          <a:xfrm flipH="1">
            <a:off x="7696894" y="2009356"/>
            <a:ext cx="259482" cy="637105"/>
          </a:xfrm>
          <a:prstGeom prst="line">
            <a:avLst/>
          </a:prstGeom>
          <a:ln w="15875">
            <a:solidFill>
              <a:srgbClr val="FF0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>
            <a:extLst>
              <a:ext uri="{FF2B5EF4-FFF2-40B4-BE49-F238E27FC236}">
                <a16:creationId xmlns:a16="http://schemas.microsoft.com/office/drawing/2014/main" id="{5A97D781-C9D3-47B4-8E4C-E93F9447C1F4}"/>
              </a:ext>
            </a:extLst>
          </p:cNvPr>
          <p:cNvSpPr/>
          <p:nvPr/>
        </p:nvSpPr>
        <p:spPr>
          <a:xfrm>
            <a:off x="7290810" y="1891576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BDF92DB7-A2FA-4F58-9B24-58C72059D5D2}"/>
              </a:ext>
            </a:extLst>
          </p:cNvPr>
          <p:cNvCxnSpPr>
            <a:cxnSpLocks/>
            <a:stCxn id="11" idx="7"/>
            <a:endCxn id="13" idx="3"/>
          </p:cNvCxnSpPr>
          <p:nvPr/>
        </p:nvCxnSpPr>
        <p:spPr>
          <a:xfrm flipH="1">
            <a:off x="6779536" y="1557524"/>
            <a:ext cx="1168082" cy="887337"/>
          </a:xfrm>
          <a:prstGeom prst="line">
            <a:avLst/>
          </a:prstGeom>
          <a:ln w="15875">
            <a:solidFill>
              <a:srgbClr val="FF0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27EC5213-1E1A-411C-BB27-437259653199}"/>
              </a:ext>
            </a:extLst>
          </p:cNvPr>
          <p:cNvCxnSpPr>
            <a:cxnSpLocks/>
          </p:cNvCxnSpPr>
          <p:nvPr/>
        </p:nvCxnSpPr>
        <p:spPr>
          <a:xfrm>
            <a:off x="6513365" y="1267255"/>
            <a:ext cx="398895" cy="325541"/>
          </a:xfrm>
          <a:prstGeom prst="line">
            <a:avLst/>
          </a:prstGeom>
          <a:ln w="15875">
            <a:solidFill>
              <a:srgbClr val="FF0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C3B6B321-61DB-4761-A858-E4D335252C87}"/>
              </a:ext>
            </a:extLst>
          </p:cNvPr>
          <p:cNvCxnSpPr>
            <a:cxnSpLocks/>
            <a:stCxn id="30" idx="0"/>
            <a:endCxn id="36" idx="0"/>
          </p:cNvCxnSpPr>
          <p:nvPr/>
        </p:nvCxnSpPr>
        <p:spPr>
          <a:xfrm flipV="1">
            <a:off x="6298869" y="1210818"/>
            <a:ext cx="192751" cy="631903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E045855A-0750-4B32-8425-4DECCFAD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Warm-up: all-even case</a:t>
            </a:r>
            <a:endParaRPr lang="ko-KR" altLang="en-US" dirty="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FB782112-6E74-4E79-9948-32C3E01763F8}"/>
              </a:ext>
            </a:extLst>
          </p:cNvPr>
          <p:cNvCxnSpPr>
            <a:cxnSpLocks/>
            <a:stCxn id="30" idx="0"/>
            <a:endCxn id="11" idx="2"/>
          </p:cNvCxnSpPr>
          <p:nvPr/>
        </p:nvCxnSpPr>
        <p:spPr>
          <a:xfrm flipV="1">
            <a:off x="6298869" y="1628800"/>
            <a:ext cx="1476673" cy="213921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8EF55089-152C-40F1-8A70-5367E2E893B6}"/>
              </a:ext>
            </a:extLst>
          </p:cNvPr>
          <p:cNvCxnSpPr>
            <a:cxnSpLocks/>
            <a:endCxn id="17" idx="2"/>
          </p:cNvCxnSpPr>
          <p:nvPr/>
        </p:nvCxnSpPr>
        <p:spPr>
          <a:xfrm flipH="1" flipV="1">
            <a:off x="7820790" y="2110156"/>
            <a:ext cx="606650" cy="246152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65E6CAAC-7912-47C2-B64D-B4EFF6C92AF6}"/>
              </a:ext>
            </a:extLst>
          </p:cNvPr>
          <p:cNvCxnSpPr>
            <a:cxnSpLocks/>
            <a:stCxn id="16" idx="2"/>
          </p:cNvCxnSpPr>
          <p:nvPr/>
        </p:nvCxnSpPr>
        <p:spPr>
          <a:xfrm flipV="1">
            <a:off x="7632584" y="2356308"/>
            <a:ext cx="794856" cy="218877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3090E32-AD1A-4374-95AC-A8000F92333B}"/>
              </a:ext>
            </a:extLst>
          </p:cNvPr>
          <p:cNvCxnSpPr>
            <a:cxnSpLocks/>
            <a:endCxn id="12" idx="7"/>
          </p:cNvCxnSpPr>
          <p:nvPr/>
        </p:nvCxnSpPr>
        <p:spPr>
          <a:xfrm flipV="1">
            <a:off x="6302344" y="1483596"/>
            <a:ext cx="628016" cy="341848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ACB6656C-7C6A-4A2A-A1D5-B5E74142A60B}"/>
              </a:ext>
            </a:extLst>
          </p:cNvPr>
          <p:cNvCxnSpPr>
            <a:cxnSpLocks/>
            <a:stCxn id="13" idx="5"/>
          </p:cNvCxnSpPr>
          <p:nvPr/>
        </p:nvCxnSpPr>
        <p:spPr>
          <a:xfrm flipH="1" flipV="1">
            <a:off x="6302344" y="1825444"/>
            <a:ext cx="619744" cy="619417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5D63E248-F67B-4CB0-9B06-9FD6D2C60C32}"/>
              </a:ext>
            </a:extLst>
          </p:cNvPr>
          <p:cNvCxnSpPr>
            <a:cxnSpLocks/>
            <a:endCxn id="24" idx="2"/>
          </p:cNvCxnSpPr>
          <p:nvPr/>
        </p:nvCxnSpPr>
        <p:spPr>
          <a:xfrm flipH="1" flipV="1">
            <a:off x="6231694" y="3647955"/>
            <a:ext cx="1882659" cy="146508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549FC549-6AC9-4AF6-B61A-79A38C2FE063}"/>
              </a:ext>
            </a:extLst>
          </p:cNvPr>
          <p:cNvCxnSpPr>
            <a:cxnSpLocks/>
            <a:endCxn id="25" idx="6"/>
          </p:cNvCxnSpPr>
          <p:nvPr/>
        </p:nvCxnSpPr>
        <p:spPr>
          <a:xfrm flipH="1">
            <a:off x="7246280" y="3794463"/>
            <a:ext cx="868073" cy="216382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3">
            <a:extLst>
              <a:ext uri="{FF2B5EF4-FFF2-40B4-BE49-F238E27FC236}">
                <a16:creationId xmlns:a16="http://schemas.microsoft.com/office/drawing/2014/main" id="{E226EC4C-9B86-490D-9E10-96857E9DF24B}"/>
              </a:ext>
            </a:extLst>
          </p:cNvPr>
          <p:cNvSpPr/>
          <p:nvPr/>
        </p:nvSpPr>
        <p:spPr>
          <a:xfrm>
            <a:off x="7775542" y="15280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6788ADE9-9F10-4D30-9125-67E0B1DBF7E2}"/>
              </a:ext>
            </a:extLst>
          </p:cNvPr>
          <p:cNvSpPr/>
          <p:nvPr/>
        </p:nvSpPr>
        <p:spPr>
          <a:xfrm>
            <a:off x="6758284" y="145407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A41B087F-2892-42CE-8229-59FAC79DD7CD}"/>
              </a:ext>
            </a:extLst>
          </p:cNvPr>
          <p:cNvSpPr/>
          <p:nvPr/>
        </p:nvSpPr>
        <p:spPr>
          <a:xfrm>
            <a:off x="6750012" y="22727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11AFD-183D-456D-A562-7F12C246B249}"/>
              </a:ext>
            </a:extLst>
          </p:cNvPr>
          <p:cNvSpPr txBox="1"/>
          <p:nvPr/>
        </p:nvSpPr>
        <p:spPr>
          <a:xfrm>
            <a:off x="7128284" y="162880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794F1CF1-21E4-4064-AF7A-7DA27440B607}"/>
              </a:ext>
            </a:extLst>
          </p:cNvPr>
          <p:cNvSpPr/>
          <p:nvPr/>
        </p:nvSpPr>
        <p:spPr>
          <a:xfrm>
            <a:off x="7632584" y="24743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CF97D755-60EC-40F9-A295-5D2C45F6FBB6}"/>
              </a:ext>
            </a:extLst>
          </p:cNvPr>
          <p:cNvSpPr/>
          <p:nvPr/>
        </p:nvSpPr>
        <p:spPr>
          <a:xfrm>
            <a:off x="7820790" y="200935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5C9484-1CB7-4F9D-869A-BDCBB9893C94}"/>
              </a:ext>
            </a:extLst>
          </p:cNvPr>
          <p:cNvSpPr txBox="1"/>
          <p:nvPr/>
        </p:nvSpPr>
        <p:spPr>
          <a:xfrm>
            <a:off x="8166048" y="199813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401BDBDD-BDBD-46DF-9A1B-60331A8846DE}"/>
              </a:ext>
            </a:extLst>
          </p:cNvPr>
          <p:cNvSpPr/>
          <p:nvPr/>
        </p:nvSpPr>
        <p:spPr>
          <a:xfrm>
            <a:off x="8328574" y="2260908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0B3100-4F41-40DD-8840-6678707B5577}"/>
              </a:ext>
            </a:extLst>
          </p:cNvPr>
          <p:cNvSpPr txBox="1"/>
          <p:nvPr/>
        </p:nvSpPr>
        <p:spPr>
          <a:xfrm>
            <a:off x="6040952" y="146726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E60E7DC3-D411-45F6-831A-AE5889221DEA}"/>
              </a:ext>
            </a:extLst>
          </p:cNvPr>
          <p:cNvSpPr/>
          <p:nvPr/>
        </p:nvSpPr>
        <p:spPr>
          <a:xfrm>
            <a:off x="6203478" y="1730044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2D5C9C-B382-4772-8A27-DDF961050104}"/>
              </a:ext>
            </a:extLst>
          </p:cNvPr>
          <p:cNvSpPr txBox="1"/>
          <p:nvPr/>
        </p:nvSpPr>
        <p:spPr>
          <a:xfrm>
            <a:off x="6606129" y="305781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30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90365CEF-7218-46D7-99EA-BEB477A77BE9}"/>
              </a:ext>
            </a:extLst>
          </p:cNvPr>
          <p:cNvSpPr/>
          <p:nvPr/>
        </p:nvSpPr>
        <p:spPr>
          <a:xfrm>
            <a:off x="6768655" y="332059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7095C43A-E999-4FA2-82F2-BBA611828C77}"/>
              </a:ext>
            </a:extLst>
          </p:cNvPr>
          <p:cNvSpPr/>
          <p:nvPr/>
        </p:nvSpPr>
        <p:spPr>
          <a:xfrm>
            <a:off x="6231694" y="354715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8E9688D0-3595-4B9F-9CDA-1DBD9DD729A2}"/>
              </a:ext>
            </a:extLst>
          </p:cNvPr>
          <p:cNvSpPr/>
          <p:nvPr/>
        </p:nvSpPr>
        <p:spPr>
          <a:xfrm>
            <a:off x="7044680" y="391004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A1EE31-81DE-42CC-AB67-4865D720065C}"/>
              </a:ext>
            </a:extLst>
          </p:cNvPr>
          <p:cNvSpPr txBox="1"/>
          <p:nvPr/>
        </p:nvSpPr>
        <p:spPr>
          <a:xfrm>
            <a:off x="7852961" y="343628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F0B25596-B1BD-4F70-AE8E-AABCCEAD6C41}"/>
              </a:ext>
            </a:extLst>
          </p:cNvPr>
          <p:cNvSpPr/>
          <p:nvPr/>
        </p:nvSpPr>
        <p:spPr>
          <a:xfrm>
            <a:off x="8015487" y="3699063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ED6E0A-6520-4651-8B70-5AAFA102617E}"/>
              </a:ext>
            </a:extLst>
          </p:cNvPr>
          <p:cNvSpPr txBox="1"/>
          <p:nvPr/>
        </p:nvSpPr>
        <p:spPr>
          <a:xfrm>
            <a:off x="7037766" y="200425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89DC7E-425B-4FE4-A16C-E786E319E602}"/>
              </a:ext>
            </a:extLst>
          </p:cNvPr>
          <p:cNvSpPr txBox="1"/>
          <p:nvPr/>
        </p:nvSpPr>
        <p:spPr>
          <a:xfrm>
            <a:off x="8075530" y="2373585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59229-6016-4AFB-BFD5-B6FC88EE0FFD}"/>
              </a:ext>
            </a:extLst>
          </p:cNvPr>
          <p:cNvSpPr txBox="1"/>
          <p:nvPr/>
        </p:nvSpPr>
        <p:spPr>
          <a:xfrm>
            <a:off x="5950434" y="184272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E91176-DC15-4E9A-8815-08B45A1ABDA8}"/>
              </a:ext>
            </a:extLst>
          </p:cNvPr>
          <p:cNvSpPr txBox="1"/>
          <p:nvPr/>
        </p:nvSpPr>
        <p:spPr>
          <a:xfrm>
            <a:off x="6515611" y="343326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15F82E-DC36-40A2-BA52-76A50515E8AF}"/>
              </a:ext>
            </a:extLst>
          </p:cNvPr>
          <p:cNvSpPr txBox="1"/>
          <p:nvPr/>
        </p:nvSpPr>
        <p:spPr>
          <a:xfrm>
            <a:off x="7762443" y="381174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85F1F053-1EE2-488C-808C-99836C566A67}"/>
              </a:ext>
            </a:extLst>
          </p:cNvPr>
          <p:cNvSpPr/>
          <p:nvPr/>
        </p:nvSpPr>
        <p:spPr>
          <a:xfrm>
            <a:off x="6390820" y="121081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내용 개체 틀 2">
            <a:extLst>
              <a:ext uri="{FF2B5EF4-FFF2-40B4-BE49-F238E27FC236}">
                <a16:creationId xmlns:a16="http://schemas.microsoft.com/office/drawing/2014/main" id="{4C15C647-A1EB-4ADC-A1DA-5ACC4AD15FC3}"/>
              </a:ext>
            </a:extLst>
          </p:cNvPr>
          <p:cNvSpPr txBox="1">
            <a:spLocks/>
          </p:cNvSpPr>
          <p:nvPr/>
        </p:nvSpPr>
        <p:spPr>
          <a:xfrm>
            <a:off x="431540" y="4761148"/>
            <a:ext cx="8111245" cy="16201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i="1" dirty="0">
                <a:solidFill>
                  <a:schemeClr val="bg1"/>
                </a:solidFill>
              </a:rPr>
              <a:t>c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en-US" altLang="ko-KR" i="1" u="dbl" dirty="0">
                <a:solidFill>
                  <a:schemeClr val="bg1"/>
                </a:solidFill>
              </a:rPr>
              <a:t>M</a:t>
            </a:r>
            <a:r>
              <a:rPr lang="en-US" altLang="ko-KR" u="dbl" baseline="30000" dirty="0">
                <a:solidFill>
                  <a:schemeClr val="bg1"/>
                </a:solidFill>
              </a:rPr>
              <a:t>*</a:t>
            </a:r>
            <a:r>
              <a:rPr lang="en-US" altLang="ko-KR" dirty="0">
                <a:solidFill>
                  <a:schemeClr val="bg1"/>
                </a:solidFill>
              </a:rPr>
              <a:t>) </a:t>
            </a:r>
            <a:r>
              <a:rPr lang="ko-KR" altLang="en-US" dirty="0">
                <a:solidFill>
                  <a:schemeClr val="bg1"/>
                </a:solidFill>
              </a:rPr>
              <a:t>≤ </a:t>
            </a:r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ash" dirty="0">
                <a:solidFill>
                  <a:srgbClr val="FF00C0"/>
                </a:solidFill>
              </a:rPr>
              <a:t>M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dirty="0">
                <a:solidFill>
                  <a:srgbClr val="808033"/>
                </a:solidFill>
              </a:rPr>
              <a:t>OPT</a:t>
            </a:r>
          </a:p>
        </p:txBody>
      </p:sp>
    </p:spTree>
    <p:extLst>
      <p:ext uri="{BB962C8B-B14F-4D97-AF65-F5344CB8AC3E}">
        <p14:creationId xmlns:p14="http://schemas.microsoft.com/office/powerpoint/2010/main" val="105957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0EE2EB5F-675D-48D4-B42B-9FD697B75704}"/>
              </a:ext>
            </a:extLst>
          </p:cNvPr>
          <p:cNvCxnSpPr>
            <a:cxnSpLocks/>
          </p:cNvCxnSpPr>
          <p:nvPr/>
        </p:nvCxnSpPr>
        <p:spPr>
          <a:xfrm flipV="1">
            <a:off x="6298869" y="1210818"/>
            <a:ext cx="192751" cy="631903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56631237-2A2D-4817-AEBC-FC91EB492BBD}"/>
              </a:ext>
            </a:extLst>
          </p:cNvPr>
          <p:cNvCxnSpPr>
            <a:cxnSpLocks/>
          </p:cNvCxnSpPr>
          <p:nvPr/>
        </p:nvCxnSpPr>
        <p:spPr>
          <a:xfrm flipV="1">
            <a:off x="6298869" y="1628800"/>
            <a:ext cx="1476673" cy="213921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84A2EC77-8B5B-425D-AB6B-1B3B74DA9F11}"/>
              </a:ext>
            </a:extLst>
          </p:cNvPr>
          <p:cNvCxnSpPr>
            <a:cxnSpLocks/>
          </p:cNvCxnSpPr>
          <p:nvPr/>
        </p:nvCxnSpPr>
        <p:spPr>
          <a:xfrm flipH="1" flipV="1">
            <a:off x="7820790" y="2110156"/>
            <a:ext cx="606650" cy="246152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56D695F1-8966-410C-904C-C81F5916E15A}"/>
              </a:ext>
            </a:extLst>
          </p:cNvPr>
          <p:cNvCxnSpPr>
            <a:cxnSpLocks/>
          </p:cNvCxnSpPr>
          <p:nvPr/>
        </p:nvCxnSpPr>
        <p:spPr>
          <a:xfrm flipV="1">
            <a:off x="7632584" y="2356308"/>
            <a:ext cx="794856" cy="218877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CF1CE1CF-5164-45C3-B923-F7EC04E1FBA4}"/>
              </a:ext>
            </a:extLst>
          </p:cNvPr>
          <p:cNvCxnSpPr>
            <a:cxnSpLocks/>
          </p:cNvCxnSpPr>
          <p:nvPr/>
        </p:nvCxnSpPr>
        <p:spPr>
          <a:xfrm flipV="1">
            <a:off x="6302344" y="1483596"/>
            <a:ext cx="628016" cy="341848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E50BCA97-C14A-48C5-97C6-3AD7B5BA00CD}"/>
              </a:ext>
            </a:extLst>
          </p:cNvPr>
          <p:cNvCxnSpPr>
            <a:cxnSpLocks/>
          </p:cNvCxnSpPr>
          <p:nvPr/>
        </p:nvCxnSpPr>
        <p:spPr>
          <a:xfrm flipH="1" flipV="1">
            <a:off x="6302344" y="1825444"/>
            <a:ext cx="619744" cy="619417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7FA6B016-0003-40AB-AA68-9D1130E3EAD8}"/>
              </a:ext>
            </a:extLst>
          </p:cNvPr>
          <p:cNvCxnSpPr>
            <a:cxnSpLocks/>
          </p:cNvCxnSpPr>
          <p:nvPr/>
        </p:nvCxnSpPr>
        <p:spPr>
          <a:xfrm flipH="1" flipV="1">
            <a:off x="6231694" y="3647955"/>
            <a:ext cx="1882659" cy="146508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7E02202E-B7F9-4AA9-A439-2E1C5F9F3E3C}"/>
              </a:ext>
            </a:extLst>
          </p:cNvPr>
          <p:cNvCxnSpPr>
            <a:cxnSpLocks/>
          </p:cNvCxnSpPr>
          <p:nvPr/>
        </p:nvCxnSpPr>
        <p:spPr>
          <a:xfrm flipH="1">
            <a:off x="7246280" y="3794463"/>
            <a:ext cx="868073" cy="216382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DA10AD23-4510-42E0-A4B2-7F5894EC3B95}"/>
              </a:ext>
            </a:extLst>
          </p:cNvPr>
          <p:cNvCxnSpPr>
            <a:cxnSpLocks/>
          </p:cNvCxnSpPr>
          <p:nvPr/>
        </p:nvCxnSpPr>
        <p:spPr>
          <a:xfrm>
            <a:off x="7839852" y="1557524"/>
            <a:ext cx="116524" cy="653432"/>
          </a:xfrm>
          <a:prstGeom prst="line">
            <a:avLst/>
          </a:prstGeom>
          <a:ln w="25400" cmpd="dbl">
            <a:solidFill>
              <a:srgbClr val="008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C0F7352C-69D0-4EF0-8400-38ADD141902D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6851300" y="2364036"/>
            <a:ext cx="781284" cy="211149"/>
          </a:xfrm>
          <a:prstGeom prst="line">
            <a:avLst/>
          </a:prstGeom>
          <a:ln w="25400" cmpd="dbl">
            <a:solidFill>
              <a:srgbClr val="008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8EAEFF09-001E-4E7D-8F86-A15010626912}"/>
              </a:ext>
            </a:extLst>
          </p:cNvPr>
          <p:cNvCxnSpPr>
            <a:cxnSpLocks/>
          </p:cNvCxnSpPr>
          <p:nvPr/>
        </p:nvCxnSpPr>
        <p:spPr>
          <a:xfrm>
            <a:off x="6336196" y="3681028"/>
            <a:ext cx="812986" cy="362890"/>
          </a:xfrm>
          <a:prstGeom prst="line">
            <a:avLst/>
          </a:prstGeom>
          <a:ln w="25400" cmpd="dbl">
            <a:solidFill>
              <a:srgbClr val="008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E4ED0CEB-E9CF-4EFA-8D27-1CB22CA2388C}"/>
              </a:ext>
            </a:extLst>
          </p:cNvPr>
          <p:cNvCxnSpPr>
            <a:cxnSpLocks/>
          </p:cNvCxnSpPr>
          <p:nvPr/>
        </p:nvCxnSpPr>
        <p:spPr>
          <a:xfrm>
            <a:off x="6477361" y="1303259"/>
            <a:ext cx="398895" cy="325541"/>
          </a:xfrm>
          <a:prstGeom prst="line">
            <a:avLst/>
          </a:prstGeom>
          <a:ln w="25400" cmpd="dbl">
            <a:solidFill>
              <a:srgbClr val="008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6BE746D5-B6E4-4CC3-B157-1EC863FF8D64}"/>
              </a:ext>
            </a:extLst>
          </p:cNvPr>
          <p:cNvCxnSpPr>
            <a:cxnSpLocks/>
          </p:cNvCxnSpPr>
          <p:nvPr/>
        </p:nvCxnSpPr>
        <p:spPr>
          <a:xfrm>
            <a:off x="6351302" y="3645024"/>
            <a:ext cx="812986" cy="362890"/>
          </a:xfrm>
          <a:prstGeom prst="line">
            <a:avLst/>
          </a:prstGeom>
          <a:ln w="15875">
            <a:solidFill>
              <a:srgbClr val="FF0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358DE6E0-7865-435A-873B-4D98602409D7}"/>
              </a:ext>
            </a:extLst>
          </p:cNvPr>
          <p:cNvCxnSpPr>
            <a:cxnSpLocks/>
          </p:cNvCxnSpPr>
          <p:nvPr/>
        </p:nvCxnSpPr>
        <p:spPr>
          <a:xfrm flipH="1">
            <a:off x="7696894" y="2009356"/>
            <a:ext cx="259482" cy="637105"/>
          </a:xfrm>
          <a:prstGeom prst="line">
            <a:avLst/>
          </a:prstGeom>
          <a:ln w="15875">
            <a:solidFill>
              <a:srgbClr val="FF0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>
            <a:extLst>
              <a:ext uri="{FF2B5EF4-FFF2-40B4-BE49-F238E27FC236}">
                <a16:creationId xmlns:a16="http://schemas.microsoft.com/office/drawing/2014/main" id="{5A97D781-C9D3-47B4-8E4C-E93F9447C1F4}"/>
              </a:ext>
            </a:extLst>
          </p:cNvPr>
          <p:cNvSpPr/>
          <p:nvPr/>
        </p:nvSpPr>
        <p:spPr>
          <a:xfrm>
            <a:off x="7290810" y="1891576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BDF92DB7-A2FA-4F58-9B24-58C72059D5D2}"/>
              </a:ext>
            </a:extLst>
          </p:cNvPr>
          <p:cNvCxnSpPr>
            <a:cxnSpLocks/>
            <a:stCxn id="11" idx="7"/>
            <a:endCxn id="13" idx="3"/>
          </p:cNvCxnSpPr>
          <p:nvPr/>
        </p:nvCxnSpPr>
        <p:spPr>
          <a:xfrm flipH="1">
            <a:off x="6779536" y="1557524"/>
            <a:ext cx="1168082" cy="887337"/>
          </a:xfrm>
          <a:prstGeom prst="line">
            <a:avLst/>
          </a:prstGeom>
          <a:ln w="15875">
            <a:solidFill>
              <a:srgbClr val="FF0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27EC5213-1E1A-411C-BB27-437259653199}"/>
              </a:ext>
            </a:extLst>
          </p:cNvPr>
          <p:cNvCxnSpPr>
            <a:cxnSpLocks/>
          </p:cNvCxnSpPr>
          <p:nvPr/>
        </p:nvCxnSpPr>
        <p:spPr>
          <a:xfrm>
            <a:off x="6513365" y="1267255"/>
            <a:ext cx="398895" cy="325541"/>
          </a:xfrm>
          <a:prstGeom prst="line">
            <a:avLst/>
          </a:prstGeom>
          <a:ln w="15875">
            <a:solidFill>
              <a:srgbClr val="FF0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E045855A-0750-4B32-8425-4DECCFAD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Warm-up: all-even case</a:t>
            </a:r>
            <a:endParaRPr lang="ko-KR" altLang="en-US" dirty="0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E226EC4C-9B86-490D-9E10-96857E9DF24B}"/>
              </a:ext>
            </a:extLst>
          </p:cNvPr>
          <p:cNvSpPr/>
          <p:nvPr/>
        </p:nvSpPr>
        <p:spPr>
          <a:xfrm>
            <a:off x="7775542" y="15280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6788ADE9-9F10-4D30-9125-67E0B1DBF7E2}"/>
              </a:ext>
            </a:extLst>
          </p:cNvPr>
          <p:cNvSpPr/>
          <p:nvPr/>
        </p:nvSpPr>
        <p:spPr>
          <a:xfrm>
            <a:off x="6758284" y="145407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A41B087F-2892-42CE-8229-59FAC79DD7CD}"/>
              </a:ext>
            </a:extLst>
          </p:cNvPr>
          <p:cNvSpPr/>
          <p:nvPr/>
        </p:nvSpPr>
        <p:spPr>
          <a:xfrm>
            <a:off x="6750012" y="22727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11AFD-183D-456D-A562-7F12C246B249}"/>
              </a:ext>
            </a:extLst>
          </p:cNvPr>
          <p:cNvSpPr txBox="1"/>
          <p:nvPr/>
        </p:nvSpPr>
        <p:spPr>
          <a:xfrm>
            <a:off x="7128284" y="162880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794F1CF1-21E4-4064-AF7A-7DA27440B607}"/>
              </a:ext>
            </a:extLst>
          </p:cNvPr>
          <p:cNvSpPr/>
          <p:nvPr/>
        </p:nvSpPr>
        <p:spPr>
          <a:xfrm>
            <a:off x="7632584" y="24743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CF97D755-60EC-40F9-A295-5D2C45F6FBB6}"/>
              </a:ext>
            </a:extLst>
          </p:cNvPr>
          <p:cNvSpPr/>
          <p:nvPr/>
        </p:nvSpPr>
        <p:spPr>
          <a:xfrm>
            <a:off x="7820790" y="200935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5C9484-1CB7-4F9D-869A-BDCBB9893C94}"/>
              </a:ext>
            </a:extLst>
          </p:cNvPr>
          <p:cNvSpPr txBox="1"/>
          <p:nvPr/>
        </p:nvSpPr>
        <p:spPr>
          <a:xfrm>
            <a:off x="8166048" y="199813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401BDBDD-BDBD-46DF-9A1B-60331A8846DE}"/>
              </a:ext>
            </a:extLst>
          </p:cNvPr>
          <p:cNvSpPr/>
          <p:nvPr/>
        </p:nvSpPr>
        <p:spPr>
          <a:xfrm>
            <a:off x="8328574" y="2260908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0B3100-4F41-40DD-8840-6678707B5577}"/>
              </a:ext>
            </a:extLst>
          </p:cNvPr>
          <p:cNvSpPr txBox="1"/>
          <p:nvPr/>
        </p:nvSpPr>
        <p:spPr>
          <a:xfrm>
            <a:off x="6040952" y="146726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E60E7DC3-D411-45F6-831A-AE5889221DEA}"/>
              </a:ext>
            </a:extLst>
          </p:cNvPr>
          <p:cNvSpPr/>
          <p:nvPr/>
        </p:nvSpPr>
        <p:spPr>
          <a:xfrm>
            <a:off x="6203478" y="1730044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2D5C9C-B382-4772-8A27-DDF961050104}"/>
              </a:ext>
            </a:extLst>
          </p:cNvPr>
          <p:cNvSpPr txBox="1"/>
          <p:nvPr/>
        </p:nvSpPr>
        <p:spPr>
          <a:xfrm>
            <a:off x="6606129" y="305781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30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90365CEF-7218-46D7-99EA-BEB477A77BE9}"/>
              </a:ext>
            </a:extLst>
          </p:cNvPr>
          <p:cNvSpPr/>
          <p:nvPr/>
        </p:nvSpPr>
        <p:spPr>
          <a:xfrm>
            <a:off x="6768655" y="332059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7095C43A-E999-4FA2-82F2-BBA611828C77}"/>
              </a:ext>
            </a:extLst>
          </p:cNvPr>
          <p:cNvSpPr/>
          <p:nvPr/>
        </p:nvSpPr>
        <p:spPr>
          <a:xfrm>
            <a:off x="6231694" y="354715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8E9688D0-3595-4B9F-9CDA-1DBD9DD729A2}"/>
              </a:ext>
            </a:extLst>
          </p:cNvPr>
          <p:cNvSpPr/>
          <p:nvPr/>
        </p:nvSpPr>
        <p:spPr>
          <a:xfrm>
            <a:off x="7044680" y="391004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A1EE31-81DE-42CC-AB67-4865D720065C}"/>
              </a:ext>
            </a:extLst>
          </p:cNvPr>
          <p:cNvSpPr txBox="1"/>
          <p:nvPr/>
        </p:nvSpPr>
        <p:spPr>
          <a:xfrm>
            <a:off x="7852961" y="343628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F0B25596-B1BD-4F70-AE8E-AABCCEAD6C41}"/>
              </a:ext>
            </a:extLst>
          </p:cNvPr>
          <p:cNvSpPr/>
          <p:nvPr/>
        </p:nvSpPr>
        <p:spPr>
          <a:xfrm>
            <a:off x="8015487" y="3699063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ED6E0A-6520-4651-8B70-5AAFA102617E}"/>
              </a:ext>
            </a:extLst>
          </p:cNvPr>
          <p:cNvSpPr txBox="1"/>
          <p:nvPr/>
        </p:nvSpPr>
        <p:spPr>
          <a:xfrm>
            <a:off x="7037766" y="200425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89DC7E-425B-4FE4-A16C-E786E319E602}"/>
              </a:ext>
            </a:extLst>
          </p:cNvPr>
          <p:cNvSpPr txBox="1"/>
          <p:nvPr/>
        </p:nvSpPr>
        <p:spPr>
          <a:xfrm>
            <a:off x="8075530" y="2373585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59229-6016-4AFB-BFD5-B6FC88EE0FFD}"/>
              </a:ext>
            </a:extLst>
          </p:cNvPr>
          <p:cNvSpPr txBox="1"/>
          <p:nvPr/>
        </p:nvSpPr>
        <p:spPr>
          <a:xfrm>
            <a:off x="5950434" y="184272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E91176-DC15-4E9A-8815-08B45A1ABDA8}"/>
              </a:ext>
            </a:extLst>
          </p:cNvPr>
          <p:cNvSpPr txBox="1"/>
          <p:nvPr/>
        </p:nvSpPr>
        <p:spPr>
          <a:xfrm>
            <a:off x="6515611" y="343326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15F82E-DC36-40A2-BA52-76A50515E8AF}"/>
              </a:ext>
            </a:extLst>
          </p:cNvPr>
          <p:cNvSpPr txBox="1"/>
          <p:nvPr/>
        </p:nvSpPr>
        <p:spPr>
          <a:xfrm>
            <a:off x="7762443" y="381174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85F1F053-1EE2-488C-808C-99836C566A67}"/>
              </a:ext>
            </a:extLst>
          </p:cNvPr>
          <p:cNvSpPr/>
          <p:nvPr/>
        </p:nvSpPr>
        <p:spPr>
          <a:xfrm>
            <a:off x="6390820" y="121081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내용 개체 틀 2">
            <a:extLst>
              <a:ext uri="{FF2B5EF4-FFF2-40B4-BE49-F238E27FC236}">
                <a16:creationId xmlns:a16="http://schemas.microsoft.com/office/drawing/2014/main" id="{4C15C647-A1EB-4ADC-A1DA-5ACC4AD15FC3}"/>
              </a:ext>
            </a:extLst>
          </p:cNvPr>
          <p:cNvSpPr txBox="1">
            <a:spLocks/>
          </p:cNvSpPr>
          <p:nvPr/>
        </p:nvSpPr>
        <p:spPr>
          <a:xfrm>
            <a:off x="431540" y="4761148"/>
            <a:ext cx="8111245" cy="16201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ash" dirty="0">
                <a:solidFill>
                  <a:srgbClr val="FF00C0"/>
                </a:solidFill>
              </a:rPr>
              <a:t>M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dirty="0">
                <a:solidFill>
                  <a:srgbClr val="808033"/>
                </a:solidFill>
              </a:rPr>
              <a:t>OPT</a:t>
            </a:r>
          </a:p>
        </p:txBody>
      </p:sp>
      <p:sp>
        <p:nvSpPr>
          <p:cNvPr id="41" name="내용 개체 틀 2">
            <a:extLst>
              <a:ext uri="{FF2B5EF4-FFF2-40B4-BE49-F238E27FC236}">
                <a16:creationId xmlns:a16="http://schemas.microsoft.com/office/drawing/2014/main" id="{9F8FEDFD-DEBB-477D-A4AA-95BEB961DA3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1540" y="1219200"/>
            <a:ext cx="5894114" cy="3505944"/>
          </a:xfrm>
        </p:spPr>
        <p:txBody>
          <a:bodyPr>
            <a:normAutofit/>
          </a:bodyPr>
          <a:lstStyle/>
          <a:p>
            <a:r>
              <a:rPr lang="en-US" altLang="ko-KR" dirty="0"/>
              <a:t>Find minimum perfect matching 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 on </a:t>
            </a:r>
            <a:r>
              <a:rPr lang="en-US" altLang="ko-KR" i="1" dirty="0">
                <a:solidFill>
                  <a:srgbClr val="B26033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85303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0EE2EB5F-675D-48D4-B42B-9FD697B75704}"/>
              </a:ext>
            </a:extLst>
          </p:cNvPr>
          <p:cNvCxnSpPr>
            <a:cxnSpLocks/>
          </p:cNvCxnSpPr>
          <p:nvPr/>
        </p:nvCxnSpPr>
        <p:spPr>
          <a:xfrm flipV="1">
            <a:off x="6298869" y="1210818"/>
            <a:ext cx="192751" cy="631903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56631237-2A2D-4817-AEBC-FC91EB492BBD}"/>
              </a:ext>
            </a:extLst>
          </p:cNvPr>
          <p:cNvCxnSpPr>
            <a:cxnSpLocks/>
          </p:cNvCxnSpPr>
          <p:nvPr/>
        </p:nvCxnSpPr>
        <p:spPr>
          <a:xfrm flipV="1">
            <a:off x="6298869" y="1628800"/>
            <a:ext cx="1476673" cy="213921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84A2EC77-8B5B-425D-AB6B-1B3B74DA9F11}"/>
              </a:ext>
            </a:extLst>
          </p:cNvPr>
          <p:cNvCxnSpPr>
            <a:cxnSpLocks/>
          </p:cNvCxnSpPr>
          <p:nvPr/>
        </p:nvCxnSpPr>
        <p:spPr>
          <a:xfrm flipH="1" flipV="1">
            <a:off x="7820790" y="2110156"/>
            <a:ext cx="606650" cy="246152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56D695F1-8966-410C-904C-C81F5916E15A}"/>
              </a:ext>
            </a:extLst>
          </p:cNvPr>
          <p:cNvCxnSpPr>
            <a:cxnSpLocks/>
          </p:cNvCxnSpPr>
          <p:nvPr/>
        </p:nvCxnSpPr>
        <p:spPr>
          <a:xfrm flipV="1">
            <a:off x="7632584" y="2356308"/>
            <a:ext cx="794856" cy="218877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CF1CE1CF-5164-45C3-B923-F7EC04E1FBA4}"/>
              </a:ext>
            </a:extLst>
          </p:cNvPr>
          <p:cNvCxnSpPr>
            <a:cxnSpLocks/>
          </p:cNvCxnSpPr>
          <p:nvPr/>
        </p:nvCxnSpPr>
        <p:spPr>
          <a:xfrm flipV="1">
            <a:off x="6302344" y="1483596"/>
            <a:ext cx="628016" cy="341848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E50BCA97-C14A-48C5-97C6-3AD7B5BA00CD}"/>
              </a:ext>
            </a:extLst>
          </p:cNvPr>
          <p:cNvCxnSpPr>
            <a:cxnSpLocks/>
          </p:cNvCxnSpPr>
          <p:nvPr/>
        </p:nvCxnSpPr>
        <p:spPr>
          <a:xfrm flipH="1" flipV="1">
            <a:off x="6302344" y="1825444"/>
            <a:ext cx="619744" cy="619417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7FA6B016-0003-40AB-AA68-9D1130E3EAD8}"/>
              </a:ext>
            </a:extLst>
          </p:cNvPr>
          <p:cNvCxnSpPr>
            <a:cxnSpLocks/>
          </p:cNvCxnSpPr>
          <p:nvPr/>
        </p:nvCxnSpPr>
        <p:spPr>
          <a:xfrm flipH="1" flipV="1">
            <a:off x="6231694" y="3647955"/>
            <a:ext cx="1882659" cy="146508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7E02202E-B7F9-4AA9-A439-2E1C5F9F3E3C}"/>
              </a:ext>
            </a:extLst>
          </p:cNvPr>
          <p:cNvCxnSpPr>
            <a:cxnSpLocks/>
          </p:cNvCxnSpPr>
          <p:nvPr/>
        </p:nvCxnSpPr>
        <p:spPr>
          <a:xfrm flipH="1">
            <a:off x="7246280" y="3794463"/>
            <a:ext cx="868073" cy="216382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DA10AD23-4510-42E0-A4B2-7F5894EC3B95}"/>
              </a:ext>
            </a:extLst>
          </p:cNvPr>
          <p:cNvCxnSpPr>
            <a:cxnSpLocks/>
          </p:cNvCxnSpPr>
          <p:nvPr/>
        </p:nvCxnSpPr>
        <p:spPr>
          <a:xfrm>
            <a:off x="7839852" y="1557524"/>
            <a:ext cx="116524" cy="653432"/>
          </a:xfrm>
          <a:prstGeom prst="line">
            <a:avLst/>
          </a:prstGeom>
          <a:ln w="25400" cmpd="dbl">
            <a:solidFill>
              <a:srgbClr val="008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C0F7352C-69D0-4EF0-8400-38ADD141902D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6851300" y="2364036"/>
            <a:ext cx="781284" cy="211149"/>
          </a:xfrm>
          <a:prstGeom prst="line">
            <a:avLst/>
          </a:prstGeom>
          <a:ln w="25400" cmpd="dbl">
            <a:solidFill>
              <a:srgbClr val="008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8EAEFF09-001E-4E7D-8F86-A15010626912}"/>
              </a:ext>
            </a:extLst>
          </p:cNvPr>
          <p:cNvCxnSpPr>
            <a:cxnSpLocks/>
          </p:cNvCxnSpPr>
          <p:nvPr/>
        </p:nvCxnSpPr>
        <p:spPr>
          <a:xfrm>
            <a:off x="6336196" y="3681028"/>
            <a:ext cx="812986" cy="362890"/>
          </a:xfrm>
          <a:prstGeom prst="line">
            <a:avLst/>
          </a:prstGeom>
          <a:ln w="25400" cmpd="dbl">
            <a:solidFill>
              <a:srgbClr val="008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E4ED0CEB-E9CF-4EFA-8D27-1CB22CA2388C}"/>
              </a:ext>
            </a:extLst>
          </p:cNvPr>
          <p:cNvCxnSpPr>
            <a:cxnSpLocks/>
          </p:cNvCxnSpPr>
          <p:nvPr/>
        </p:nvCxnSpPr>
        <p:spPr>
          <a:xfrm>
            <a:off x="6477361" y="1303259"/>
            <a:ext cx="398895" cy="325541"/>
          </a:xfrm>
          <a:prstGeom prst="line">
            <a:avLst/>
          </a:prstGeom>
          <a:ln w="25400" cmpd="dbl">
            <a:solidFill>
              <a:srgbClr val="008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>
            <a:extLst>
              <a:ext uri="{FF2B5EF4-FFF2-40B4-BE49-F238E27FC236}">
                <a16:creationId xmlns:a16="http://schemas.microsoft.com/office/drawing/2014/main" id="{5A97D781-C9D3-47B4-8E4C-E93F9447C1F4}"/>
              </a:ext>
            </a:extLst>
          </p:cNvPr>
          <p:cNvSpPr/>
          <p:nvPr/>
        </p:nvSpPr>
        <p:spPr>
          <a:xfrm>
            <a:off x="7290810" y="1891576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045855A-0750-4B32-8425-4DECCFAD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Warm-up: all-even case</a:t>
            </a:r>
            <a:endParaRPr lang="ko-KR" altLang="en-US" dirty="0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E226EC4C-9B86-490D-9E10-96857E9DF24B}"/>
              </a:ext>
            </a:extLst>
          </p:cNvPr>
          <p:cNvSpPr/>
          <p:nvPr/>
        </p:nvSpPr>
        <p:spPr>
          <a:xfrm>
            <a:off x="7775542" y="15280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6788ADE9-9F10-4D30-9125-67E0B1DBF7E2}"/>
              </a:ext>
            </a:extLst>
          </p:cNvPr>
          <p:cNvSpPr/>
          <p:nvPr/>
        </p:nvSpPr>
        <p:spPr>
          <a:xfrm>
            <a:off x="6758284" y="145407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A41B087F-2892-42CE-8229-59FAC79DD7CD}"/>
              </a:ext>
            </a:extLst>
          </p:cNvPr>
          <p:cNvSpPr/>
          <p:nvPr/>
        </p:nvSpPr>
        <p:spPr>
          <a:xfrm>
            <a:off x="6750012" y="22727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11AFD-183D-456D-A562-7F12C246B249}"/>
              </a:ext>
            </a:extLst>
          </p:cNvPr>
          <p:cNvSpPr txBox="1"/>
          <p:nvPr/>
        </p:nvSpPr>
        <p:spPr>
          <a:xfrm>
            <a:off x="7128284" y="162880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794F1CF1-21E4-4064-AF7A-7DA27440B607}"/>
              </a:ext>
            </a:extLst>
          </p:cNvPr>
          <p:cNvSpPr/>
          <p:nvPr/>
        </p:nvSpPr>
        <p:spPr>
          <a:xfrm>
            <a:off x="7632584" y="24743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CF97D755-60EC-40F9-A295-5D2C45F6FBB6}"/>
              </a:ext>
            </a:extLst>
          </p:cNvPr>
          <p:cNvSpPr/>
          <p:nvPr/>
        </p:nvSpPr>
        <p:spPr>
          <a:xfrm>
            <a:off x="7820790" y="200935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5C9484-1CB7-4F9D-869A-BDCBB9893C94}"/>
              </a:ext>
            </a:extLst>
          </p:cNvPr>
          <p:cNvSpPr txBox="1"/>
          <p:nvPr/>
        </p:nvSpPr>
        <p:spPr>
          <a:xfrm>
            <a:off x="8166048" y="199813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401BDBDD-BDBD-46DF-9A1B-60331A8846DE}"/>
              </a:ext>
            </a:extLst>
          </p:cNvPr>
          <p:cNvSpPr/>
          <p:nvPr/>
        </p:nvSpPr>
        <p:spPr>
          <a:xfrm>
            <a:off x="8328574" y="2260908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0B3100-4F41-40DD-8840-6678707B5577}"/>
              </a:ext>
            </a:extLst>
          </p:cNvPr>
          <p:cNvSpPr txBox="1"/>
          <p:nvPr/>
        </p:nvSpPr>
        <p:spPr>
          <a:xfrm>
            <a:off x="6040952" y="146726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E60E7DC3-D411-45F6-831A-AE5889221DEA}"/>
              </a:ext>
            </a:extLst>
          </p:cNvPr>
          <p:cNvSpPr/>
          <p:nvPr/>
        </p:nvSpPr>
        <p:spPr>
          <a:xfrm>
            <a:off x="6203478" y="1730044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2D5C9C-B382-4772-8A27-DDF961050104}"/>
              </a:ext>
            </a:extLst>
          </p:cNvPr>
          <p:cNvSpPr txBox="1"/>
          <p:nvPr/>
        </p:nvSpPr>
        <p:spPr>
          <a:xfrm>
            <a:off x="6606129" y="305781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30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90365CEF-7218-46D7-99EA-BEB477A77BE9}"/>
              </a:ext>
            </a:extLst>
          </p:cNvPr>
          <p:cNvSpPr/>
          <p:nvPr/>
        </p:nvSpPr>
        <p:spPr>
          <a:xfrm>
            <a:off x="6768655" y="332059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7095C43A-E999-4FA2-82F2-BBA611828C77}"/>
              </a:ext>
            </a:extLst>
          </p:cNvPr>
          <p:cNvSpPr/>
          <p:nvPr/>
        </p:nvSpPr>
        <p:spPr>
          <a:xfrm>
            <a:off x="6231694" y="354715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8E9688D0-3595-4B9F-9CDA-1DBD9DD729A2}"/>
              </a:ext>
            </a:extLst>
          </p:cNvPr>
          <p:cNvSpPr/>
          <p:nvPr/>
        </p:nvSpPr>
        <p:spPr>
          <a:xfrm>
            <a:off x="7044680" y="391004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A1EE31-81DE-42CC-AB67-4865D720065C}"/>
              </a:ext>
            </a:extLst>
          </p:cNvPr>
          <p:cNvSpPr txBox="1"/>
          <p:nvPr/>
        </p:nvSpPr>
        <p:spPr>
          <a:xfrm>
            <a:off x="7852961" y="343628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F0B25596-B1BD-4F70-AE8E-AABCCEAD6C41}"/>
              </a:ext>
            </a:extLst>
          </p:cNvPr>
          <p:cNvSpPr/>
          <p:nvPr/>
        </p:nvSpPr>
        <p:spPr>
          <a:xfrm>
            <a:off x="8015487" y="3699063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ED6E0A-6520-4651-8B70-5AAFA102617E}"/>
              </a:ext>
            </a:extLst>
          </p:cNvPr>
          <p:cNvSpPr txBox="1"/>
          <p:nvPr/>
        </p:nvSpPr>
        <p:spPr>
          <a:xfrm>
            <a:off x="7037766" y="200425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89DC7E-425B-4FE4-A16C-E786E319E602}"/>
              </a:ext>
            </a:extLst>
          </p:cNvPr>
          <p:cNvSpPr txBox="1"/>
          <p:nvPr/>
        </p:nvSpPr>
        <p:spPr>
          <a:xfrm>
            <a:off x="8075530" y="2373585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59229-6016-4AFB-BFD5-B6FC88EE0FFD}"/>
              </a:ext>
            </a:extLst>
          </p:cNvPr>
          <p:cNvSpPr txBox="1"/>
          <p:nvPr/>
        </p:nvSpPr>
        <p:spPr>
          <a:xfrm>
            <a:off x="5950434" y="184272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E91176-DC15-4E9A-8815-08B45A1ABDA8}"/>
              </a:ext>
            </a:extLst>
          </p:cNvPr>
          <p:cNvSpPr txBox="1"/>
          <p:nvPr/>
        </p:nvSpPr>
        <p:spPr>
          <a:xfrm>
            <a:off x="6515611" y="343326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15F82E-DC36-40A2-BA52-76A50515E8AF}"/>
              </a:ext>
            </a:extLst>
          </p:cNvPr>
          <p:cNvSpPr txBox="1"/>
          <p:nvPr/>
        </p:nvSpPr>
        <p:spPr>
          <a:xfrm>
            <a:off x="7762443" y="381174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85F1F053-1EE2-488C-808C-99836C566A67}"/>
              </a:ext>
            </a:extLst>
          </p:cNvPr>
          <p:cNvSpPr/>
          <p:nvPr/>
        </p:nvSpPr>
        <p:spPr>
          <a:xfrm>
            <a:off x="6390820" y="121081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내용 개체 틀 2">
            <a:extLst>
              <a:ext uri="{FF2B5EF4-FFF2-40B4-BE49-F238E27FC236}">
                <a16:creationId xmlns:a16="http://schemas.microsoft.com/office/drawing/2014/main" id="{4C15C647-A1EB-4ADC-A1DA-5ACC4AD15FC3}"/>
              </a:ext>
            </a:extLst>
          </p:cNvPr>
          <p:cNvSpPr txBox="1">
            <a:spLocks/>
          </p:cNvSpPr>
          <p:nvPr/>
        </p:nvSpPr>
        <p:spPr>
          <a:xfrm>
            <a:off x="431540" y="4761148"/>
            <a:ext cx="8111245" cy="16201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ash" dirty="0">
                <a:solidFill>
                  <a:srgbClr val="FF00C0"/>
                </a:solidFill>
              </a:rPr>
              <a:t>M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dirty="0">
                <a:solidFill>
                  <a:srgbClr val="808033"/>
                </a:solidFill>
              </a:rPr>
              <a:t>OPT</a:t>
            </a:r>
          </a:p>
        </p:txBody>
      </p:sp>
      <p:sp>
        <p:nvSpPr>
          <p:cNvPr id="46" name="내용 개체 틀 2">
            <a:extLst>
              <a:ext uri="{FF2B5EF4-FFF2-40B4-BE49-F238E27FC236}">
                <a16:creationId xmlns:a16="http://schemas.microsoft.com/office/drawing/2014/main" id="{F3702DA2-0FD5-406A-8637-14094B5BF2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1540" y="1219200"/>
            <a:ext cx="5894114" cy="3505944"/>
          </a:xfrm>
        </p:spPr>
        <p:txBody>
          <a:bodyPr>
            <a:normAutofit/>
          </a:bodyPr>
          <a:lstStyle/>
          <a:p>
            <a:r>
              <a:rPr lang="en-US" altLang="ko-KR" dirty="0"/>
              <a:t>Find minimum perfect matching 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 on </a:t>
            </a:r>
            <a:r>
              <a:rPr lang="en-US" altLang="ko-KR" i="1" dirty="0">
                <a:solidFill>
                  <a:srgbClr val="B26033"/>
                </a:solidFill>
              </a:rPr>
              <a:t>D</a:t>
            </a:r>
          </a:p>
          <a:p>
            <a:r>
              <a:rPr lang="en-US" altLang="ko-KR" dirty="0"/>
              <a:t>Drop one of the two from each pair</a:t>
            </a:r>
          </a:p>
        </p:txBody>
      </p:sp>
    </p:spTree>
    <p:extLst>
      <p:ext uri="{BB962C8B-B14F-4D97-AF65-F5344CB8AC3E}">
        <p14:creationId xmlns:p14="http://schemas.microsoft.com/office/powerpoint/2010/main" val="30651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0EE2EB5F-675D-48D4-B42B-9FD697B75704}"/>
              </a:ext>
            </a:extLst>
          </p:cNvPr>
          <p:cNvCxnSpPr>
            <a:cxnSpLocks/>
          </p:cNvCxnSpPr>
          <p:nvPr/>
        </p:nvCxnSpPr>
        <p:spPr>
          <a:xfrm flipV="1">
            <a:off x="6298869" y="1210818"/>
            <a:ext cx="192751" cy="631903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56631237-2A2D-4817-AEBC-FC91EB492BBD}"/>
              </a:ext>
            </a:extLst>
          </p:cNvPr>
          <p:cNvCxnSpPr>
            <a:cxnSpLocks/>
          </p:cNvCxnSpPr>
          <p:nvPr/>
        </p:nvCxnSpPr>
        <p:spPr>
          <a:xfrm flipV="1">
            <a:off x="6298869" y="1628800"/>
            <a:ext cx="1476673" cy="213921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84A2EC77-8B5B-425D-AB6B-1B3B74DA9F11}"/>
              </a:ext>
            </a:extLst>
          </p:cNvPr>
          <p:cNvCxnSpPr>
            <a:cxnSpLocks/>
          </p:cNvCxnSpPr>
          <p:nvPr/>
        </p:nvCxnSpPr>
        <p:spPr>
          <a:xfrm flipH="1" flipV="1">
            <a:off x="7820790" y="2110156"/>
            <a:ext cx="606650" cy="246152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56D695F1-8966-410C-904C-C81F5916E15A}"/>
              </a:ext>
            </a:extLst>
          </p:cNvPr>
          <p:cNvCxnSpPr>
            <a:cxnSpLocks/>
          </p:cNvCxnSpPr>
          <p:nvPr/>
        </p:nvCxnSpPr>
        <p:spPr>
          <a:xfrm flipV="1">
            <a:off x="7632584" y="2356308"/>
            <a:ext cx="794856" cy="218877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CF1CE1CF-5164-45C3-B923-F7EC04E1FBA4}"/>
              </a:ext>
            </a:extLst>
          </p:cNvPr>
          <p:cNvCxnSpPr>
            <a:cxnSpLocks/>
          </p:cNvCxnSpPr>
          <p:nvPr/>
        </p:nvCxnSpPr>
        <p:spPr>
          <a:xfrm flipV="1">
            <a:off x="6302344" y="1483596"/>
            <a:ext cx="628016" cy="341848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E50BCA97-C14A-48C5-97C6-3AD7B5BA00CD}"/>
              </a:ext>
            </a:extLst>
          </p:cNvPr>
          <p:cNvCxnSpPr>
            <a:cxnSpLocks/>
          </p:cNvCxnSpPr>
          <p:nvPr/>
        </p:nvCxnSpPr>
        <p:spPr>
          <a:xfrm flipH="1" flipV="1">
            <a:off x="6302344" y="1825444"/>
            <a:ext cx="619744" cy="619417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7FA6B016-0003-40AB-AA68-9D1130E3EAD8}"/>
              </a:ext>
            </a:extLst>
          </p:cNvPr>
          <p:cNvCxnSpPr>
            <a:cxnSpLocks/>
          </p:cNvCxnSpPr>
          <p:nvPr/>
        </p:nvCxnSpPr>
        <p:spPr>
          <a:xfrm flipH="1" flipV="1">
            <a:off x="6231694" y="3647955"/>
            <a:ext cx="1882659" cy="146508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7E02202E-B7F9-4AA9-A439-2E1C5F9F3E3C}"/>
              </a:ext>
            </a:extLst>
          </p:cNvPr>
          <p:cNvCxnSpPr>
            <a:cxnSpLocks/>
          </p:cNvCxnSpPr>
          <p:nvPr/>
        </p:nvCxnSpPr>
        <p:spPr>
          <a:xfrm flipH="1">
            <a:off x="7246280" y="3794463"/>
            <a:ext cx="868073" cy="216382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DA10AD23-4510-42E0-A4B2-7F5894EC3B95}"/>
              </a:ext>
            </a:extLst>
          </p:cNvPr>
          <p:cNvCxnSpPr>
            <a:cxnSpLocks/>
          </p:cNvCxnSpPr>
          <p:nvPr/>
        </p:nvCxnSpPr>
        <p:spPr>
          <a:xfrm>
            <a:off x="7839852" y="1557524"/>
            <a:ext cx="116524" cy="653432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C0F7352C-69D0-4EF0-8400-38ADD141902D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6851300" y="2364036"/>
            <a:ext cx="781284" cy="211149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8EAEFF09-001E-4E7D-8F86-A15010626912}"/>
              </a:ext>
            </a:extLst>
          </p:cNvPr>
          <p:cNvCxnSpPr>
            <a:cxnSpLocks/>
          </p:cNvCxnSpPr>
          <p:nvPr/>
        </p:nvCxnSpPr>
        <p:spPr>
          <a:xfrm>
            <a:off x="6336196" y="3681028"/>
            <a:ext cx="812986" cy="362890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E4ED0CEB-E9CF-4EFA-8D27-1CB22CA2388C}"/>
              </a:ext>
            </a:extLst>
          </p:cNvPr>
          <p:cNvCxnSpPr>
            <a:cxnSpLocks/>
          </p:cNvCxnSpPr>
          <p:nvPr/>
        </p:nvCxnSpPr>
        <p:spPr>
          <a:xfrm>
            <a:off x="6477361" y="1303259"/>
            <a:ext cx="398895" cy="325541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>
            <a:extLst>
              <a:ext uri="{FF2B5EF4-FFF2-40B4-BE49-F238E27FC236}">
                <a16:creationId xmlns:a16="http://schemas.microsoft.com/office/drawing/2014/main" id="{5A97D781-C9D3-47B4-8E4C-E93F9447C1F4}"/>
              </a:ext>
            </a:extLst>
          </p:cNvPr>
          <p:cNvSpPr/>
          <p:nvPr/>
        </p:nvSpPr>
        <p:spPr>
          <a:xfrm>
            <a:off x="7290810" y="1891576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045855A-0750-4B32-8425-4DECCFAD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Warm-up: all-even case</a:t>
            </a:r>
            <a:endParaRPr lang="ko-KR" altLang="en-US" dirty="0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E226EC4C-9B86-490D-9E10-96857E9DF24B}"/>
              </a:ext>
            </a:extLst>
          </p:cNvPr>
          <p:cNvSpPr/>
          <p:nvPr/>
        </p:nvSpPr>
        <p:spPr>
          <a:xfrm>
            <a:off x="7775542" y="15280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E8CFC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6788ADE9-9F10-4D30-9125-67E0B1DBF7E2}"/>
              </a:ext>
            </a:extLst>
          </p:cNvPr>
          <p:cNvSpPr/>
          <p:nvPr/>
        </p:nvSpPr>
        <p:spPr>
          <a:xfrm>
            <a:off x="6758284" y="145407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E8CFC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A41B087F-2892-42CE-8229-59FAC79DD7CD}"/>
              </a:ext>
            </a:extLst>
          </p:cNvPr>
          <p:cNvSpPr/>
          <p:nvPr/>
        </p:nvSpPr>
        <p:spPr>
          <a:xfrm>
            <a:off x="6750012" y="22727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E8CFC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11AFD-183D-456D-A562-7F12C246B249}"/>
              </a:ext>
            </a:extLst>
          </p:cNvPr>
          <p:cNvSpPr txBox="1"/>
          <p:nvPr/>
        </p:nvSpPr>
        <p:spPr>
          <a:xfrm>
            <a:off x="7128284" y="162880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794F1CF1-21E4-4064-AF7A-7DA27440B607}"/>
              </a:ext>
            </a:extLst>
          </p:cNvPr>
          <p:cNvSpPr/>
          <p:nvPr/>
        </p:nvSpPr>
        <p:spPr>
          <a:xfrm>
            <a:off x="7632584" y="24743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CF97D755-60EC-40F9-A295-5D2C45F6FBB6}"/>
              </a:ext>
            </a:extLst>
          </p:cNvPr>
          <p:cNvSpPr/>
          <p:nvPr/>
        </p:nvSpPr>
        <p:spPr>
          <a:xfrm>
            <a:off x="7820790" y="200935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5C9484-1CB7-4F9D-869A-BDCBB9893C94}"/>
              </a:ext>
            </a:extLst>
          </p:cNvPr>
          <p:cNvSpPr txBox="1"/>
          <p:nvPr/>
        </p:nvSpPr>
        <p:spPr>
          <a:xfrm>
            <a:off x="8166048" y="199813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401BDBDD-BDBD-46DF-9A1B-60331A8846DE}"/>
              </a:ext>
            </a:extLst>
          </p:cNvPr>
          <p:cNvSpPr/>
          <p:nvPr/>
        </p:nvSpPr>
        <p:spPr>
          <a:xfrm>
            <a:off x="8328574" y="2260908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0B3100-4F41-40DD-8840-6678707B5577}"/>
              </a:ext>
            </a:extLst>
          </p:cNvPr>
          <p:cNvSpPr txBox="1"/>
          <p:nvPr/>
        </p:nvSpPr>
        <p:spPr>
          <a:xfrm>
            <a:off x="6040952" y="146726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E60E7DC3-D411-45F6-831A-AE5889221DEA}"/>
              </a:ext>
            </a:extLst>
          </p:cNvPr>
          <p:cNvSpPr/>
          <p:nvPr/>
        </p:nvSpPr>
        <p:spPr>
          <a:xfrm>
            <a:off x="6203478" y="1730044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2D5C9C-B382-4772-8A27-DDF961050104}"/>
              </a:ext>
            </a:extLst>
          </p:cNvPr>
          <p:cNvSpPr txBox="1"/>
          <p:nvPr/>
        </p:nvSpPr>
        <p:spPr>
          <a:xfrm>
            <a:off x="6606129" y="305781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30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90365CEF-7218-46D7-99EA-BEB477A77BE9}"/>
              </a:ext>
            </a:extLst>
          </p:cNvPr>
          <p:cNvSpPr/>
          <p:nvPr/>
        </p:nvSpPr>
        <p:spPr>
          <a:xfrm>
            <a:off x="6768655" y="332059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7095C43A-E999-4FA2-82F2-BBA611828C77}"/>
              </a:ext>
            </a:extLst>
          </p:cNvPr>
          <p:cNvSpPr/>
          <p:nvPr/>
        </p:nvSpPr>
        <p:spPr>
          <a:xfrm>
            <a:off x="6231694" y="354715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8E9688D0-3595-4B9F-9CDA-1DBD9DD729A2}"/>
              </a:ext>
            </a:extLst>
          </p:cNvPr>
          <p:cNvSpPr/>
          <p:nvPr/>
        </p:nvSpPr>
        <p:spPr>
          <a:xfrm>
            <a:off x="7044680" y="391004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E8CFC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A1EE31-81DE-42CC-AB67-4865D720065C}"/>
              </a:ext>
            </a:extLst>
          </p:cNvPr>
          <p:cNvSpPr txBox="1"/>
          <p:nvPr/>
        </p:nvSpPr>
        <p:spPr>
          <a:xfrm>
            <a:off x="7852961" y="343628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F0B25596-B1BD-4F70-AE8E-AABCCEAD6C41}"/>
              </a:ext>
            </a:extLst>
          </p:cNvPr>
          <p:cNvSpPr/>
          <p:nvPr/>
        </p:nvSpPr>
        <p:spPr>
          <a:xfrm>
            <a:off x="8015487" y="3699063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ED6E0A-6520-4651-8B70-5AAFA102617E}"/>
              </a:ext>
            </a:extLst>
          </p:cNvPr>
          <p:cNvSpPr txBox="1"/>
          <p:nvPr/>
        </p:nvSpPr>
        <p:spPr>
          <a:xfrm>
            <a:off x="7037766" y="200425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89DC7E-425B-4FE4-A16C-E786E319E602}"/>
              </a:ext>
            </a:extLst>
          </p:cNvPr>
          <p:cNvSpPr txBox="1"/>
          <p:nvPr/>
        </p:nvSpPr>
        <p:spPr>
          <a:xfrm>
            <a:off x="8075530" y="2373585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59229-6016-4AFB-BFD5-B6FC88EE0FFD}"/>
              </a:ext>
            </a:extLst>
          </p:cNvPr>
          <p:cNvSpPr txBox="1"/>
          <p:nvPr/>
        </p:nvSpPr>
        <p:spPr>
          <a:xfrm>
            <a:off x="5950434" y="184272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E91176-DC15-4E9A-8815-08B45A1ABDA8}"/>
              </a:ext>
            </a:extLst>
          </p:cNvPr>
          <p:cNvSpPr txBox="1"/>
          <p:nvPr/>
        </p:nvSpPr>
        <p:spPr>
          <a:xfrm>
            <a:off x="6515611" y="343326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15F82E-DC36-40A2-BA52-76A50515E8AF}"/>
              </a:ext>
            </a:extLst>
          </p:cNvPr>
          <p:cNvSpPr txBox="1"/>
          <p:nvPr/>
        </p:nvSpPr>
        <p:spPr>
          <a:xfrm>
            <a:off x="7762443" y="381174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85F1F053-1EE2-488C-808C-99836C566A67}"/>
              </a:ext>
            </a:extLst>
          </p:cNvPr>
          <p:cNvSpPr/>
          <p:nvPr/>
        </p:nvSpPr>
        <p:spPr>
          <a:xfrm>
            <a:off x="6390820" y="121081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내용 개체 틀 2">
            <a:extLst>
              <a:ext uri="{FF2B5EF4-FFF2-40B4-BE49-F238E27FC236}">
                <a16:creationId xmlns:a16="http://schemas.microsoft.com/office/drawing/2014/main" id="{4C15C647-A1EB-4ADC-A1DA-5ACC4AD15FC3}"/>
              </a:ext>
            </a:extLst>
          </p:cNvPr>
          <p:cNvSpPr txBox="1">
            <a:spLocks/>
          </p:cNvSpPr>
          <p:nvPr/>
        </p:nvSpPr>
        <p:spPr>
          <a:xfrm>
            <a:off x="431540" y="4761148"/>
            <a:ext cx="8111245" cy="16201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ash" dirty="0">
                <a:solidFill>
                  <a:srgbClr val="FF00C0"/>
                </a:solidFill>
              </a:rPr>
              <a:t>M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dirty="0">
                <a:solidFill>
                  <a:srgbClr val="808033"/>
                </a:solidFill>
              </a:rPr>
              <a:t>OPT</a:t>
            </a:r>
          </a:p>
        </p:txBody>
      </p:sp>
      <p:sp>
        <p:nvSpPr>
          <p:cNvPr id="46" name="내용 개체 틀 2">
            <a:extLst>
              <a:ext uri="{FF2B5EF4-FFF2-40B4-BE49-F238E27FC236}">
                <a16:creationId xmlns:a16="http://schemas.microsoft.com/office/drawing/2014/main" id="{F3702DA2-0FD5-406A-8637-14094B5BF2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1540" y="1219200"/>
            <a:ext cx="5894114" cy="3505944"/>
          </a:xfrm>
        </p:spPr>
        <p:txBody>
          <a:bodyPr>
            <a:normAutofit/>
          </a:bodyPr>
          <a:lstStyle/>
          <a:p>
            <a:r>
              <a:rPr lang="en-US" altLang="ko-KR" dirty="0"/>
              <a:t>Find minimum perfect matching 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 on </a:t>
            </a:r>
            <a:r>
              <a:rPr lang="en-US" altLang="ko-KR" i="1" dirty="0">
                <a:solidFill>
                  <a:srgbClr val="B26033"/>
                </a:solidFill>
              </a:rPr>
              <a:t>D</a:t>
            </a:r>
          </a:p>
          <a:p>
            <a:r>
              <a:rPr lang="en-US" altLang="ko-KR" dirty="0"/>
              <a:t>Drop one of the two from each pair</a:t>
            </a:r>
          </a:p>
        </p:txBody>
      </p:sp>
    </p:spTree>
    <p:extLst>
      <p:ext uri="{BB962C8B-B14F-4D97-AF65-F5344CB8AC3E}">
        <p14:creationId xmlns:p14="http://schemas.microsoft.com/office/powerpoint/2010/main" val="2615295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F6B4EB32-A1F6-48A8-994E-697FD1A3989C}"/>
              </a:ext>
            </a:extLst>
          </p:cNvPr>
          <p:cNvCxnSpPr>
            <a:cxnSpLocks/>
          </p:cNvCxnSpPr>
          <p:nvPr/>
        </p:nvCxnSpPr>
        <p:spPr>
          <a:xfrm flipV="1">
            <a:off x="6298869" y="1210818"/>
            <a:ext cx="192751" cy="631903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689CB63D-FFF3-42A9-AE14-409E846830D3}"/>
              </a:ext>
            </a:extLst>
          </p:cNvPr>
          <p:cNvCxnSpPr>
            <a:cxnSpLocks/>
          </p:cNvCxnSpPr>
          <p:nvPr/>
        </p:nvCxnSpPr>
        <p:spPr>
          <a:xfrm flipV="1">
            <a:off x="6298869" y="1628800"/>
            <a:ext cx="1476673" cy="213921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12FE38D4-BED1-423F-B397-B5A7A22CF0DF}"/>
              </a:ext>
            </a:extLst>
          </p:cNvPr>
          <p:cNvCxnSpPr>
            <a:cxnSpLocks/>
          </p:cNvCxnSpPr>
          <p:nvPr/>
        </p:nvCxnSpPr>
        <p:spPr>
          <a:xfrm flipH="1" flipV="1">
            <a:off x="7820790" y="2110156"/>
            <a:ext cx="606650" cy="246152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95E17A76-0684-46CC-94F3-A8728D70FDF1}"/>
              </a:ext>
            </a:extLst>
          </p:cNvPr>
          <p:cNvCxnSpPr>
            <a:cxnSpLocks/>
          </p:cNvCxnSpPr>
          <p:nvPr/>
        </p:nvCxnSpPr>
        <p:spPr>
          <a:xfrm flipV="1">
            <a:off x="7632584" y="2356308"/>
            <a:ext cx="794856" cy="218877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D3F95A7E-C65E-4A01-8072-F08CE7822856}"/>
              </a:ext>
            </a:extLst>
          </p:cNvPr>
          <p:cNvCxnSpPr>
            <a:cxnSpLocks/>
          </p:cNvCxnSpPr>
          <p:nvPr/>
        </p:nvCxnSpPr>
        <p:spPr>
          <a:xfrm flipV="1">
            <a:off x="6302344" y="1483596"/>
            <a:ext cx="628016" cy="341848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2D648C68-C95D-4B6D-9DC2-9D62BFEDC250}"/>
              </a:ext>
            </a:extLst>
          </p:cNvPr>
          <p:cNvCxnSpPr>
            <a:cxnSpLocks/>
          </p:cNvCxnSpPr>
          <p:nvPr/>
        </p:nvCxnSpPr>
        <p:spPr>
          <a:xfrm flipH="1" flipV="1">
            <a:off x="6302344" y="1825444"/>
            <a:ext cx="619744" cy="619417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CDB8FA82-2532-448D-A2D3-E9D294FDA41A}"/>
              </a:ext>
            </a:extLst>
          </p:cNvPr>
          <p:cNvCxnSpPr>
            <a:cxnSpLocks/>
          </p:cNvCxnSpPr>
          <p:nvPr/>
        </p:nvCxnSpPr>
        <p:spPr>
          <a:xfrm flipH="1" flipV="1">
            <a:off x="6231694" y="3647955"/>
            <a:ext cx="1882659" cy="146508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2510A23C-588A-4F35-B14D-E30A0520181A}"/>
              </a:ext>
            </a:extLst>
          </p:cNvPr>
          <p:cNvCxnSpPr>
            <a:cxnSpLocks/>
          </p:cNvCxnSpPr>
          <p:nvPr/>
        </p:nvCxnSpPr>
        <p:spPr>
          <a:xfrm flipH="1">
            <a:off x="7246280" y="3794463"/>
            <a:ext cx="868073" cy="216382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DA10AD23-4510-42E0-A4B2-7F5894EC3B95}"/>
              </a:ext>
            </a:extLst>
          </p:cNvPr>
          <p:cNvCxnSpPr>
            <a:cxnSpLocks/>
          </p:cNvCxnSpPr>
          <p:nvPr/>
        </p:nvCxnSpPr>
        <p:spPr>
          <a:xfrm>
            <a:off x="7839852" y="1557524"/>
            <a:ext cx="116524" cy="653432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C0F7352C-69D0-4EF0-8400-38ADD141902D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6851300" y="2364036"/>
            <a:ext cx="781284" cy="211149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8EAEFF09-001E-4E7D-8F86-A15010626912}"/>
              </a:ext>
            </a:extLst>
          </p:cNvPr>
          <p:cNvCxnSpPr>
            <a:cxnSpLocks/>
          </p:cNvCxnSpPr>
          <p:nvPr/>
        </p:nvCxnSpPr>
        <p:spPr>
          <a:xfrm>
            <a:off x="6336196" y="3681028"/>
            <a:ext cx="812986" cy="362890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E4ED0CEB-E9CF-4EFA-8D27-1CB22CA2388C}"/>
              </a:ext>
            </a:extLst>
          </p:cNvPr>
          <p:cNvCxnSpPr>
            <a:cxnSpLocks/>
          </p:cNvCxnSpPr>
          <p:nvPr/>
        </p:nvCxnSpPr>
        <p:spPr>
          <a:xfrm>
            <a:off x="6477361" y="1303259"/>
            <a:ext cx="398895" cy="325541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>
            <a:extLst>
              <a:ext uri="{FF2B5EF4-FFF2-40B4-BE49-F238E27FC236}">
                <a16:creationId xmlns:a16="http://schemas.microsoft.com/office/drawing/2014/main" id="{5A97D781-C9D3-47B4-8E4C-E93F9447C1F4}"/>
              </a:ext>
            </a:extLst>
          </p:cNvPr>
          <p:cNvSpPr/>
          <p:nvPr/>
        </p:nvSpPr>
        <p:spPr>
          <a:xfrm>
            <a:off x="7290810" y="1891576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045855A-0750-4B32-8425-4DECCFAD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Warm-up: all-even case</a:t>
            </a:r>
            <a:endParaRPr lang="ko-KR" altLang="en-US" dirty="0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E226EC4C-9B86-490D-9E10-96857E9DF24B}"/>
              </a:ext>
            </a:extLst>
          </p:cNvPr>
          <p:cNvSpPr/>
          <p:nvPr/>
        </p:nvSpPr>
        <p:spPr>
          <a:xfrm>
            <a:off x="7775542" y="15280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E8CFC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6788ADE9-9F10-4D30-9125-67E0B1DBF7E2}"/>
              </a:ext>
            </a:extLst>
          </p:cNvPr>
          <p:cNvSpPr/>
          <p:nvPr/>
        </p:nvSpPr>
        <p:spPr>
          <a:xfrm>
            <a:off x="6758284" y="145407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E8CFC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A41B087F-2892-42CE-8229-59FAC79DD7CD}"/>
              </a:ext>
            </a:extLst>
          </p:cNvPr>
          <p:cNvSpPr/>
          <p:nvPr/>
        </p:nvSpPr>
        <p:spPr>
          <a:xfrm>
            <a:off x="6750012" y="22727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E8CFC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11AFD-183D-456D-A562-7F12C246B249}"/>
              </a:ext>
            </a:extLst>
          </p:cNvPr>
          <p:cNvSpPr txBox="1"/>
          <p:nvPr/>
        </p:nvSpPr>
        <p:spPr>
          <a:xfrm>
            <a:off x="7128284" y="162880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794F1CF1-21E4-4064-AF7A-7DA27440B607}"/>
              </a:ext>
            </a:extLst>
          </p:cNvPr>
          <p:cNvSpPr/>
          <p:nvPr/>
        </p:nvSpPr>
        <p:spPr>
          <a:xfrm>
            <a:off x="7632584" y="24743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CF97D755-60EC-40F9-A295-5D2C45F6FBB6}"/>
              </a:ext>
            </a:extLst>
          </p:cNvPr>
          <p:cNvSpPr/>
          <p:nvPr/>
        </p:nvSpPr>
        <p:spPr>
          <a:xfrm>
            <a:off x="7820790" y="200935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5C9484-1CB7-4F9D-869A-BDCBB9893C94}"/>
              </a:ext>
            </a:extLst>
          </p:cNvPr>
          <p:cNvSpPr txBox="1"/>
          <p:nvPr/>
        </p:nvSpPr>
        <p:spPr>
          <a:xfrm>
            <a:off x="8166048" y="199813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401BDBDD-BDBD-46DF-9A1B-60331A8846DE}"/>
              </a:ext>
            </a:extLst>
          </p:cNvPr>
          <p:cNvSpPr/>
          <p:nvPr/>
        </p:nvSpPr>
        <p:spPr>
          <a:xfrm>
            <a:off x="8328574" y="2260908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0B3100-4F41-40DD-8840-6678707B5577}"/>
              </a:ext>
            </a:extLst>
          </p:cNvPr>
          <p:cNvSpPr txBox="1"/>
          <p:nvPr/>
        </p:nvSpPr>
        <p:spPr>
          <a:xfrm>
            <a:off x="6040952" y="146726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E60E7DC3-D411-45F6-831A-AE5889221DEA}"/>
              </a:ext>
            </a:extLst>
          </p:cNvPr>
          <p:cNvSpPr/>
          <p:nvPr/>
        </p:nvSpPr>
        <p:spPr>
          <a:xfrm>
            <a:off x="6203478" y="1730044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2D5C9C-B382-4772-8A27-DDF961050104}"/>
              </a:ext>
            </a:extLst>
          </p:cNvPr>
          <p:cNvSpPr txBox="1"/>
          <p:nvPr/>
        </p:nvSpPr>
        <p:spPr>
          <a:xfrm>
            <a:off x="6606129" y="305781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30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90365CEF-7218-46D7-99EA-BEB477A77BE9}"/>
              </a:ext>
            </a:extLst>
          </p:cNvPr>
          <p:cNvSpPr/>
          <p:nvPr/>
        </p:nvSpPr>
        <p:spPr>
          <a:xfrm>
            <a:off x="6768655" y="332059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7095C43A-E999-4FA2-82F2-BBA611828C77}"/>
              </a:ext>
            </a:extLst>
          </p:cNvPr>
          <p:cNvSpPr/>
          <p:nvPr/>
        </p:nvSpPr>
        <p:spPr>
          <a:xfrm>
            <a:off x="6231694" y="354715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8E9688D0-3595-4B9F-9CDA-1DBD9DD729A2}"/>
              </a:ext>
            </a:extLst>
          </p:cNvPr>
          <p:cNvSpPr/>
          <p:nvPr/>
        </p:nvSpPr>
        <p:spPr>
          <a:xfrm>
            <a:off x="7044680" y="391004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E8CFC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A1EE31-81DE-42CC-AB67-4865D720065C}"/>
              </a:ext>
            </a:extLst>
          </p:cNvPr>
          <p:cNvSpPr txBox="1"/>
          <p:nvPr/>
        </p:nvSpPr>
        <p:spPr>
          <a:xfrm>
            <a:off x="7852961" y="343628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F0B25596-B1BD-4F70-AE8E-AABCCEAD6C41}"/>
              </a:ext>
            </a:extLst>
          </p:cNvPr>
          <p:cNvSpPr/>
          <p:nvPr/>
        </p:nvSpPr>
        <p:spPr>
          <a:xfrm>
            <a:off x="8015487" y="3699063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ED6E0A-6520-4651-8B70-5AAFA102617E}"/>
              </a:ext>
            </a:extLst>
          </p:cNvPr>
          <p:cNvSpPr txBox="1"/>
          <p:nvPr/>
        </p:nvSpPr>
        <p:spPr>
          <a:xfrm>
            <a:off x="7037766" y="200425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89DC7E-425B-4FE4-A16C-E786E319E602}"/>
              </a:ext>
            </a:extLst>
          </p:cNvPr>
          <p:cNvSpPr txBox="1"/>
          <p:nvPr/>
        </p:nvSpPr>
        <p:spPr>
          <a:xfrm>
            <a:off x="8075530" y="2373585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59229-6016-4AFB-BFD5-B6FC88EE0FFD}"/>
              </a:ext>
            </a:extLst>
          </p:cNvPr>
          <p:cNvSpPr txBox="1"/>
          <p:nvPr/>
        </p:nvSpPr>
        <p:spPr>
          <a:xfrm>
            <a:off x="5950434" y="184272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E91176-DC15-4E9A-8815-08B45A1ABDA8}"/>
              </a:ext>
            </a:extLst>
          </p:cNvPr>
          <p:cNvSpPr txBox="1"/>
          <p:nvPr/>
        </p:nvSpPr>
        <p:spPr>
          <a:xfrm>
            <a:off x="6515611" y="343326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15F82E-DC36-40A2-BA52-76A50515E8AF}"/>
              </a:ext>
            </a:extLst>
          </p:cNvPr>
          <p:cNvSpPr txBox="1"/>
          <p:nvPr/>
        </p:nvSpPr>
        <p:spPr>
          <a:xfrm>
            <a:off x="7762443" y="381174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85F1F053-1EE2-488C-808C-99836C566A67}"/>
              </a:ext>
            </a:extLst>
          </p:cNvPr>
          <p:cNvSpPr/>
          <p:nvPr/>
        </p:nvSpPr>
        <p:spPr>
          <a:xfrm>
            <a:off x="6390820" y="121081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내용 개체 틀 2">
            <a:extLst>
              <a:ext uri="{FF2B5EF4-FFF2-40B4-BE49-F238E27FC236}">
                <a16:creationId xmlns:a16="http://schemas.microsoft.com/office/drawing/2014/main" id="{4C15C647-A1EB-4ADC-A1DA-5ACC4AD15FC3}"/>
              </a:ext>
            </a:extLst>
          </p:cNvPr>
          <p:cNvSpPr txBox="1">
            <a:spLocks/>
          </p:cNvSpPr>
          <p:nvPr/>
        </p:nvSpPr>
        <p:spPr>
          <a:xfrm>
            <a:off x="431540" y="4761148"/>
            <a:ext cx="8111245" cy="16201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ash" dirty="0">
                <a:solidFill>
                  <a:srgbClr val="FF00C0"/>
                </a:solidFill>
              </a:rPr>
              <a:t>M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dirty="0">
                <a:solidFill>
                  <a:srgbClr val="808033"/>
                </a:solidFill>
              </a:rPr>
              <a:t>OPT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FFA6D54B-27A7-4B2E-8810-76882BD508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1540" y="1219200"/>
            <a:ext cx="5894114" cy="3505944"/>
          </a:xfrm>
        </p:spPr>
        <p:txBody>
          <a:bodyPr>
            <a:normAutofit/>
          </a:bodyPr>
          <a:lstStyle/>
          <a:p>
            <a:r>
              <a:rPr lang="en-US" altLang="ko-KR" dirty="0"/>
              <a:t>Find minimum perfect matching 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 on </a:t>
            </a:r>
            <a:r>
              <a:rPr lang="en-US" altLang="ko-KR" i="1" dirty="0">
                <a:solidFill>
                  <a:srgbClr val="B26033"/>
                </a:solidFill>
              </a:rPr>
              <a:t>D</a:t>
            </a:r>
          </a:p>
          <a:p>
            <a:r>
              <a:rPr lang="en-US" altLang="ko-KR" dirty="0"/>
              <a:t>Drop one of the two from each pair</a:t>
            </a:r>
          </a:p>
        </p:txBody>
      </p:sp>
    </p:spTree>
    <p:extLst>
      <p:ext uri="{BB962C8B-B14F-4D97-AF65-F5344CB8AC3E}">
        <p14:creationId xmlns:p14="http://schemas.microsoft.com/office/powerpoint/2010/main" val="221711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79F85E-3E29-4C79-8FC7-96645E0E1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Parity-constrained optimization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060EF8-5126-4818-BCDB-C4600C20D54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Parity plays a central role in combinatorics</a:t>
            </a:r>
          </a:p>
          <a:p>
            <a:r>
              <a:rPr lang="en-US" altLang="ko-KR" dirty="0"/>
              <a:t>Parity-constrained combinatorial optimization</a:t>
            </a:r>
          </a:p>
          <a:p>
            <a:pPr lvl="1"/>
            <a:r>
              <a:rPr lang="en-US" altLang="ko-KR" dirty="0"/>
              <a:t>Minimum cut, submodular function minimization</a:t>
            </a:r>
          </a:p>
          <a:p>
            <a:pPr lvl="1"/>
            <a:r>
              <a:rPr lang="en-US" altLang="ko-KR" i="1" dirty="0"/>
              <a:t>T</a:t>
            </a:r>
            <a:r>
              <a:rPr lang="en-US" altLang="ko-KR" dirty="0"/>
              <a:t>-join, graph</a:t>
            </a:r>
            <a:r>
              <a:rPr lang="ko-KR" altLang="en-US" dirty="0"/>
              <a:t> </a:t>
            </a:r>
            <a:r>
              <a:rPr lang="en-US" altLang="ko-KR" dirty="0"/>
              <a:t>matching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Not all “central” problems though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012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F6B4EB32-A1F6-48A8-994E-697FD1A3989C}"/>
              </a:ext>
            </a:extLst>
          </p:cNvPr>
          <p:cNvCxnSpPr>
            <a:cxnSpLocks/>
          </p:cNvCxnSpPr>
          <p:nvPr/>
        </p:nvCxnSpPr>
        <p:spPr>
          <a:xfrm flipV="1">
            <a:off x="6298869" y="1210818"/>
            <a:ext cx="192751" cy="631903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689CB63D-FFF3-42A9-AE14-409E846830D3}"/>
              </a:ext>
            </a:extLst>
          </p:cNvPr>
          <p:cNvCxnSpPr>
            <a:cxnSpLocks/>
          </p:cNvCxnSpPr>
          <p:nvPr/>
        </p:nvCxnSpPr>
        <p:spPr>
          <a:xfrm flipV="1">
            <a:off x="6298869" y="1628800"/>
            <a:ext cx="1476673" cy="213921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12FE38D4-BED1-423F-B397-B5A7A22CF0DF}"/>
              </a:ext>
            </a:extLst>
          </p:cNvPr>
          <p:cNvCxnSpPr>
            <a:cxnSpLocks/>
          </p:cNvCxnSpPr>
          <p:nvPr/>
        </p:nvCxnSpPr>
        <p:spPr>
          <a:xfrm flipH="1" flipV="1">
            <a:off x="7820790" y="2110156"/>
            <a:ext cx="606650" cy="246152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95E17A76-0684-46CC-94F3-A8728D70FDF1}"/>
              </a:ext>
            </a:extLst>
          </p:cNvPr>
          <p:cNvCxnSpPr>
            <a:cxnSpLocks/>
          </p:cNvCxnSpPr>
          <p:nvPr/>
        </p:nvCxnSpPr>
        <p:spPr>
          <a:xfrm flipV="1">
            <a:off x="7632584" y="2356308"/>
            <a:ext cx="794856" cy="218877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D3F95A7E-C65E-4A01-8072-F08CE7822856}"/>
              </a:ext>
            </a:extLst>
          </p:cNvPr>
          <p:cNvCxnSpPr>
            <a:cxnSpLocks/>
          </p:cNvCxnSpPr>
          <p:nvPr/>
        </p:nvCxnSpPr>
        <p:spPr>
          <a:xfrm flipV="1">
            <a:off x="6302344" y="1483596"/>
            <a:ext cx="628016" cy="341848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2D648C68-C95D-4B6D-9DC2-9D62BFEDC250}"/>
              </a:ext>
            </a:extLst>
          </p:cNvPr>
          <p:cNvCxnSpPr>
            <a:cxnSpLocks/>
          </p:cNvCxnSpPr>
          <p:nvPr/>
        </p:nvCxnSpPr>
        <p:spPr>
          <a:xfrm flipH="1" flipV="1">
            <a:off x="6302344" y="1825444"/>
            <a:ext cx="619744" cy="619417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CDB8FA82-2532-448D-A2D3-E9D294FDA41A}"/>
              </a:ext>
            </a:extLst>
          </p:cNvPr>
          <p:cNvCxnSpPr>
            <a:cxnSpLocks/>
          </p:cNvCxnSpPr>
          <p:nvPr/>
        </p:nvCxnSpPr>
        <p:spPr>
          <a:xfrm flipH="1" flipV="1">
            <a:off x="6231694" y="3647955"/>
            <a:ext cx="1882659" cy="146508"/>
          </a:xfrm>
          <a:prstGeom prst="line">
            <a:avLst/>
          </a:prstGeom>
          <a:ln w="15875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2510A23C-588A-4F35-B14D-E30A0520181A}"/>
              </a:ext>
            </a:extLst>
          </p:cNvPr>
          <p:cNvCxnSpPr>
            <a:cxnSpLocks/>
          </p:cNvCxnSpPr>
          <p:nvPr/>
        </p:nvCxnSpPr>
        <p:spPr>
          <a:xfrm flipH="1">
            <a:off x="7246280" y="3794463"/>
            <a:ext cx="868073" cy="216382"/>
          </a:xfrm>
          <a:prstGeom prst="line">
            <a:avLst/>
          </a:prstGeom>
          <a:ln w="15875">
            <a:solidFill>
              <a:srgbClr val="D9D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DA10AD23-4510-42E0-A4B2-7F5894EC3B95}"/>
              </a:ext>
            </a:extLst>
          </p:cNvPr>
          <p:cNvCxnSpPr>
            <a:cxnSpLocks/>
          </p:cNvCxnSpPr>
          <p:nvPr/>
        </p:nvCxnSpPr>
        <p:spPr>
          <a:xfrm>
            <a:off x="7839852" y="1557524"/>
            <a:ext cx="116524" cy="653432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C0F7352C-69D0-4EF0-8400-38ADD141902D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6851300" y="2364036"/>
            <a:ext cx="781284" cy="211149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8EAEFF09-001E-4E7D-8F86-A15010626912}"/>
              </a:ext>
            </a:extLst>
          </p:cNvPr>
          <p:cNvCxnSpPr>
            <a:cxnSpLocks/>
          </p:cNvCxnSpPr>
          <p:nvPr/>
        </p:nvCxnSpPr>
        <p:spPr>
          <a:xfrm>
            <a:off x="6336196" y="3681028"/>
            <a:ext cx="812986" cy="362890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E4ED0CEB-E9CF-4EFA-8D27-1CB22CA2388C}"/>
              </a:ext>
            </a:extLst>
          </p:cNvPr>
          <p:cNvCxnSpPr>
            <a:cxnSpLocks/>
          </p:cNvCxnSpPr>
          <p:nvPr/>
        </p:nvCxnSpPr>
        <p:spPr>
          <a:xfrm>
            <a:off x="6477361" y="1303259"/>
            <a:ext cx="398895" cy="325541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>
            <a:extLst>
              <a:ext uri="{FF2B5EF4-FFF2-40B4-BE49-F238E27FC236}">
                <a16:creationId xmlns:a16="http://schemas.microsoft.com/office/drawing/2014/main" id="{5A97D781-C9D3-47B4-8E4C-E93F9447C1F4}"/>
              </a:ext>
            </a:extLst>
          </p:cNvPr>
          <p:cNvSpPr/>
          <p:nvPr/>
        </p:nvSpPr>
        <p:spPr>
          <a:xfrm>
            <a:off x="7290810" y="1891576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045855A-0750-4B32-8425-4DECCFAD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Warm-up: all-even case</a:t>
            </a:r>
            <a:endParaRPr lang="ko-KR" altLang="en-US" dirty="0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E226EC4C-9B86-490D-9E10-96857E9DF24B}"/>
              </a:ext>
            </a:extLst>
          </p:cNvPr>
          <p:cNvSpPr/>
          <p:nvPr/>
        </p:nvSpPr>
        <p:spPr>
          <a:xfrm>
            <a:off x="7775542" y="15280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E8CFC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6788ADE9-9F10-4D30-9125-67E0B1DBF7E2}"/>
              </a:ext>
            </a:extLst>
          </p:cNvPr>
          <p:cNvSpPr/>
          <p:nvPr/>
        </p:nvSpPr>
        <p:spPr>
          <a:xfrm>
            <a:off x="6758284" y="145407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E8CFC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A41B087F-2892-42CE-8229-59FAC79DD7CD}"/>
              </a:ext>
            </a:extLst>
          </p:cNvPr>
          <p:cNvSpPr/>
          <p:nvPr/>
        </p:nvSpPr>
        <p:spPr>
          <a:xfrm>
            <a:off x="6750012" y="22727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E8CFC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11AFD-183D-456D-A562-7F12C246B249}"/>
              </a:ext>
            </a:extLst>
          </p:cNvPr>
          <p:cNvSpPr txBox="1"/>
          <p:nvPr/>
        </p:nvSpPr>
        <p:spPr>
          <a:xfrm>
            <a:off x="7128284" y="162880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794F1CF1-21E4-4064-AF7A-7DA27440B607}"/>
              </a:ext>
            </a:extLst>
          </p:cNvPr>
          <p:cNvSpPr/>
          <p:nvPr/>
        </p:nvSpPr>
        <p:spPr>
          <a:xfrm>
            <a:off x="7632584" y="24743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CF97D755-60EC-40F9-A295-5D2C45F6FBB6}"/>
              </a:ext>
            </a:extLst>
          </p:cNvPr>
          <p:cNvSpPr/>
          <p:nvPr/>
        </p:nvSpPr>
        <p:spPr>
          <a:xfrm>
            <a:off x="7820790" y="200935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5C9484-1CB7-4F9D-869A-BDCBB9893C94}"/>
              </a:ext>
            </a:extLst>
          </p:cNvPr>
          <p:cNvSpPr txBox="1"/>
          <p:nvPr/>
        </p:nvSpPr>
        <p:spPr>
          <a:xfrm>
            <a:off x="8166048" y="199813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401BDBDD-BDBD-46DF-9A1B-60331A8846DE}"/>
              </a:ext>
            </a:extLst>
          </p:cNvPr>
          <p:cNvSpPr/>
          <p:nvPr/>
        </p:nvSpPr>
        <p:spPr>
          <a:xfrm>
            <a:off x="8328574" y="2260908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0B3100-4F41-40DD-8840-6678707B5577}"/>
              </a:ext>
            </a:extLst>
          </p:cNvPr>
          <p:cNvSpPr txBox="1"/>
          <p:nvPr/>
        </p:nvSpPr>
        <p:spPr>
          <a:xfrm>
            <a:off x="6040952" y="146726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E60E7DC3-D411-45F6-831A-AE5889221DEA}"/>
              </a:ext>
            </a:extLst>
          </p:cNvPr>
          <p:cNvSpPr/>
          <p:nvPr/>
        </p:nvSpPr>
        <p:spPr>
          <a:xfrm>
            <a:off x="6203478" y="1730044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2D5C9C-B382-4772-8A27-DDF961050104}"/>
              </a:ext>
            </a:extLst>
          </p:cNvPr>
          <p:cNvSpPr txBox="1"/>
          <p:nvPr/>
        </p:nvSpPr>
        <p:spPr>
          <a:xfrm>
            <a:off x="6606129" y="305781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30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90365CEF-7218-46D7-99EA-BEB477A77BE9}"/>
              </a:ext>
            </a:extLst>
          </p:cNvPr>
          <p:cNvSpPr/>
          <p:nvPr/>
        </p:nvSpPr>
        <p:spPr>
          <a:xfrm>
            <a:off x="6768655" y="332059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7095C43A-E999-4FA2-82F2-BBA611828C77}"/>
              </a:ext>
            </a:extLst>
          </p:cNvPr>
          <p:cNvSpPr/>
          <p:nvPr/>
        </p:nvSpPr>
        <p:spPr>
          <a:xfrm>
            <a:off x="6231694" y="354715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8E9688D0-3595-4B9F-9CDA-1DBD9DD729A2}"/>
              </a:ext>
            </a:extLst>
          </p:cNvPr>
          <p:cNvSpPr/>
          <p:nvPr/>
        </p:nvSpPr>
        <p:spPr>
          <a:xfrm>
            <a:off x="7044680" y="391004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E8CFC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A1EE31-81DE-42CC-AB67-4865D720065C}"/>
              </a:ext>
            </a:extLst>
          </p:cNvPr>
          <p:cNvSpPr txBox="1"/>
          <p:nvPr/>
        </p:nvSpPr>
        <p:spPr>
          <a:xfrm>
            <a:off x="7852961" y="343628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F0B25596-B1BD-4F70-AE8E-AABCCEAD6C41}"/>
              </a:ext>
            </a:extLst>
          </p:cNvPr>
          <p:cNvSpPr/>
          <p:nvPr/>
        </p:nvSpPr>
        <p:spPr>
          <a:xfrm>
            <a:off x="8015487" y="3699063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ED6E0A-6520-4651-8B70-5AAFA102617E}"/>
              </a:ext>
            </a:extLst>
          </p:cNvPr>
          <p:cNvSpPr txBox="1"/>
          <p:nvPr/>
        </p:nvSpPr>
        <p:spPr>
          <a:xfrm>
            <a:off x="7037766" y="200425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89DC7E-425B-4FE4-A16C-E786E319E602}"/>
              </a:ext>
            </a:extLst>
          </p:cNvPr>
          <p:cNvSpPr txBox="1"/>
          <p:nvPr/>
        </p:nvSpPr>
        <p:spPr>
          <a:xfrm>
            <a:off x="8075530" y="2373585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59229-6016-4AFB-BFD5-B6FC88EE0FFD}"/>
              </a:ext>
            </a:extLst>
          </p:cNvPr>
          <p:cNvSpPr txBox="1"/>
          <p:nvPr/>
        </p:nvSpPr>
        <p:spPr>
          <a:xfrm>
            <a:off x="5950434" y="184272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E91176-DC15-4E9A-8815-08B45A1ABDA8}"/>
              </a:ext>
            </a:extLst>
          </p:cNvPr>
          <p:cNvSpPr txBox="1"/>
          <p:nvPr/>
        </p:nvSpPr>
        <p:spPr>
          <a:xfrm>
            <a:off x="6515611" y="343326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15F82E-DC36-40A2-BA52-76A50515E8AF}"/>
              </a:ext>
            </a:extLst>
          </p:cNvPr>
          <p:cNvSpPr txBox="1"/>
          <p:nvPr/>
        </p:nvSpPr>
        <p:spPr>
          <a:xfrm>
            <a:off x="7762443" y="381174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85F1F053-1EE2-488C-808C-99836C566A67}"/>
              </a:ext>
            </a:extLst>
          </p:cNvPr>
          <p:cNvSpPr/>
          <p:nvPr/>
        </p:nvSpPr>
        <p:spPr>
          <a:xfrm>
            <a:off x="6390820" y="121081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내용 개체 틀 2">
            <a:extLst>
              <a:ext uri="{FF2B5EF4-FFF2-40B4-BE49-F238E27FC236}">
                <a16:creationId xmlns:a16="http://schemas.microsoft.com/office/drawing/2014/main" id="{1DB2AB7D-1813-4C2A-AF46-0337FD6A23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1540" y="1219200"/>
            <a:ext cx="5894114" cy="3505944"/>
          </a:xfrm>
        </p:spPr>
        <p:txBody>
          <a:bodyPr>
            <a:normAutofit/>
          </a:bodyPr>
          <a:lstStyle/>
          <a:p>
            <a:r>
              <a:rPr lang="en-US" altLang="ko-KR" dirty="0"/>
              <a:t>Find minimum perfect matching 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 on </a:t>
            </a:r>
            <a:r>
              <a:rPr lang="en-US" altLang="ko-KR" i="1" dirty="0">
                <a:solidFill>
                  <a:srgbClr val="B26033"/>
                </a:solidFill>
              </a:rPr>
              <a:t>D</a:t>
            </a:r>
          </a:p>
          <a:p>
            <a:r>
              <a:rPr lang="en-US" altLang="ko-KR" dirty="0"/>
              <a:t>Drop one of the two from each pair</a:t>
            </a:r>
          </a:p>
          <a:p>
            <a:r>
              <a:rPr lang="en-US" altLang="ko-KR" dirty="0"/>
              <a:t>Solve the unconstrained instance </a:t>
            </a:r>
            <a:r>
              <a:rPr lang="en-US" altLang="ko-KR" dirty="0">
                <a:solidFill>
                  <a:schemeClr val="bg1"/>
                </a:solidFill>
              </a:rPr>
              <a:t>using  a known </a:t>
            </a:r>
            <a:r>
              <a:rPr lang="el-GR" altLang="ko-KR" i="1" dirty="0">
                <a:solidFill>
                  <a:schemeClr val="bg1"/>
                </a:solidFill>
              </a:rPr>
              <a:t>ρ</a:t>
            </a:r>
            <a:r>
              <a:rPr lang="en-US" altLang="ko-KR" i="1" dirty="0">
                <a:solidFill>
                  <a:schemeClr val="bg1"/>
                </a:solidFill>
              </a:rPr>
              <a:t>-</a:t>
            </a:r>
            <a:r>
              <a:rPr lang="en-US" altLang="ko-KR" dirty="0">
                <a:solidFill>
                  <a:schemeClr val="bg1"/>
                </a:solidFill>
              </a:rPr>
              <a:t>approximation </a:t>
            </a:r>
            <a:r>
              <a:rPr lang="en-US" altLang="ko-KR" dirty="0" err="1">
                <a:solidFill>
                  <a:schemeClr val="bg1"/>
                </a:solidFill>
              </a:rPr>
              <a:t>alg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67" name="내용 개체 틀 2">
            <a:extLst>
              <a:ext uri="{FF2B5EF4-FFF2-40B4-BE49-F238E27FC236}">
                <a16:creationId xmlns:a16="http://schemas.microsoft.com/office/drawing/2014/main" id="{CEE9D670-8CA8-415E-A922-14F131546BFF}"/>
              </a:ext>
            </a:extLst>
          </p:cNvPr>
          <p:cNvSpPr txBox="1">
            <a:spLocks/>
          </p:cNvSpPr>
          <p:nvPr/>
        </p:nvSpPr>
        <p:spPr>
          <a:xfrm>
            <a:off x="431540" y="4761148"/>
            <a:ext cx="8640960" cy="16201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ash" dirty="0">
                <a:solidFill>
                  <a:srgbClr val="FF00C0"/>
                </a:solidFill>
              </a:rPr>
              <a:t>M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dirty="0">
                <a:solidFill>
                  <a:srgbClr val="808033"/>
                </a:solidFill>
              </a:rPr>
              <a:t>OPT</a:t>
            </a:r>
          </a:p>
          <a:p>
            <a:r>
              <a:rPr lang="en-US" altLang="ko-KR" b="1" dirty="0" err="1">
                <a:solidFill>
                  <a:schemeClr val="bg1"/>
                </a:solidFill>
              </a:rPr>
              <a:t>ALG</a:t>
            </a:r>
            <a:r>
              <a:rPr lang="en-US" altLang="ko-KR" b="1" baseline="-25000" dirty="0" err="1">
                <a:solidFill>
                  <a:schemeClr val="bg1"/>
                </a:solidFill>
              </a:rPr>
              <a:t>dropped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≤ </a:t>
            </a:r>
            <a:r>
              <a:rPr lang="el-GR" altLang="ko-KR" i="1" dirty="0">
                <a:solidFill>
                  <a:schemeClr val="bg1"/>
                </a:solidFill>
              </a:rPr>
              <a:t>ρ</a:t>
            </a:r>
            <a:r>
              <a:rPr lang="en-US" altLang="ko-KR" dirty="0">
                <a:solidFill>
                  <a:schemeClr val="bg1"/>
                </a:solidFill>
              </a:rPr>
              <a:t>·</a:t>
            </a:r>
            <a:r>
              <a:rPr lang="en-US" altLang="ko-KR" dirty="0"/>
              <a:t> </a:t>
            </a:r>
            <a:r>
              <a:rPr lang="en-US" altLang="ko-KR" dirty="0" err="1"/>
              <a:t>OPT</a:t>
            </a:r>
            <a:r>
              <a:rPr lang="en-US" altLang="ko-KR" baseline="-25000" dirty="0" err="1"/>
              <a:t>dropped</a:t>
            </a:r>
            <a:r>
              <a:rPr lang="en-US" altLang="ko-KR" dirty="0"/>
              <a:t> </a:t>
            </a:r>
            <a:r>
              <a:rPr lang="ko-KR" altLang="en-US" dirty="0"/>
              <a:t>≤ </a:t>
            </a:r>
            <a:r>
              <a:rPr lang="el-GR" altLang="ko-KR" i="1" dirty="0">
                <a:solidFill>
                  <a:schemeClr val="bg1"/>
                </a:solidFill>
              </a:rPr>
              <a:t>ρ</a:t>
            </a:r>
            <a:r>
              <a:rPr lang="en-US" altLang="ko-KR" dirty="0">
                <a:solidFill>
                  <a:schemeClr val="bg1"/>
                </a:solidFill>
              </a:rPr>
              <a:t>·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808033"/>
                </a:solidFill>
              </a:rPr>
              <a:t>OPT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9516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DA10AD23-4510-42E0-A4B2-7F5894EC3B95}"/>
              </a:ext>
            </a:extLst>
          </p:cNvPr>
          <p:cNvCxnSpPr>
            <a:cxnSpLocks/>
          </p:cNvCxnSpPr>
          <p:nvPr/>
        </p:nvCxnSpPr>
        <p:spPr>
          <a:xfrm>
            <a:off x="7839852" y="1557524"/>
            <a:ext cx="116524" cy="653432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C0F7352C-69D0-4EF0-8400-38ADD141902D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6851300" y="2364036"/>
            <a:ext cx="781284" cy="211149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8EAEFF09-001E-4E7D-8F86-A15010626912}"/>
              </a:ext>
            </a:extLst>
          </p:cNvPr>
          <p:cNvCxnSpPr>
            <a:cxnSpLocks/>
          </p:cNvCxnSpPr>
          <p:nvPr/>
        </p:nvCxnSpPr>
        <p:spPr>
          <a:xfrm>
            <a:off x="6336196" y="3681028"/>
            <a:ext cx="812986" cy="362890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E4ED0CEB-E9CF-4EFA-8D27-1CB22CA2388C}"/>
              </a:ext>
            </a:extLst>
          </p:cNvPr>
          <p:cNvCxnSpPr>
            <a:cxnSpLocks/>
          </p:cNvCxnSpPr>
          <p:nvPr/>
        </p:nvCxnSpPr>
        <p:spPr>
          <a:xfrm>
            <a:off x="6477361" y="1303259"/>
            <a:ext cx="398895" cy="325541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>
            <a:extLst>
              <a:ext uri="{FF2B5EF4-FFF2-40B4-BE49-F238E27FC236}">
                <a16:creationId xmlns:a16="http://schemas.microsoft.com/office/drawing/2014/main" id="{5A97D781-C9D3-47B4-8E4C-E93F9447C1F4}"/>
              </a:ext>
            </a:extLst>
          </p:cNvPr>
          <p:cNvSpPr/>
          <p:nvPr/>
        </p:nvSpPr>
        <p:spPr>
          <a:xfrm>
            <a:off x="7290810" y="1891576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045855A-0750-4B32-8425-4DECCFAD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Warm-up: all-even case</a:t>
            </a:r>
            <a:endParaRPr lang="ko-KR" altLang="en-US" dirty="0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E226EC4C-9B86-490D-9E10-96857E9DF24B}"/>
              </a:ext>
            </a:extLst>
          </p:cNvPr>
          <p:cNvSpPr/>
          <p:nvPr/>
        </p:nvSpPr>
        <p:spPr>
          <a:xfrm>
            <a:off x="7775542" y="15280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E8CFC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6788ADE9-9F10-4D30-9125-67E0B1DBF7E2}"/>
              </a:ext>
            </a:extLst>
          </p:cNvPr>
          <p:cNvSpPr/>
          <p:nvPr/>
        </p:nvSpPr>
        <p:spPr>
          <a:xfrm>
            <a:off x="6758284" y="145407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E8CFC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A41B087F-2892-42CE-8229-59FAC79DD7CD}"/>
              </a:ext>
            </a:extLst>
          </p:cNvPr>
          <p:cNvSpPr/>
          <p:nvPr/>
        </p:nvSpPr>
        <p:spPr>
          <a:xfrm>
            <a:off x="6750012" y="22727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E8CFC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11AFD-183D-456D-A562-7F12C246B249}"/>
              </a:ext>
            </a:extLst>
          </p:cNvPr>
          <p:cNvSpPr txBox="1"/>
          <p:nvPr/>
        </p:nvSpPr>
        <p:spPr>
          <a:xfrm>
            <a:off x="7128284" y="162880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794F1CF1-21E4-4064-AF7A-7DA27440B607}"/>
              </a:ext>
            </a:extLst>
          </p:cNvPr>
          <p:cNvSpPr/>
          <p:nvPr/>
        </p:nvSpPr>
        <p:spPr>
          <a:xfrm>
            <a:off x="7632584" y="24743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CF97D755-60EC-40F9-A295-5D2C45F6FBB6}"/>
              </a:ext>
            </a:extLst>
          </p:cNvPr>
          <p:cNvSpPr/>
          <p:nvPr/>
        </p:nvSpPr>
        <p:spPr>
          <a:xfrm>
            <a:off x="7820790" y="200935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5C9484-1CB7-4F9D-869A-BDCBB9893C94}"/>
              </a:ext>
            </a:extLst>
          </p:cNvPr>
          <p:cNvSpPr txBox="1"/>
          <p:nvPr/>
        </p:nvSpPr>
        <p:spPr>
          <a:xfrm>
            <a:off x="8166048" y="199813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401BDBDD-BDBD-46DF-9A1B-60331A8846DE}"/>
              </a:ext>
            </a:extLst>
          </p:cNvPr>
          <p:cNvSpPr/>
          <p:nvPr/>
        </p:nvSpPr>
        <p:spPr>
          <a:xfrm>
            <a:off x="8328574" y="2260908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0B3100-4F41-40DD-8840-6678707B5577}"/>
              </a:ext>
            </a:extLst>
          </p:cNvPr>
          <p:cNvSpPr txBox="1"/>
          <p:nvPr/>
        </p:nvSpPr>
        <p:spPr>
          <a:xfrm>
            <a:off x="6040952" y="146726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E60E7DC3-D411-45F6-831A-AE5889221DEA}"/>
              </a:ext>
            </a:extLst>
          </p:cNvPr>
          <p:cNvSpPr/>
          <p:nvPr/>
        </p:nvSpPr>
        <p:spPr>
          <a:xfrm>
            <a:off x="6203478" y="1730044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2D5C9C-B382-4772-8A27-DDF961050104}"/>
              </a:ext>
            </a:extLst>
          </p:cNvPr>
          <p:cNvSpPr txBox="1"/>
          <p:nvPr/>
        </p:nvSpPr>
        <p:spPr>
          <a:xfrm>
            <a:off x="6606129" y="305781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30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90365CEF-7218-46D7-99EA-BEB477A77BE9}"/>
              </a:ext>
            </a:extLst>
          </p:cNvPr>
          <p:cNvSpPr/>
          <p:nvPr/>
        </p:nvSpPr>
        <p:spPr>
          <a:xfrm>
            <a:off x="6768655" y="332059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7095C43A-E999-4FA2-82F2-BBA611828C77}"/>
              </a:ext>
            </a:extLst>
          </p:cNvPr>
          <p:cNvSpPr/>
          <p:nvPr/>
        </p:nvSpPr>
        <p:spPr>
          <a:xfrm>
            <a:off x="6231694" y="354715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8E9688D0-3595-4B9F-9CDA-1DBD9DD729A2}"/>
              </a:ext>
            </a:extLst>
          </p:cNvPr>
          <p:cNvSpPr/>
          <p:nvPr/>
        </p:nvSpPr>
        <p:spPr>
          <a:xfrm>
            <a:off x="7044680" y="391004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E8CFC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A1EE31-81DE-42CC-AB67-4865D720065C}"/>
              </a:ext>
            </a:extLst>
          </p:cNvPr>
          <p:cNvSpPr txBox="1"/>
          <p:nvPr/>
        </p:nvSpPr>
        <p:spPr>
          <a:xfrm>
            <a:off x="7852961" y="343628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F0B25596-B1BD-4F70-AE8E-AABCCEAD6C41}"/>
              </a:ext>
            </a:extLst>
          </p:cNvPr>
          <p:cNvSpPr/>
          <p:nvPr/>
        </p:nvSpPr>
        <p:spPr>
          <a:xfrm>
            <a:off x="8015487" y="3699063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ED6E0A-6520-4651-8B70-5AAFA102617E}"/>
              </a:ext>
            </a:extLst>
          </p:cNvPr>
          <p:cNvSpPr txBox="1"/>
          <p:nvPr/>
        </p:nvSpPr>
        <p:spPr>
          <a:xfrm>
            <a:off x="7037766" y="200425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89DC7E-425B-4FE4-A16C-E786E319E602}"/>
              </a:ext>
            </a:extLst>
          </p:cNvPr>
          <p:cNvSpPr txBox="1"/>
          <p:nvPr/>
        </p:nvSpPr>
        <p:spPr>
          <a:xfrm>
            <a:off x="8075530" y="2373585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59229-6016-4AFB-BFD5-B6FC88EE0FFD}"/>
              </a:ext>
            </a:extLst>
          </p:cNvPr>
          <p:cNvSpPr txBox="1"/>
          <p:nvPr/>
        </p:nvSpPr>
        <p:spPr>
          <a:xfrm>
            <a:off x="5950434" y="184272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E91176-DC15-4E9A-8815-08B45A1ABDA8}"/>
              </a:ext>
            </a:extLst>
          </p:cNvPr>
          <p:cNvSpPr txBox="1"/>
          <p:nvPr/>
        </p:nvSpPr>
        <p:spPr>
          <a:xfrm>
            <a:off x="6515611" y="343326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15F82E-DC36-40A2-BA52-76A50515E8AF}"/>
              </a:ext>
            </a:extLst>
          </p:cNvPr>
          <p:cNvSpPr txBox="1"/>
          <p:nvPr/>
        </p:nvSpPr>
        <p:spPr>
          <a:xfrm>
            <a:off x="7762443" y="381174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85F1F053-1EE2-488C-808C-99836C566A67}"/>
              </a:ext>
            </a:extLst>
          </p:cNvPr>
          <p:cNvSpPr/>
          <p:nvPr/>
        </p:nvSpPr>
        <p:spPr>
          <a:xfrm>
            <a:off x="6390820" y="121081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내용 개체 틀 2">
            <a:extLst>
              <a:ext uri="{FF2B5EF4-FFF2-40B4-BE49-F238E27FC236}">
                <a16:creationId xmlns:a16="http://schemas.microsoft.com/office/drawing/2014/main" id="{1DB2AB7D-1813-4C2A-AF46-0337FD6A23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1540" y="1219200"/>
            <a:ext cx="5894114" cy="3505944"/>
          </a:xfrm>
        </p:spPr>
        <p:txBody>
          <a:bodyPr>
            <a:normAutofit/>
          </a:bodyPr>
          <a:lstStyle/>
          <a:p>
            <a:r>
              <a:rPr lang="en-US" altLang="ko-KR" dirty="0"/>
              <a:t>Find minimum perfect matching 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 on </a:t>
            </a:r>
            <a:r>
              <a:rPr lang="en-US" altLang="ko-KR" i="1" dirty="0">
                <a:solidFill>
                  <a:srgbClr val="B26033"/>
                </a:solidFill>
              </a:rPr>
              <a:t>D</a:t>
            </a:r>
          </a:p>
          <a:p>
            <a:r>
              <a:rPr lang="en-US" altLang="ko-KR" dirty="0"/>
              <a:t>Drop one of the two from each pair</a:t>
            </a:r>
          </a:p>
          <a:p>
            <a:r>
              <a:rPr lang="en-US" altLang="ko-KR" dirty="0"/>
              <a:t>Solve the unconstrained instance </a:t>
            </a:r>
            <a:r>
              <a:rPr lang="en-US" altLang="ko-KR" dirty="0">
                <a:solidFill>
                  <a:schemeClr val="bg1"/>
                </a:solidFill>
              </a:rPr>
              <a:t>using  a known </a:t>
            </a:r>
            <a:r>
              <a:rPr lang="el-GR" altLang="ko-KR" i="1" dirty="0">
                <a:solidFill>
                  <a:schemeClr val="bg1"/>
                </a:solidFill>
              </a:rPr>
              <a:t>ρ</a:t>
            </a:r>
            <a:r>
              <a:rPr lang="en-US" altLang="ko-KR" i="1" dirty="0">
                <a:solidFill>
                  <a:schemeClr val="bg1"/>
                </a:solidFill>
              </a:rPr>
              <a:t>-</a:t>
            </a:r>
            <a:r>
              <a:rPr lang="en-US" altLang="ko-KR" dirty="0">
                <a:solidFill>
                  <a:schemeClr val="bg1"/>
                </a:solidFill>
              </a:rPr>
              <a:t>approximation </a:t>
            </a:r>
            <a:r>
              <a:rPr lang="en-US" altLang="ko-KR" dirty="0" err="1">
                <a:solidFill>
                  <a:schemeClr val="bg1"/>
                </a:solidFill>
              </a:rPr>
              <a:t>alg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41" name="내용 개체 틀 2">
            <a:extLst>
              <a:ext uri="{FF2B5EF4-FFF2-40B4-BE49-F238E27FC236}">
                <a16:creationId xmlns:a16="http://schemas.microsoft.com/office/drawing/2014/main" id="{5750B8F1-4A4B-4DEE-9927-6094302BF490}"/>
              </a:ext>
            </a:extLst>
          </p:cNvPr>
          <p:cNvSpPr txBox="1">
            <a:spLocks/>
          </p:cNvSpPr>
          <p:nvPr/>
        </p:nvSpPr>
        <p:spPr>
          <a:xfrm>
            <a:off x="431540" y="4761148"/>
            <a:ext cx="8640960" cy="16201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ash" dirty="0">
                <a:solidFill>
                  <a:srgbClr val="FF00C0"/>
                </a:solidFill>
              </a:rPr>
              <a:t>M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dirty="0">
                <a:solidFill>
                  <a:srgbClr val="808033"/>
                </a:solidFill>
              </a:rPr>
              <a:t>OPT</a:t>
            </a:r>
          </a:p>
          <a:p>
            <a:r>
              <a:rPr lang="en-US" altLang="ko-KR" b="1" dirty="0" err="1">
                <a:solidFill>
                  <a:schemeClr val="bg1"/>
                </a:solidFill>
              </a:rPr>
              <a:t>ALG</a:t>
            </a:r>
            <a:r>
              <a:rPr lang="en-US" altLang="ko-KR" b="1" baseline="-25000" dirty="0" err="1">
                <a:solidFill>
                  <a:schemeClr val="bg1"/>
                </a:solidFill>
              </a:rPr>
              <a:t>dropped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≤ </a:t>
            </a:r>
            <a:r>
              <a:rPr lang="el-GR" altLang="ko-KR" i="1" dirty="0">
                <a:solidFill>
                  <a:schemeClr val="bg1"/>
                </a:solidFill>
              </a:rPr>
              <a:t>ρ</a:t>
            </a:r>
            <a:r>
              <a:rPr lang="en-US" altLang="ko-KR" dirty="0">
                <a:solidFill>
                  <a:schemeClr val="bg1"/>
                </a:solidFill>
              </a:rPr>
              <a:t>·</a:t>
            </a:r>
            <a:r>
              <a:rPr lang="en-US" altLang="ko-KR" dirty="0"/>
              <a:t> </a:t>
            </a:r>
            <a:r>
              <a:rPr lang="en-US" altLang="ko-KR" dirty="0" err="1"/>
              <a:t>OPT</a:t>
            </a:r>
            <a:r>
              <a:rPr lang="en-US" altLang="ko-KR" baseline="-25000" dirty="0" err="1"/>
              <a:t>dropped</a:t>
            </a:r>
            <a:r>
              <a:rPr lang="en-US" altLang="ko-KR" dirty="0"/>
              <a:t> </a:t>
            </a:r>
            <a:r>
              <a:rPr lang="ko-KR" altLang="en-US" dirty="0"/>
              <a:t>≤ </a:t>
            </a:r>
            <a:r>
              <a:rPr lang="el-GR" altLang="ko-KR" i="1" dirty="0">
                <a:solidFill>
                  <a:schemeClr val="bg1"/>
                </a:solidFill>
              </a:rPr>
              <a:t>ρ</a:t>
            </a:r>
            <a:r>
              <a:rPr lang="en-US" altLang="ko-KR" dirty="0">
                <a:solidFill>
                  <a:schemeClr val="bg1"/>
                </a:solidFill>
              </a:rPr>
              <a:t>·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808033"/>
                </a:solidFill>
              </a:rPr>
              <a:t>OPT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05267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DA10AD23-4510-42E0-A4B2-7F5894EC3B95}"/>
              </a:ext>
            </a:extLst>
          </p:cNvPr>
          <p:cNvCxnSpPr>
            <a:cxnSpLocks/>
          </p:cNvCxnSpPr>
          <p:nvPr/>
        </p:nvCxnSpPr>
        <p:spPr>
          <a:xfrm>
            <a:off x="7839852" y="1557524"/>
            <a:ext cx="116524" cy="653432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C0F7352C-69D0-4EF0-8400-38ADD141902D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6851300" y="2364036"/>
            <a:ext cx="781284" cy="211149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8EAEFF09-001E-4E7D-8F86-A15010626912}"/>
              </a:ext>
            </a:extLst>
          </p:cNvPr>
          <p:cNvCxnSpPr>
            <a:cxnSpLocks/>
          </p:cNvCxnSpPr>
          <p:nvPr/>
        </p:nvCxnSpPr>
        <p:spPr>
          <a:xfrm>
            <a:off x="6336196" y="3681028"/>
            <a:ext cx="812986" cy="362890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E4ED0CEB-E9CF-4EFA-8D27-1CB22CA2388C}"/>
              </a:ext>
            </a:extLst>
          </p:cNvPr>
          <p:cNvCxnSpPr>
            <a:cxnSpLocks/>
          </p:cNvCxnSpPr>
          <p:nvPr/>
        </p:nvCxnSpPr>
        <p:spPr>
          <a:xfrm>
            <a:off x="6477361" y="1303259"/>
            <a:ext cx="398895" cy="325541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>
            <a:extLst>
              <a:ext uri="{FF2B5EF4-FFF2-40B4-BE49-F238E27FC236}">
                <a16:creationId xmlns:a16="http://schemas.microsoft.com/office/drawing/2014/main" id="{5A97D781-C9D3-47B4-8E4C-E93F9447C1F4}"/>
              </a:ext>
            </a:extLst>
          </p:cNvPr>
          <p:cNvSpPr/>
          <p:nvPr/>
        </p:nvSpPr>
        <p:spPr>
          <a:xfrm>
            <a:off x="7290810" y="1891576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045855A-0750-4B32-8425-4DECCFAD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Warm-up: all-even case</a:t>
            </a:r>
            <a:endParaRPr lang="ko-KR" altLang="en-US" dirty="0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E226EC4C-9B86-490D-9E10-96857E9DF24B}"/>
              </a:ext>
            </a:extLst>
          </p:cNvPr>
          <p:cNvSpPr/>
          <p:nvPr/>
        </p:nvSpPr>
        <p:spPr>
          <a:xfrm>
            <a:off x="7775542" y="15280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E8CFC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6788ADE9-9F10-4D30-9125-67E0B1DBF7E2}"/>
              </a:ext>
            </a:extLst>
          </p:cNvPr>
          <p:cNvSpPr/>
          <p:nvPr/>
        </p:nvSpPr>
        <p:spPr>
          <a:xfrm>
            <a:off x="6758284" y="145407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E8CFC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A41B087F-2892-42CE-8229-59FAC79DD7CD}"/>
              </a:ext>
            </a:extLst>
          </p:cNvPr>
          <p:cNvSpPr/>
          <p:nvPr/>
        </p:nvSpPr>
        <p:spPr>
          <a:xfrm>
            <a:off x="6750012" y="22727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E8CFC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11AFD-183D-456D-A562-7F12C246B249}"/>
              </a:ext>
            </a:extLst>
          </p:cNvPr>
          <p:cNvSpPr txBox="1"/>
          <p:nvPr/>
        </p:nvSpPr>
        <p:spPr>
          <a:xfrm>
            <a:off x="7128284" y="162880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794F1CF1-21E4-4064-AF7A-7DA27440B607}"/>
              </a:ext>
            </a:extLst>
          </p:cNvPr>
          <p:cNvSpPr/>
          <p:nvPr/>
        </p:nvSpPr>
        <p:spPr>
          <a:xfrm>
            <a:off x="7632584" y="24743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CF97D755-60EC-40F9-A295-5D2C45F6FBB6}"/>
              </a:ext>
            </a:extLst>
          </p:cNvPr>
          <p:cNvSpPr/>
          <p:nvPr/>
        </p:nvSpPr>
        <p:spPr>
          <a:xfrm>
            <a:off x="7820790" y="200935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5C9484-1CB7-4F9D-869A-BDCBB9893C94}"/>
              </a:ext>
            </a:extLst>
          </p:cNvPr>
          <p:cNvSpPr txBox="1"/>
          <p:nvPr/>
        </p:nvSpPr>
        <p:spPr>
          <a:xfrm>
            <a:off x="8166048" y="199813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401BDBDD-BDBD-46DF-9A1B-60331A8846DE}"/>
              </a:ext>
            </a:extLst>
          </p:cNvPr>
          <p:cNvSpPr/>
          <p:nvPr/>
        </p:nvSpPr>
        <p:spPr>
          <a:xfrm>
            <a:off x="8328574" y="2260908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0B3100-4F41-40DD-8840-6678707B5577}"/>
              </a:ext>
            </a:extLst>
          </p:cNvPr>
          <p:cNvSpPr txBox="1"/>
          <p:nvPr/>
        </p:nvSpPr>
        <p:spPr>
          <a:xfrm>
            <a:off x="6040952" y="146726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E60E7DC3-D411-45F6-831A-AE5889221DEA}"/>
              </a:ext>
            </a:extLst>
          </p:cNvPr>
          <p:cNvSpPr/>
          <p:nvPr/>
        </p:nvSpPr>
        <p:spPr>
          <a:xfrm>
            <a:off x="6203478" y="1730044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2D5C9C-B382-4772-8A27-DDF961050104}"/>
              </a:ext>
            </a:extLst>
          </p:cNvPr>
          <p:cNvSpPr txBox="1"/>
          <p:nvPr/>
        </p:nvSpPr>
        <p:spPr>
          <a:xfrm>
            <a:off x="6606129" y="305781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30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90365CEF-7218-46D7-99EA-BEB477A77BE9}"/>
              </a:ext>
            </a:extLst>
          </p:cNvPr>
          <p:cNvSpPr/>
          <p:nvPr/>
        </p:nvSpPr>
        <p:spPr>
          <a:xfrm>
            <a:off x="6768655" y="332059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7095C43A-E999-4FA2-82F2-BBA611828C77}"/>
              </a:ext>
            </a:extLst>
          </p:cNvPr>
          <p:cNvSpPr/>
          <p:nvPr/>
        </p:nvSpPr>
        <p:spPr>
          <a:xfrm>
            <a:off x="6231694" y="354715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8E9688D0-3595-4B9F-9CDA-1DBD9DD729A2}"/>
              </a:ext>
            </a:extLst>
          </p:cNvPr>
          <p:cNvSpPr/>
          <p:nvPr/>
        </p:nvSpPr>
        <p:spPr>
          <a:xfrm>
            <a:off x="7044680" y="391004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E8CFC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A1EE31-81DE-42CC-AB67-4865D720065C}"/>
              </a:ext>
            </a:extLst>
          </p:cNvPr>
          <p:cNvSpPr txBox="1"/>
          <p:nvPr/>
        </p:nvSpPr>
        <p:spPr>
          <a:xfrm>
            <a:off x="7852961" y="343628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F0B25596-B1BD-4F70-AE8E-AABCCEAD6C41}"/>
              </a:ext>
            </a:extLst>
          </p:cNvPr>
          <p:cNvSpPr/>
          <p:nvPr/>
        </p:nvSpPr>
        <p:spPr>
          <a:xfrm>
            <a:off x="8015487" y="3699063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ED6E0A-6520-4651-8B70-5AAFA102617E}"/>
              </a:ext>
            </a:extLst>
          </p:cNvPr>
          <p:cNvSpPr txBox="1"/>
          <p:nvPr/>
        </p:nvSpPr>
        <p:spPr>
          <a:xfrm>
            <a:off x="7037766" y="200425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89DC7E-425B-4FE4-A16C-E786E319E602}"/>
              </a:ext>
            </a:extLst>
          </p:cNvPr>
          <p:cNvSpPr txBox="1"/>
          <p:nvPr/>
        </p:nvSpPr>
        <p:spPr>
          <a:xfrm>
            <a:off x="8075530" y="2373585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59229-6016-4AFB-BFD5-B6FC88EE0FFD}"/>
              </a:ext>
            </a:extLst>
          </p:cNvPr>
          <p:cNvSpPr txBox="1"/>
          <p:nvPr/>
        </p:nvSpPr>
        <p:spPr>
          <a:xfrm>
            <a:off x="5950434" y="184272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E91176-DC15-4E9A-8815-08B45A1ABDA8}"/>
              </a:ext>
            </a:extLst>
          </p:cNvPr>
          <p:cNvSpPr txBox="1"/>
          <p:nvPr/>
        </p:nvSpPr>
        <p:spPr>
          <a:xfrm>
            <a:off x="6515611" y="343326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15F82E-DC36-40A2-BA52-76A50515E8AF}"/>
              </a:ext>
            </a:extLst>
          </p:cNvPr>
          <p:cNvSpPr txBox="1"/>
          <p:nvPr/>
        </p:nvSpPr>
        <p:spPr>
          <a:xfrm>
            <a:off x="7762443" y="381174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85F1F053-1EE2-488C-808C-99836C566A67}"/>
              </a:ext>
            </a:extLst>
          </p:cNvPr>
          <p:cNvSpPr/>
          <p:nvPr/>
        </p:nvSpPr>
        <p:spPr>
          <a:xfrm>
            <a:off x="6390820" y="121081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내용 개체 틀 2">
            <a:extLst>
              <a:ext uri="{FF2B5EF4-FFF2-40B4-BE49-F238E27FC236}">
                <a16:creationId xmlns:a16="http://schemas.microsoft.com/office/drawing/2014/main" id="{1DB2AB7D-1813-4C2A-AF46-0337FD6A23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1540" y="1219200"/>
            <a:ext cx="5894114" cy="3505944"/>
          </a:xfrm>
        </p:spPr>
        <p:txBody>
          <a:bodyPr>
            <a:normAutofit/>
          </a:bodyPr>
          <a:lstStyle/>
          <a:p>
            <a:r>
              <a:rPr lang="en-US" altLang="ko-KR" dirty="0"/>
              <a:t>Find minimum perfect matching 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 on </a:t>
            </a:r>
            <a:r>
              <a:rPr lang="en-US" altLang="ko-KR" i="1" dirty="0">
                <a:solidFill>
                  <a:srgbClr val="B26033"/>
                </a:solidFill>
              </a:rPr>
              <a:t>D</a:t>
            </a:r>
          </a:p>
          <a:p>
            <a:r>
              <a:rPr lang="en-US" altLang="ko-KR" dirty="0"/>
              <a:t>Drop one of the two from each pair</a:t>
            </a:r>
          </a:p>
          <a:p>
            <a:r>
              <a:rPr lang="en-US" altLang="ko-KR" dirty="0"/>
              <a:t>Solve the unconstrained instance using  a known </a:t>
            </a:r>
            <a:r>
              <a:rPr lang="el-GR" altLang="ko-KR" i="1" dirty="0"/>
              <a:t>ρ</a:t>
            </a:r>
            <a:r>
              <a:rPr lang="en-US" altLang="ko-KR" i="1" dirty="0"/>
              <a:t>-</a:t>
            </a:r>
            <a:r>
              <a:rPr lang="en-US" altLang="ko-KR" dirty="0"/>
              <a:t>approximation algorithm</a:t>
            </a:r>
          </a:p>
        </p:txBody>
      </p:sp>
      <p:sp>
        <p:nvSpPr>
          <p:cNvPr id="33" name="내용 개체 틀 2">
            <a:extLst>
              <a:ext uri="{FF2B5EF4-FFF2-40B4-BE49-F238E27FC236}">
                <a16:creationId xmlns:a16="http://schemas.microsoft.com/office/drawing/2014/main" id="{65DD7D1E-7626-428C-8660-44E02AF4AFF5}"/>
              </a:ext>
            </a:extLst>
          </p:cNvPr>
          <p:cNvSpPr txBox="1">
            <a:spLocks/>
          </p:cNvSpPr>
          <p:nvPr/>
        </p:nvSpPr>
        <p:spPr>
          <a:xfrm>
            <a:off x="431540" y="4761148"/>
            <a:ext cx="8640960" cy="16201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ash" dirty="0">
                <a:solidFill>
                  <a:srgbClr val="FF00C0"/>
                </a:solidFill>
              </a:rPr>
              <a:t>M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dirty="0">
                <a:solidFill>
                  <a:srgbClr val="808033"/>
                </a:solidFill>
              </a:rPr>
              <a:t>OPT</a:t>
            </a:r>
          </a:p>
          <a:p>
            <a:r>
              <a:rPr lang="en-US" altLang="ko-KR" b="1" dirty="0" err="1">
                <a:solidFill>
                  <a:schemeClr val="bg1"/>
                </a:solidFill>
              </a:rPr>
              <a:t>ALG</a:t>
            </a:r>
            <a:r>
              <a:rPr lang="en-US" altLang="ko-KR" b="1" baseline="-25000" dirty="0" err="1">
                <a:solidFill>
                  <a:schemeClr val="bg1"/>
                </a:solidFill>
              </a:rPr>
              <a:t>dropped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≤ </a:t>
            </a:r>
            <a:r>
              <a:rPr lang="el-GR" altLang="ko-KR" i="1" dirty="0">
                <a:solidFill>
                  <a:schemeClr val="bg1"/>
                </a:solidFill>
              </a:rPr>
              <a:t>ρ</a:t>
            </a:r>
            <a:r>
              <a:rPr lang="en-US" altLang="ko-KR" dirty="0">
                <a:solidFill>
                  <a:schemeClr val="bg1"/>
                </a:solidFill>
              </a:rPr>
              <a:t>·</a:t>
            </a:r>
            <a:r>
              <a:rPr lang="en-US" altLang="ko-KR" dirty="0"/>
              <a:t> </a:t>
            </a:r>
            <a:r>
              <a:rPr lang="en-US" altLang="ko-KR" dirty="0" err="1"/>
              <a:t>OPT</a:t>
            </a:r>
            <a:r>
              <a:rPr lang="en-US" altLang="ko-KR" baseline="-25000" dirty="0" err="1"/>
              <a:t>dropped</a:t>
            </a:r>
            <a:r>
              <a:rPr lang="en-US" altLang="ko-KR" dirty="0"/>
              <a:t> </a:t>
            </a:r>
            <a:r>
              <a:rPr lang="ko-KR" altLang="en-US" dirty="0"/>
              <a:t>≤ </a:t>
            </a:r>
            <a:r>
              <a:rPr lang="el-GR" altLang="ko-KR" i="1" dirty="0">
                <a:solidFill>
                  <a:schemeClr val="bg1"/>
                </a:solidFill>
              </a:rPr>
              <a:t>ρ</a:t>
            </a:r>
            <a:r>
              <a:rPr lang="en-US" altLang="ko-KR" dirty="0">
                <a:solidFill>
                  <a:schemeClr val="bg1"/>
                </a:solidFill>
              </a:rPr>
              <a:t>·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808033"/>
                </a:solidFill>
              </a:rPr>
              <a:t>OPT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84005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DC6E691A-9319-4F39-B5D6-F3D1F9AFCC73}"/>
              </a:ext>
            </a:extLst>
          </p:cNvPr>
          <p:cNvCxnSpPr>
            <a:cxnSpLocks/>
          </p:cNvCxnSpPr>
          <p:nvPr/>
        </p:nvCxnSpPr>
        <p:spPr>
          <a:xfrm flipH="1" flipV="1">
            <a:off x="7921590" y="2097328"/>
            <a:ext cx="502384" cy="251552"/>
          </a:xfrm>
          <a:prstGeom prst="line">
            <a:avLst/>
          </a:prstGeom>
          <a:ln w="38100" cmpd="sng">
            <a:solidFill>
              <a:srgbClr val="606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2BCB3D8D-C413-463E-951C-B723B3C3B765}"/>
              </a:ext>
            </a:extLst>
          </p:cNvPr>
          <p:cNvCxnSpPr>
            <a:cxnSpLocks/>
          </p:cNvCxnSpPr>
          <p:nvPr/>
        </p:nvCxnSpPr>
        <p:spPr>
          <a:xfrm flipV="1">
            <a:off x="7733384" y="2351427"/>
            <a:ext cx="690590" cy="213477"/>
          </a:xfrm>
          <a:prstGeom prst="line">
            <a:avLst/>
          </a:prstGeom>
          <a:ln w="38100" cmpd="sng">
            <a:solidFill>
              <a:srgbClr val="606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2F623624-A56E-4EC7-8122-6E9D24A0EC54}"/>
              </a:ext>
            </a:extLst>
          </p:cNvPr>
          <p:cNvCxnSpPr>
            <a:cxnSpLocks/>
          </p:cNvCxnSpPr>
          <p:nvPr/>
        </p:nvCxnSpPr>
        <p:spPr>
          <a:xfrm>
            <a:off x="6298878" y="1827913"/>
            <a:ext cx="26776" cy="1817111"/>
          </a:xfrm>
          <a:prstGeom prst="line">
            <a:avLst/>
          </a:prstGeom>
          <a:ln w="38100" cmpd="sng">
            <a:solidFill>
              <a:srgbClr val="606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20B3100-4F41-40DD-8840-6678707B5577}"/>
              </a:ext>
            </a:extLst>
          </p:cNvPr>
          <p:cNvSpPr txBox="1"/>
          <p:nvPr/>
        </p:nvSpPr>
        <p:spPr>
          <a:xfrm>
            <a:off x="6040952" y="146726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9D869343-BEB4-406B-A9F5-F0CDB434D4FF}"/>
              </a:ext>
            </a:extLst>
          </p:cNvPr>
          <p:cNvCxnSpPr>
            <a:cxnSpLocks/>
          </p:cNvCxnSpPr>
          <p:nvPr/>
        </p:nvCxnSpPr>
        <p:spPr>
          <a:xfrm flipH="1">
            <a:off x="6287470" y="1304764"/>
            <a:ext cx="192742" cy="519226"/>
          </a:xfrm>
          <a:prstGeom prst="line">
            <a:avLst/>
          </a:prstGeom>
          <a:ln w="38100" cmpd="sng">
            <a:solidFill>
              <a:srgbClr val="606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DA10AD23-4510-42E0-A4B2-7F5894EC3B95}"/>
              </a:ext>
            </a:extLst>
          </p:cNvPr>
          <p:cNvCxnSpPr>
            <a:cxnSpLocks/>
          </p:cNvCxnSpPr>
          <p:nvPr/>
        </p:nvCxnSpPr>
        <p:spPr>
          <a:xfrm>
            <a:off x="7839852" y="1557524"/>
            <a:ext cx="116524" cy="653432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C0F7352C-69D0-4EF0-8400-38ADD141902D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6851300" y="2364036"/>
            <a:ext cx="781284" cy="211149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8EAEFF09-001E-4E7D-8F86-A15010626912}"/>
              </a:ext>
            </a:extLst>
          </p:cNvPr>
          <p:cNvCxnSpPr>
            <a:cxnSpLocks/>
          </p:cNvCxnSpPr>
          <p:nvPr/>
        </p:nvCxnSpPr>
        <p:spPr>
          <a:xfrm>
            <a:off x="6336196" y="3681028"/>
            <a:ext cx="812986" cy="362890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E4ED0CEB-E9CF-4EFA-8D27-1CB22CA2388C}"/>
              </a:ext>
            </a:extLst>
          </p:cNvPr>
          <p:cNvCxnSpPr>
            <a:cxnSpLocks/>
          </p:cNvCxnSpPr>
          <p:nvPr/>
        </p:nvCxnSpPr>
        <p:spPr>
          <a:xfrm>
            <a:off x="6477361" y="1303259"/>
            <a:ext cx="398895" cy="325541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>
            <a:extLst>
              <a:ext uri="{FF2B5EF4-FFF2-40B4-BE49-F238E27FC236}">
                <a16:creationId xmlns:a16="http://schemas.microsoft.com/office/drawing/2014/main" id="{5A97D781-C9D3-47B4-8E4C-E93F9447C1F4}"/>
              </a:ext>
            </a:extLst>
          </p:cNvPr>
          <p:cNvSpPr/>
          <p:nvPr/>
        </p:nvSpPr>
        <p:spPr>
          <a:xfrm>
            <a:off x="7290810" y="1891576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045855A-0750-4B32-8425-4DECCFAD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Warm-up: all-even case</a:t>
            </a:r>
            <a:endParaRPr lang="ko-KR" altLang="en-US" dirty="0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E226EC4C-9B86-490D-9E10-96857E9DF24B}"/>
              </a:ext>
            </a:extLst>
          </p:cNvPr>
          <p:cNvSpPr/>
          <p:nvPr/>
        </p:nvSpPr>
        <p:spPr>
          <a:xfrm>
            <a:off x="7775542" y="15280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E8CFC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6788ADE9-9F10-4D30-9125-67E0B1DBF7E2}"/>
              </a:ext>
            </a:extLst>
          </p:cNvPr>
          <p:cNvSpPr/>
          <p:nvPr/>
        </p:nvSpPr>
        <p:spPr>
          <a:xfrm>
            <a:off x="6758284" y="145407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E8CFC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A41B087F-2892-42CE-8229-59FAC79DD7CD}"/>
              </a:ext>
            </a:extLst>
          </p:cNvPr>
          <p:cNvSpPr/>
          <p:nvPr/>
        </p:nvSpPr>
        <p:spPr>
          <a:xfrm>
            <a:off x="6750012" y="22727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E8CFC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11AFD-183D-456D-A562-7F12C246B249}"/>
              </a:ext>
            </a:extLst>
          </p:cNvPr>
          <p:cNvSpPr txBox="1"/>
          <p:nvPr/>
        </p:nvSpPr>
        <p:spPr>
          <a:xfrm>
            <a:off x="7128284" y="162880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794F1CF1-21E4-4064-AF7A-7DA27440B607}"/>
              </a:ext>
            </a:extLst>
          </p:cNvPr>
          <p:cNvSpPr/>
          <p:nvPr/>
        </p:nvSpPr>
        <p:spPr>
          <a:xfrm>
            <a:off x="7632584" y="24743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CF97D755-60EC-40F9-A295-5D2C45F6FBB6}"/>
              </a:ext>
            </a:extLst>
          </p:cNvPr>
          <p:cNvSpPr/>
          <p:nvPr/>
        </p:nvSpPr>
        <p:spPr>
          <a:xfrm>
            <a:off x="7820790" y="200935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5C9484-1CB7-4F9D-869A-BDCBB9893C94}"/>
              </a:ext>
            </a:extLst>
          </p:cNvPr>
          <p:cNvSpPr txBox="1"/>
          <p:nvPr/>
        </p:nvSpPr>
        <p:spPr>
          <a:xfrm>
            <a:off x="8166048" y="199813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401BDBDD-BDBD-46DF-9A1B-60331A8846DE}"/>
              </a:ext>
            </a:extLst>
          </p:cNvPr>
          <p:cNvSpPr/>
          <p:nvPr/>
        </p:nvSpPr>
        <p:spPr>
          <a:xfrm>
            <a:off x="8328574" y="2260908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E60E7DC3-D411-45F6-831A-AE5889221DEA}"/>
              </a:ext>
            </a:extLst>
          </p:cNvPr>
          <p:cNvSpPr/>
          <p:nvPr/>
        </p:nvSpPr>
        <p:spPr>
          <a:xfrm>
            <a:off x="6203478" y="1730044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2D5C9C-B382-4772-8A27-DDF961050104}"/>
              </a:ext>
            </a:extLst>
          </p:cNvPr>
          <p:cNvSpPr txBox="1"/>
          <p:nvPr/>
        </p:nvSpPr>
        <p:spPr>
          <a:xfrm>
            <a:off x="6606129" y="305781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30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90365CEF-7218-46D7-99EA-BEB477A77BE9}"/>
              </a:ext>
            </a:extLst>
          </p:cNvPr>
          <p:cNvSpPr/>
          <p:nvPr/>
        </p:nvSpPr>
        <p:spPr>
          <a:xfrm>
            <a:off x="6768655" y="332059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7095C43A-E999-4FA2-82F2-BBA611828C77}"/>
              </a:ext>
            </a:extLst>
          </p:cNvPr>
          <p:cNvSpPr/>
          <p:nvPr/>
        </p:nvSpPr>
        <p:spPr>
          <a:xfrm>
            <a:off x="6231694" y="354715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8E9688D0-3595-4B9F-9CDA-1DBD9DD729A2}"/>
              </a:ext>
            </a:extLst>
          </p:cNvPr>
          <p:cNvSpPr/>
          <p:nvPr/>
        </p:nvSpPr>
        <p:spPr>
          <a:xfrm>
            <a:off x="7044680" y="391004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E8CFC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A1EE31-81DE-42CC-AB67-4865D720065C}"/>
              </a:ext>
            </a:extLst>
          </p:cNvPr>
          <p:cNvSpPr txBox="1"/>
          <p:nvPr/>
        </p:nvSpPr>
        <p:spPr>
          <a:xfrm>
            <a:off x="7852961" y="343628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F0B25596-B1BD-4F70-AE8E-AABCCEAD6C41}"/>
              </a:ext>
            </a:extLst>
          </p:cNvPr>
          <p:cNvSpPr/>
          <p:nvPr/>
        </p:nvSpPr>
        <p:spPr>
          <a:xfrm>
            <a:off x="8015487" y="3699063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ED6E0A-6520-4651-8B70-5AAFA102617E}"/>
              </a:ext>
            </a:extLst>
          </p:cNvPr>
          <p:cNvSpPr txBox="1"/>
          <p:nvPr/>
        </p:nvSpPr>
        <p:spPr>
          <a:xfrm>
            <a:off x="7037766" y="200425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89DC7E-425B-4FE4-A16C-E786E319E602}"/>
              </a:ext>
            </a:extLst>
          </p:cNvPr>
          <p:cNvSpPr txBox="1"/>
          <p:nvPr/>
        </p:nvSpPr>
        <p:spPr>
          <a:xfrm>
            <a:off x="8075530" y="2373585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59229-6016-4AFB-BFD5-B6FC88EE0FFD}"/>
              </a:ext>
            </a:extLst>
          </p:cNvPr>
          <p:cNvSpPr txBox="1"/>
          <p:nvPr/>
        </p:nvSpPr>
        <p:spPr>
          <a:xfrm>
            <a:off x="5950434" y="184272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E91176-DC15-4E9A-8815-08B45A1ABDA8}"/>
              </a:ext>
            </a:extLst>
          </p:cNvPr>
          <p:cNvSpPr txBox="1"/>
          <p:nvPr/>
        </p:nvSpPr>
        <p:spPr>
          <a:xfrm>
            <a:off x="6515611" y="343326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15F82E-DC36-40A2-BA52-76A50515E8AF}"/>
              </a:ext>
            </a:extLst>
          </p:cNvPr>
          <p:cNvSpPr txBox="1"/>
          <p:nvPr/>
        </p:nvSpPr>
        <p:spPr>
          <a:xfrm>
            <a:off x="7762443" y="381174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85F1F053-1EE2-488C-808C-99836C566A67}"/>
              </a:ext>
            </a:extLst>
          </p:cNvPr>
          <p:cNvSpPr/>
          <p:nvPr/>
        </p:nvSpPr>
        <p:spPr>
          <a:xfrm>
            <a:off x="6390820" y="121081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내용 개체 틀 2">
            <a:extLst>
              <a:ext uri="{FF2B5EF4-FFF2-40B4-BE49-F238E27FC236}">
                <a16:creationId xmlns:a16="http://schemas.microsoft.com/office/drawing/2014/main" id="{1DB2AB7D-1813-4C2A-AF46-0337FD6A23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1540" y="1219200"/>
            <a:ext cx="5894114" cy="3505944"/>
          </a:xfrm>
        </p:spPr>
        <p:txBody>
          <a:bodyPr>
            <a:normAutofit/>
          </a:bodyPr>
          <a:lstStyle/>
          <a:p>
            <a:r>
              <a:rPr lang="en-US" altLang="ko-KR" dirty="0"/>
              <a:t>Find minimum perfect matching 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 on </a:t>
            </a:r>
            <a:r>
              <a:rPr lang="en-US" altLang="ko-KR" i="1" dirty="0">
                <a:solidFill>
                  <a:srgbClr val="B26033"/>
                </a:solidFill>
              </a:rPr>
              <a:t>D</a:t>
            </a:r>
          </a:p>
          <a:p>
            <a:r>
              <a:rPr lang="en-US" altLang="ko-KR" dirty="0"/>
              <a:t>Drop one of the two from each pair</a:t>
            </a:r>
          </a:p>
          <a:p>
            <a:r>
              <a:rPr lang="en-US" altLang="ko-KR" dirty="0"/>
              <a:t>Solve the unconstrained instance using  a known </a:t>
            </a:r>
            <a:r>
              <a:rPr lang="el-GR" altLang="ko-KR" i="1" dirty="0"/>
              <a:t>ρ</a:t>
            </a:r>
            <a:r>
              <a:rPr lang="en-US" altLang="ko-KR" i="1" dirty="0"/>
              <a:t>-</a:t>
            </a:r>
            <a:r>
              <a:rPr lang="en-US" altLang="ko-KR" dirty="0"/>
              <a:t>approximation algorithm</a:t>
            </a:r>
          </a:p>
        </p:txBody>
      </p:sp>
      <p:sp>
        <p:nvSpPr>
          <p:cNvPr id="33" name="내용 개체 틀 2">
            <a:extLst>
              <a:ext uri="{FF2B5EF4-FFF2-40B4-BE49-F238E27FC236}">
                <a16:creationId xmlns:a16="http://schemas.microsoft.com/office/drawing/2014/main" id="{2E853A24-BC1B-4D6E-B79F-0ECFB13DAA56}"/>
              </a:ext>
            </a:extLst>
          </p:cNvPr>
          <p:cNvSpPr txBox="1">
            <a:spLocks/>
          </p:cNvSpPr>
          <p:nvPr/>
        </p:nvSpPr>
        <p:spPr>
          <a:xfrm>
            <a:off x="431540" y="4761148"/>
            <a:ext cx="8640960" cy="16201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ash" dirty="0">
                <a:solidFill>
                  <a:srgbClr val="FF00C0"/>
                </a:solidFill>
              </a:rPr>
              <a:t>M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dirty="0">
                <a:solidFill>
                  <a:srgbClr val="808033"/>
                </a:solidFill>
              </a:rPr>
              <a:t>OPT</a:t>
            </a:r>
          </a:p>
          <a:p>
            <a:r>
              <a:rPr lang="en-US" altLang="ko-KR" b="1" dirty="0" err="1">
                <a:solidFill>
                  <a:srgbClr val="6060FF"/>
                </a:solidFill>
              </a:rPr>
              <a:t>ALG</a:t>
            </a:r>
            <a:r>
              <a:rPr lang="en-US" altLang="ko-KR" b="1" baseline="-25000" dirty="0" err="1">
                <a:solidFill>
                  <a:srgbClr val="6060FF"/>
                </a:solidFill>
              </a:rPr>
              <a:t>dropped</a:t>
            </a:r>
            <a:r>
              <a:rPr lang="en-US" altLang="ko-KR" dirty="0"/>
              <a:t> </a:t>
            </a:r>
            <a:r>
              <a:rPr lang="ko-KR" altLang="en-US" dirty="0"/>
              <a:t>≤ </a:t>
            </a:r>
            <a:r>
              <a:rPr lang="el-GR" altLang="ko-KR" i="1" dirty="0"/>
              <a:t>ρ</a:t>
            </a:r>
            <a:r>
              <a:rPr lang="en-US" altLang="ko-KR" dirty="0"/>
              <a:t>· </a:t>
            </a:r>
            <a:r>
              <a:rPr lang="en-US" altLang="ko-KR" dirty="0" err="1"/>
              <a:t>OPT</a:t>
            </a:r>
            <a:r>
              <a:rPr lang="en-US" altLang="ko-KR" baseline="-25000" dirty="0" err="1"/>
              <a:t>dropped</a:t>
            </a:r>
            <a:r>
              <a:rPr lang="en-US" altLang="ko-KR" dirty="0"/>
              <a:t> </a:t>
            </a:r>
            <a:r>
              <a:rPr lang="ko-KR" altLang="en-US" dirty="0"/>
              <a:t>≤ </a:t>
            </a:r>
            <a:r>
              <a:rPr lang="el-GR" altLang="ko-KR" i="1" dirty="0"/>
              <a:t>ρ</a:t>
            </a:r>
            <a:r>
              <a:rPr lang="en-US" altLang="ko-KR" dirty="0"/>
              <a:t>· </a:t>
            </a:r>
            <a:r>
              <a:rPr lang="en-US" altLang="ko-KR" dirty="0">
                <a:solidFill>
                  <a:srgbClr val="808033"/>
                </a:solidFill>
              </a:rPr>
              <a:t>OPT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40631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DC6E691A-9319-4F39-B5D6-F3D1F9AFCC73}"/>
              </a:ext>
            </a:extLst>
          </p:cNvPr>
          <p:cNvCxnSpPr>
            <a:cxnSpLocks/>
          </p:cNvCxnSpPr>
          <p:nvPr/>
        </p:nvCxnSpPr>
        <p:spPr>
          <a:xfrm flipH="1" flipV="1">
            <a:off x="7921590" y="2097328"/>
            <a:ext cx="502384" cy="251552"/>
          </a:xfrm>
          <a:prstGeom prst="line">
            <a:avLst/>
          </a:prstGeom>
          <a:ln w="38100" cmpd="sng">
            <a:solidFill>
              <a:srgbClr val="606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2BCB3D8D-C413-463E-951C-B723B3C3B765}"/>
              </a:ext>
            </a:extLst>
          </p:cNvPr>
          <p:cNvCxnSpPr>
            <a:cxnSpLocks/>
          </p:cNvCxnSpPr>
          <p:nvPr/>
        </p:nvCxnSpPr>
        <p:spPr>
          <a:xfrm flipV="1">
            <a:off x="7733384" y="2351427"/>
            <a:ext cx="690590" cy="213477"/>
          </a:xfrm>
          <a:prstGeom prst="line">
            <a:avLst/>
          </a:prstGeom>
          <a:ln w="38100" cmpd="sng">
            <a:solidFill>
              <a:srgbClr val="606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2F623624-A56E-4EC7-8122-6E9D24A0EC54}"/>
              </a:ext>
            </a:extLst>
          </p:cNvPr>
          <p:cNvCxnSpPr>
            <a:cxnSpLocks/>
          </p:cNvCxnSpPr>
          <p:nvPr/>
        </p:nvCxnSpPr>
        <p:spPr>
          <a:xfrm>
            <a:off x="6298878" y="1827913"/>
            <a:ext cx="26776" cy="1817111"/>
          </a:xfrm>
          <a:prstGeom prst="line">
            <a:avLst/>
          </a:prstGeom>
          <a:ln w="38100" cmpd="sng">
            <a:solidFill>
              <a:srgbClr val="606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20B3100-4F41-40DD-8840-6678707B5577}"/>
              </a:ext>
            </a:extLst>
          </p:cNvPr>
          <p:cNvSpPr txBox="1"/>
          <p:nvPr/>
        </p:nvSpPr>
        <p:spPr>
          <a:xfrm>
            <a:off x="6040952" y="146726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9D869343-BEB4-406B-A9F5-F0CDB434D4FF}"/>
              </a:ext>
            </a:extLst>
          </p:cNvPr>
          <p:cNvCxnSpPr>
            <a:cxnSpLocks/>
          </p:cNvCxnSpPr>
          <p:nvPr/>
        </p:nvCxnSpPr>
        <p:spPr>
          <a:xfrm flipH="1">
            <a:off x="6287470" y="1304764"/>
            <a:ext cx="192742" cy="519226"/>
          </a:xfrm>
          <a:prstGeom prst="line">
            <a:avLst/>
          </a:prstGeom>
          <a:ln w="38100" cmpd="sng">
            <a:solidFill>
              <a:srgbClr val="606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DA10AD23-4510-42E0-A4B2-7F5894EC3B95}"/>
              </a:ext>
            </a:extLst>
          </p:cNvPr>
          <p:cNvCxnSpPr>
            <a:cxnSpLocks/>
          </p:cNvCxnSpPr>
          <p:nvPr/>
        </p:nvCxnSpPr>
        <p:spPr>
          <a:xfrm>
            <a:off x="7839852" y="1557524"/>
            <a:ext cx="116524" cy="653432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C0F7352C-69D0-4EF0-8400-38ADD141902D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6851300" y="2364036"/>
            <a:ext cx="781284" cy="211149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8EAEFF09-001E-4E7D-8F86-A15010626912}"/>
              </a:ext>
            </a:extLst>
          </p:cNvPr>
          <p:cNvCxnSpPr>
            <a:cxnSpLocks/>
          </p:cNvCxnSpPr>
          <p:nvPr/>
        </p:nvCxnSpPr>
        <p:spPr>
          <a:xfrm>
            <a:off x="6336196" y="3681028"/>
            <a:ext cx="812986" cy="362890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E4ED0CEB-E9CF-4EFA-8D27-1CB22CA2388C}"/>
              </a:ext>
            </a:extLst>
          </p:cNvPr>
          <p:cNvCxnSpPr>
            <a:cxnSpLocks/>
          </p:cNvCxnSpPr>
          <p:nvPr/>
        </p:nvCxnSpPr>
        <p:spPr>
          <a:xfrm>
            <a:off x="6477361" y="1303259"/>
            <a:ext cx="398895" cy="325541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>
            <a:extLst>
              <a:ext uri="{FF2B5EF4-FFF2-40B4-BE49-F238E27FC236}">
                <a16:creationId xmlns:a16="http://schemas.microsoft.com/office/drawing/2014/main" id="{5A97D781-C9D3-47B4-8E4C-E93F9447C1F4}"/>
              </a:ext>
            </a:extLst>
          </p:cNvPr>
          <p:cNvSpPr/>
          <p:nvPr/>
        </p:nvSpPr>
        <p:spPr>
          <a:xfrm>
            <a:off x="7290810" y="1891576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045855A-0750-4B32-8425-4DECCFAD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Warm-up: all-even case</a:t>
            </a:r>
            <a:endParaRPr lang="ko-KR" altLang="en-US" dirty="0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E226EC4C-9B86-490D-9E10-96857E9DF24B}"/>
              </a:ext>
            </a:extLst>
          </p:cNvPr>
          <p:cNvSpPr/>
          <p:nvPr/>
        </p:nvSpPr>
        <p:spPr>
          <a:xfrm>
            <a:off x="7775542" y="15280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6788ADE9-9F10-4D30-9125-67E0B1DBF7E2}"/>
              </a:ext>
            </a:extLst>
          </p:cNvPr>
          <p:cNvSpPr/>
          <p:nvPr/>
        </p:nvSpPr>
        <p:spPr>
          <a:xfrm>
            <a:off x="6758284" y="145407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A41B087F-2892-42CE-8229-59FAC79DD7CD}"/>
              </a:ext>
            </a:extLst>
          </p:cNvPr>
          <p:cNvSpPr/>
          <p:nvPr/>
        </p:nvSpPr>
        <p:spPr>
          <a:xfrm>
            <a:off x="6750012" y="22727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11AFD-183D-456D-A562-7F12C246B249}"/>
              </a:ext>
            </a:extLst>
          </p:cNvPr>
          <p:cNvSpPr txBox="1"/>
          <p:nvPr/>
        </p:nvSpPr>
        <p:spPr>
          <a:xfrm>
            <a:off x="7128284" y="162880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794F1CF1-21E4-4064-AF7A-7DA27440B607}"/>
              </a:ext>
            </a:extLst>
          </p:cNvPr>
          <p:cNvSpPr/>
          <p:nvPr/>
        </p:nvSpPr>
        <p:spPr>
          <a:xfrm>
            <a:off x="7632584" y="24743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CF97D755-60EC-40F9-A295-5D2C45F6FBB6}"/>
              </a:ext>
            </a:extLst>
          </p:cNvPr>
          <p:cNvSpPr/>
          <p:nvPr/>
        </p:nvSpPr>
        <p:spPr>
          <a:xfrm>
            <a:off x="7820790" y="200935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5C9484-1CB7-4F9D-869A-BDCBB9893C94}"/>
              </a:ext>
            </a:extLst>
          </p:cNvPr>
          <p:cNvSpPr txBox="1"/>
          <p:nvPr/>
        </p:nvSpPr>
        <p:spPr>
          <a:xfrm>
            <a:off x="8166048" y="199813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401BDBDD-BDBD-46DF-9A1B-60331A8846DE}"/>
              </a:ext>
            </a:extLst>
          </p:cNvPr>
          <p:cNvSpPr/>
          <p:nvPr/>
        </p:nvSpPr>
        <p:spPr>
          <a:xfrm>
            <a:off x="8328574" y="2260908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E60E7DC3-D411-45F6-831A-AE5889221DEA}"/>
              </a:ext>
            </a:extLst>
          </p:cNvPr>
          <p:cNvSpPr/>
          <p:nvPr/>
        </p:nvSpPr>
        <p:spPr>
          <a:xfrm>
            <a:off x="6203478" y="1730044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2D5C9C-B382-4772-8A27-DDF961050104}"/>
              </a:ext>
            </a:extLst>
          </p:cNvPr>
          <p:cNvSpPr txBox="1"/>
          <p:nvPr/>
        </p:nvSpPr>
        <p:spPr>
          <a:xfrm>
            <a:off x="6606129" y="305781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30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90365CEF-7218-46D7-99EA-BEB477A77BE9}"/>
              </a:ext>
            </a:extLst>
          </p:cNvPr>
          <p:cNvSpPr/>
          <p:nvPr/>
        </p:nvSpPr>
        <p:spPr>
          <a:xfrm>
            <a:off x="6768655" y="332059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7095C43A-E999-4FA2-82F2-BBA611828C77}"/>
              </a:ext>
            </a:extLst>
          </p:cNvPr>
          <p:cNvSpPr/>
          <p:nvPr/>
        </p:nvSpPr>
        <p:spPr>
          <a:xfrm>
            <a:off x="6231694" y="354715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8E9688D0-3595-4B9F-9CDA-1DBD9DD729A2}"/>
              </a:ext>
            </a:extLst>
          </p:cNvPr>
          <p:cNvSpPr/>
          <p:nvPr/>
        </p:nvSpPr>
        <p:spPr>
          <a:xfrm>
            <a:off x="7044680" y="391004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A1EE31-81DE-42CC-AB67-4865D720065C}"/>
              </a:ext>
            </a:extLst>
          </p:cNvPr>
          <p:cNvSpPr txBox="1"/>
          <p:nvPr/>
        </p:nvSpPr>
        <p:spPr>
          <a:xfrm>
            <a:off x="7852961" y="343628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F0B25596-B1BD-4F70-AE8E-AABCCEAD6C41}"/>
              </a:ext>
            </a:extLst>
          </p:cNvPr>
          <p:cNvSpPr/>
          <p:nvPr/>
        </p:nvSpPr>
        <p:spPr>
          <a:xfrm>
            <a:off x="8015487" y="3699063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ED6E0A-6520-4651-8B70-5AAFA102617E}"/>
              </a:ext>
            </a:extLst>
          </p:cNvPr>
          <p:cNvSpPr txBox="1"/>
          <p:nvPr/>
        </p:nvSpPr>
        <p:spPr>
          <a:xfrm>
            <a:off x="7037766" y="200425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89DC7E-425B-4FE4-A16C-E786E319E602}"/>
              </a:ext>
            </a:extLst>
          </p:cNvPr>
          <p:cNvSpPr txBox="1"/>
          <p:nvPr/>
        </p:nvSpPr>
        <p:spPr>
          <a:xfrm>
            <a:off x="8075530" y="2373585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59229-6016-4AFB-BFD5-B6FC88EE0FFD}"/>
              </a:ext>
            </a:extLst>
          </p:cNvPr>
          <p:cNvSpPr txBox="1"/>
          <p:nvPr/>
        </p:nvSpPr>
        <p:spPr>
          <a:xfrm>
            <a:off x="5950434" y="184272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E91176-DC15-4E9A-8815-08B45A1ABDA8}"/>
              </a:ext>
            </a:extLst>
          </p:cNvPr>
          <p:cNvSpPr txBox="1"/>
          <p:nvPr/>
        </p:nvSpPr>
        <p:spPr>
          <a:xfrm>
            <a:off x="6515611" y="343326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15F82E-DC36-40A2-BA52-76A50515E8AF}"/>
              </a:ext>
            </a:extLst>
          </p:cNvPr>
          <p:cNvSpPr txBox="1"/>
          <p:nvPr/>
        </p:nvSpPr>
        <p:spPr>
          <a:xfrm>
            <a:off x="7762443" y="381174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85F1F053-1EE2-488C-808C-99836C566A67}"/>
              </a:ext>
            </a:extLst>
          </p:cNvPr>
          <p:cNvSpPr/>
          <p:nvPr/>
        </p:nvSpPr>
        <p:spPr>
          <a:xfrm>
            <a:off x="6390820" y="121081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내용 개체 틀 2">
            <a:extLst>
              <a:ext uri="{FF2B5EF4-FFF2-40B4-BE49-F238E27FC236}">
                <a16:creationId xmlns:a16="http://schemas.microsoft.com/office/drawing/2014/main" id="{2E853A24-BC1B-4D6E-B79F-0ECFB13DAA56}"/>
              </a:ext>
            </a:extLst>
          </p:cNvPr>
          <p:cNvSpPr txBox="1">
            <a:spLocks/>
          </p:cNvSpPr>
          <p:nvPr/>
        </p:nvSpPr>
        <p:spPr>
          <a:xfrm>
            <a:off x="431540" y="4761148"/>
            <a:ext cx="8640960" cy="16201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ash" dirty="0">
                <a:solidFill>
                  <a:srgbClr val="FF00C0"/>
                </a:solidFill>
              </a:rPr>
              <a:t>M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dirty="0">
                <a:solidFill>
                  <a:srgbClr val="808033"/>
                </a:solidFill>
              </a:rPr>
              <a:t>OPT</a:t>
            </a:r>
          </a:p>
          <a:p>
            <a:r>
              <a:rPr lang="en-US" altLang="ko-KR" b="1" dirty="0" err="1">
                <a:solidFill>
                  <a:srgbClr val="6060FF"/>
                </a:solidFill>
              </a:rPr>
              <a:t>ALG</a:t>
            </a:r>
            <a:r>
              <a:rPr lang="en-US" altLang="ko-KR" b="1" baseline="-25000" dirty="0" err="1">
                <a:solidFill>
                  <a:srgbClr val="6060FF"/>
                </a:solidFill>
              </a:rPr>
              <a:t>dropped</a:t>
            </a:r>
            <a:r>
              <a:rPr lang="en-US" altLang="ko-KR" dirty="0"/>
              <a:t> </a:t>
            </a:r>
            <a:r>
              <a:rPr lang="ko-KR" altLang="en-US" dirty="0"/>
              <a:t>≤ </a:t>
            </a:r>
            <a:r>
              <a:rPr lang="el-GR" altLang="ko-KR" i="1" dirty="0"/>
              <a:t>ρ</a:t>
            </a:r>
            <a:r>
              <a:rPr lang="en-US" altLang="ko-KR" dirty="0"/>
              <a:t>· </a:t>
            </a:r>
            <a:r>
              <a:rPr lang="en-US" altLang="ko-KR" dirty="0" err="1"/>
              <a:t>OPT</a:t>
            </a:r>
            <a:r>
              <a:rPr lang="en-US" altLang="ko-KR" baseline="-25000" dirty="0" err="1"/>
              <a:t>dropped</a:t>
            </a:r>
            <a:r>
              <a:rPr lang="en-US" altLang="ko-KR" dirty="0"/>
              <a:t> </a:t>
            </a:r>
            <a:r>
              <a:rPr lang="ko-KR" altLang="en-US" dirty="0"/>
              <a:t>≤ </a:t>
            </a:r>
            <a:r>
              <a:rPr lang="el-GR" altLang="ko-KR" i="1" dirty="0"/>
              <a:t>ρ</a:t>
            </a:r>
            <a:r>
              <a:rPr lang="en-US" altLang="ko-KR" dirty="0"/>
              <a:t>· </a:t>
            </a:r>
            <a:r>
              <a:rPr lang="en-US" altLang="ko-KR" dirty="0">
                <a:solidFill>
                  <a:srgbClr val="808033"/>
                </a:solidFill>
              </a:rPr>
              <a:t>OPT</a:t>
            </a:r>
            <a:endParaRPr lang="en-US" altLang="ko-KR" dirty="0"/>
          </a:p>
        </p:txBody>
      </p:sp>
      <p:sp>
        <p:nvSpPr>
          <p:cNvPr id="39" name="내용 개체 틀 2">
            <a:extLst>
              <a:ext uri="{FF2B5EF4-FFF2-40B4-BE49-F238E27FC236}">
                <a16:creationId xmlns:a16="http://schemas.microsoft.com/office/drawing/2014/main" id="{4E6983CB-3257-496D-9652-776DE049C5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1540" y="1219200"/>
            <a:ext cx="5894114" cy="3505944"/>
          </a:xfrm>
        </p:spPr>
        <p:txBody>
          <a:bodyPr>
            <a:normAutofit/>
          </a:bodyPr>
          <a:lstStyle/>
          <a:p>
            <a:r>
              <a:rPr lang="en-US" altLang="ko-KR" dirty="0"/>
              <a:t>Find minimum perfect matching 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 on </a:t>
            </a:r>
            <a:r>
              <a:rPr lang="en-US" altLang="ko-KR" i="1" dirty="0">
                <a:solidFill>
                  <a:srgbClr val="B26033"/>
                </a:solidFill>
              </a:rPr>
              <a:t>D</a:t>
            </a:r>
          </a:p>
          <a:p>
            <a:r>
              <a:rPr lang="en-US" altLang="ko-KR" dirty="0"/>
              <a:t>Drop one of the two from each pair</a:t>
            </a:r>
          </a:p>
          <a:p>
            <a:r>
              <a:rPr lang="en-US" altLang="ko-KR" dirty="0"/>
              <a:t>Solve the unconstrained instance using  a known </a:t>
            </a:r>
            <a:r>
              <a:rPr lang="el-GR" altLang="ko-KR" i="1" dirty="0"/>
              <a:t>ρ</a:t>
            </a:r>
            <a:r>
              <a:rPr lang="en-US" altLang="ko-KR" i="1" dirty="0"/>
              <a:t>-</a:t>
            </a:r>
            <a:r>
              <a:rPr lang="en-US" altLang="ko-KR" dirty="0"/>
              <a:t>approximation algorithm</a:t>
            </a:r>
          </a:p>
          <a:p>
            <a:r>
              <a:rPr lang="en-US" altLang="ko-KR" dirty="0"/>
              <a:t>Assign each dropped client to the same facility its pair is assigned to</a:t>
            </a:r>
          </a:p>
        </p:txBody>
      </p:sp>
    </p:spTree>
    <p:extLst>
      <p:ext uri="{BB962C8B-B14F-4D97-AF65-F5344CB8AC3E}">
        <p14:creationId xmlns:p14="http://schemas.microsoft.com/office/powerpoint/2010/main" val="26618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3AADD845-1CB4-421D-BD41-D60DAED17424}"/>
              </a:ext>
            </a:extLst>
          </p:cNvPr>
          <p:cNvCxnSpPr>
            <a:cxnSpLocks/>
          </p:cNvCxnSpPr>
          <p:nvPr/>
        </p:nvCxnSpPr>
        <p:spPr>
          <a:xfrm flipH="1">
            <a:off x="3743908" y="6201308"/>
            <a:ext cx="2848512" cy="0"/>
          </a:xfrm>
          <a:prstGeom prst="line">
            <a:avLst/>
          </a:prstGeom>
          <a:ln w="15875" cmpd="sng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92D5C9C-B382-4772-8A27-DDF961050104}"/>
              </a:ext>
            </a:extLst>
          </p:cNvPr>
          <p:cNvSpPr txBox="1"/>
          <p:nvPr/>
        </p:nvSpPr>
        <p:spPr>
          <a:xfrm>
            <a:off x="6606129" y="305781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30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90365CEF-7218-46D7-99EA-BEB477A77BE9}"/>
              </a:ext>
            </a:extLst>
          </p:cNvPr>
          <p:cNvSpPr/>
          <p:nvPr/>
        </p:nvSpPr>
        <p:spPr>
          <a:xfrm>
            <a:off x="6768655" y="332059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E91176-DC15-4E9A-8815-08B45A1ABDA8}"/>
              </a:ext>
            </a:extLst>
          </p:cNvPr>
          <p:cNvSpPr txBox="1"/>
          <p:nvPr/>
        </p:nvSpPr>
        <p:spPr>
          <a:xfrm>
            <a:off x="6515611" y="343326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E5783373-C160-42A2-BB5D-F66B5257D5D8}"/>
              </a:ext>
            </a:extLst>
          </p:cNvPr>
          <p:cNvCxnSpPr>
            <a:cxnSpLocks/>
          </p:cNvCxnSpPr>
          <p:nvPr/>
        </p:nvCxnSpPr>
        <p:spPr>
          <a:xfrm flipH="1">
            <a:off x="6298878" y="1556792"/>
            <a:ext cx="560206" cy="275972"/>
          </a:xfrm>
          <a:prstGeom prst="line">
            <a:avLst/>
          </a:prstGeom>
          <a:ln w="15875" cmpd="sng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BCDB25C0-3C82-490C-AF6C-ECFE103F2FA3}"/>
              </a:ext>
            </a:extLst>
          </p:cNvPr>
          <p:cNvCxnSpPr>
            <a:cxnSpLocks/>
          </p:cNvCxnSpPr>
          <p:nvPr/>
        </p:nvCxnSpPr>
        <p:spPr>
          <a:xfrm flipH="1" flipV="1">
            <a:off x="6298878" y="1832764"/>
            <a:ext cx="846602" cy="2180001"/>
          </a:xfrm>
          <a:prstGeom prst="line">
            <a:avLst/>
          </a:prstGeom>
          <a:ln w="15875" cmpd="sng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697C68C6-5ED3-472D-9FE9-3C4D96AEB4FB}"/>
              </a:ext>
            </a:extLst>
          </p:cNvPr>
          <p:cNvCxnSpPr>
            <a:cxnSpLocks/>
          </p:cNvCxnSpPr>
          <p:nvPr/>
        </p:nvCxnSpPr>
        <p:spPr>
          <a:xfrm flipH="1" flipV="1">
            <a:off x="7876342" y="1628800"/>
            <a:ext cx="547632" cy="732908"/>
          </a:xfrm>
          <a:prstGeom prst="line">
            <a:avLst/>
          </a:prstGeom>
          <a:ln w="15875" cmpd="sng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87592724-6E88-4874-95B8-666140D039BB}"/>
              </a:ext>
            </a:extLst>
          </p:cNvPr>
          <p:cNvCxnSpPr>
            <a:cxnSpLocks/>
          </p:cNvCxnSpPr>
          <p:nvPr/>
        </p:nvCxnSpPr>
        <p:spPr>
          <a:xfrm flipH="1">
            <a:off x="6850812" y="2361708"/>
            <a:ext cx="1573162" cy="11877"/>
          </a:xfrm>
          <a:prstGeom prst="line">
            <a:avLst/>
          </a:prstGeom>
          <a:ln w="15875" cmpd="sng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DC6E691A-9319-4F39-B5D6-F3D1F9AFCC73}"/>
              </a:ext>
            </a:extLst>
          </p:cNvPr>
          <p:cNvCxnSpPr>
            <a:cxnSpLocks/>
          </p:cNvCxnSpPr>
          <p:nvPr/>
        </p:nvCxnSpPr>
        <p:spPr>
          <a:xfrm flipH="1" flipV="1">
            <a:off x="7921590" y="2097328"/>
            <a:ext cx="502384" cy="251552"/>
          </a:xfrm>
          <a:prstGeom prst="line">
            <a:avLst/>
          </a:prstGeom>
          <a:ln w="38100" cmpd="sng">
            <a:solidFill>
              <a:srgbClr val="606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2BCB3D8D-C413-463E-951C-B723B3C3B765}"/>
              </a:ext>
            </a:extLst>
          </p:cNvPr>
          <p:cNvCxnSpPr>
            <a:cxnSpLocks/>
          </p:cNvCxnSpPr>
          <p:nvPr/>
        </p:nvCxnSpPr>
        <p:spPr>
          <a:xfrm flipV="1">
            <a:off x="7733384" y="2351427"/>
            <a:ext cx="690590" cy="213477"/>
          </a:xfrm>
          <a:prstGeom prst="line">
            <a:avLst/>
          </a:prstGeom>
          <a:ln w="38100" cmpd="sng">
            <a:solidFill>
              <a:srgbClr val="606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2F623624-A56E-4EC7-8122-6E9D24A0EC54}"/>
              </a:ext>
            </a:extLst>
          </p:cNvPr>
          <p:cNvCxnSpPr>
            <a:cxnSpLocks/>
          </p:cNvCxnSpPr>
          <p:nvPr/>
        </p:nvCxnSpPr>
        <p:spPr>
          <a:xfrm>
            <a:off x="6298878" y="1827913"/>
            <a:ext cx="26776" cy="1817111"/>
          </a:xfrm>
          <a:prstGeom prst="line">
            <a:avLst/>
          </a:prstGeom>
          <a:ln w="38100" cmpd="sng">
            <a:solidFill>
              <a:srgbClr val="606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20B3100-4F41-40DD-8840-6678707B5577}"/>
              </a:ext>
            </a:extLst>
          </p:cNvPr>
          <p:cNvSpPr txBox="1"/>
          <p:nvPr/>
        </p:nvSpPr>
        <p:spPr>
          <a:xfrm>
            <a:off x="6040952" y="146726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9D869343-BEB4-406B-A9F5-F0CDB434D4FF}"/>
              </a:ext>
            </a:extLst>
          </p:cNvPr>
          <p:cNvCxnSpPr>
            <a:cxnSpLocks/>
          </p:cNvCxnSpPr>
          <p:nvPr/>
        </p:nvCxnSpPr>
        <p:spPr>
          <a:xfrm flipH="1">
            <a:off x="6287470" y="1304764"/>
            <a:ext cx="192742" cy="519226"/>
          </a:xfrm>
          <a:prstGeom prst="line">
            <a:avLst/>
          </a:prstGeom>
          <a:ln w="38100" cmpd="sng">
            <a:solidFill>
              <a:srgbClr val="606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DA10AD23-4510-42E0-A4B2-7F5894EC3B95}"/>
              </a:ext>
            </a:extLst>
          </p:cNvPr>
          <p:cNvCxnSpPr>
            <a:cxnSpLocks/>
          </p:cNvCxnSpPr>
          <p:nvPr/>
        </p:nvCxnSpPr>
        <p:spPr>
          <a:xfrm>
            <a:off x="7839852" y="1557524"/>
            <a:ext cx="116524" cy="653432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C0F7352C-69D0-4EF0-8400-38ADD141902D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6851300" y="2364036"/>
            <a:ext cx="781284" cy="211149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8EAEFF09-001E-4E7D-8F86-A15010626912}"/>
              </a:ext>
            </a:extLst>
          </p:cNvPr>
          <p:cNvCxnSpPr>
            <a:cxnSpLocks/>
          </p:cNvCxnSpPr>
          <p:nvPr/>
        </p:nvCxnSpPr>
        <p:spPr>
          <a:xfrm>
            <a:off x="6336196" y="3681028"/>
            <a:ext cx="812986" cy="362890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E4ED0CEB-E9CF-4EFA-8D27-1CB22CA2388C}"/>
              </a:ext>
            </a:extLst>
          </p:cNvPr>
          <p:cNvCxnSpPr>
            <a:cxnSpLocks/>
          </p:cNvCxnSpPr>
          <p:nvPr/>
        </p:nvCxnSpPr>
        <p:spPr>
          <a:xfrm>
            <a:off x="6477361" y="1303259"/>
            <a:ext cx="398895" cy="325541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>
            <a:extLst>
              <a:ext uri="{FF2B5EF4-FFF2-40B4-BE49-F238E27FC236}">
                <a16:creationId xmlns:a16="http://schemas.microsoft.com/office/drawing/2014/main" id="{5A97D781-C9D3-47B4-8E4C-E93F9447C1F4}"/>
              </a:ext>
            </a:extLst>
          </p:cNvPr>
          <p:cNvSpPr/>
          <p:nvPr/>
        </p:nvSpPr>
        <p:spPr>
          <a:xfrm>
            <a:off x="7290810" y="1891576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045855A-0750-4B32-8425-4DECCFAD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Warm-up: all-even case</a:t>
            </a:r>
            <a:endParaRPr lang="ko-KR" altLang="en-US" dirty="0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E226EC4C-9B86-490D-9E10-96857E9DF24B}"/>
              </a:ext>
            </a:extLst>
          </p:cNvPr>
          <p:cNvSpPr/>
          <p:nvPr/>
        </p:nvSpPr>
        <p:spPr>
          <a:xfrm>
            <a:off x="7775542" y="15280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6788ADE9-9F10-4D30-9125-67E0B1DBF7E2}"/>
              </a:ext>
            </a:extLst>
          </p:cNvPr>
          <p:cNvSpPr/>
          <p:nvPr/>
        </p:nvSpPr>
        <p:spPr>
          <a:xfrm>
            <a:off x="6758284" y="145407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A41B087F-2892-42CE-8229-59FAC79DD7CD}"/>
              </a:ext>
            </a:extLst>
          </p:cNvPr>
          <p:cNvSpPr/>
          <p:nvPr/>
        </p:nvSpPr>
        <p:spPr>
          <a:xfrm>
            <a:off x="6750012" y="22727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11AFD-183D-456D-A562-7F12C246B249}"/>
              </a:ext>
            </a:extLst>
          </p:cNvPr>
          <p:cNvSpPr txBox="1"/>
          <p:nvPr/>
        </p:nvSpPr>
        <p:spPr>
          <a:xfrm>
            <a:off x="7128284" y="162880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794F1CF1-21E4-4064-AF7A-7DA27440B607}"/>
              </a:ext>
            </a:extLst>
          </p:cNvPr>
          <p:cNvSpPr/>
          <p:nvPr/>
        </p:nvSpPr>
        <p:spPr>
          <a:xfrm>
            <a:off x="7632584" y="24743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CF97D755-60EC-40F9-A295-5D2C45F6FBB6}"/>
              </a:ext>
            </a:extLst>
          </p:cNvPr>
          <p:cNvSpPr/>
          <p:nvPr/>
        </p:nvSpPr>
        <p:spPr>
          <a:xfrm>
            <a:off x="7820790" y="200935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5C9484-1CB7-4F9D-869A-BDCBB9893C94}"/>
              </a:ext>
            </a:extLst>
          </p:cNvPr>
          <p:cNvSpPr txBox="1"/>
          <p:nvPr/>
        </p:nvSpPr>
        <p:spPr>
          <a:xfrm>
            <a:off x="8166048" y="199813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401BDBDD-BDBD-46DF-9A1B-60331A8846DE}"/>
              </a:ext>
            </a:extLst>
          </p:cNvPr>
          <p:cNvSpPr/>
          <p:nvPr/>
        </p:nvSpPr>
        <p:spPr>
          <a:xfrm>
            <a:off x="8328574" y="2260908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E60E7DC3-D411-45F6-831A-AE5889221DEA}"/>
              </a:ext>
            </a:extLst>
          </p:cNvPr>
          <p:cNvSpPr/>
          <p:nvPr/>
        </p:nvSpPr>
        <p:spPr>
          <a:xfrm>
            <a:off x="6203478" y="1730044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7095C43A-E999-4FA2-82F2-BBA611828C77}"/>
              </a:ext>
            </a:extLst>
          </p:cNvPr>
          <p:cNvSpPr/>
          <p:nvPr/>
        </p:nvSpPr>
        <p:spPr>
          <a:xfrm>
            <a:off x="6231694" y="354715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8E9688D0-3595-4B9F-9CDA-1DBD9DD729A2}"/>
              </a:ext>
            </a:extLst>
          </p:cNvPr>
          <p:cNvSpPr/>
          <p:nvPr/>
        </p:nvSpPr>
        <p:spPr>
          <a:xfrm>
            <a:off x="7044680" y="391004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A1EE31-81DE-42CC-AB67-4865D720065C}"/>
              </a:ext>
            </a:extLst>
          </p:cNvPr>
          <p:cNvSpPr txBox="1"/>
          <p:nvPr/>
        </p:nvSpPr>
        <p:spPr>
          <a:xfrm>
            <a:off x="7852961" y="343628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F0B25596-B1BD-4F70-AE8E-AABCCEAD6C41}"/>
              </a:ext>
            </a:extLst>
          </p:cNvPr>
          <p:cNvSpPr/>
          <p:nvPr/>
        </p:nvSpPr>
        <p:spPr>
          <a:xfrm>
            <a:off x="8015487" y="3699063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ED6E0A-6520-4651-8B70-5AAFA102617E}"/>
              </a:ext>
            </a:extLst>
          </p:cNvPr>
          <p:cNvSpPr txBox="1"/>
          <p:nvPr/>
        </p:nvSpPr>
        <p:spPr>
          <a:xfrm>
            <a:off x="7037766" y="200425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89DC7E-425B-4FE4-A16C-E786E319E602}"/>
              </a:ext>
            </a:extLst>
          </p:cNvPr>
          <p:cNvSpPr txBox="1"/>
          <p:nvPr/>
        </p:nvSpPr>
        <p:spPr>
          <a:xfrm>
            <a:off x="8075530" y="2373585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59229-6016-4AFB-BFD5-B6FC88EE0FFD}"/>
              </a:ext>
            </a:extLst>
          </p:cNvPr>
          <p:cNvSpPr txBox="1"/>
          <p:nvPr/>
        </p:nvSpPr>
        <p:spPr>
          <a:xfrm>
            <a:off x="5950434" y="184272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15F82E-DC36-40A2-BA52-76A50515E8AF}"/>
              </a:ext>
            </a:extLst>
          </p:cNvPr>
          <p:cNvSpPr txBox="1"/>
          <p:nvPr/>
        </p:nvSpPr>
        <p:spPr>
          <a:xfrm>
            <a:off x="7762443" y="381174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85F1F053-1EE2-488C-808C-99836C566A67}"/>
              </a:ext>
            </a:extLst>
          </p:cNvPr>
          <p:cNvSpPr/>
          <p:nvPr/>
        </p:nvSpPr>
        <p:spPr>
          <a:xfrm>
            <a:off x="6390820" y="121081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내용 개체 틀 2">
            <a:extLst>
              <a:ext uri="{FF2B5EF4-FFF2-40B4-BE49-F238E27FC236}">
                <a16:creationId xmlns:a16="http://schemas.microsoft.com/office/drawing/2014/main" id="{7488F651-3648-47B8-AE52-CA328F3FD3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1540" y="1219200"/>
            <a:ext cx="5894114" cy="3505944"/>
          </a:xfrm>
        </p:spPr>
        <p:txBody>
          <a:bodyPr>
            <a:normAutofit/>
          </a:bodyPr>
          <a:lstStyle/>
          <a:p>
            <a:r>
              <a:rPr lang="en-US" altLang="ko-KR" dirty="0"/>
              <a:t>Find minimum perfect matching 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 on </a:t>
            </a:r>
            <a:r>
              <a:rPr lang="en-US" altLang="ko-KR" i="1" dirty="0">
                <a:solidFill>
                  <a:srgbClr val="B26033"/>
                </a:solidFill>
              </a:rPr>
              <a:t>D</a:t>
            </a:r>
          </a:p>
          <a:p>
            <a:r>
              <a:rPr lang="en-US" altLang="ko-KR" dirty="0"/>
              <a:t>Drop one of the two from each pair</a:t>
            </a:r>
          </a:p>
          <a:p>
            <a:r>
              <a:rPr lang="en-US" altLang="ko-KR" dirty="0"/>
              <a:t>Solve the unconstrained instance using  a known </a:t>
            </a:r>
            <a:r>
              <a:rPr lang="el-GR" altLang="ko-KR" i="1" dirty="0"/>
              <a:t>ρ</a:t>
            </a:r>
            <a:r>
              <a:rPr lang="en-US" altLang="ko-KR" i="1" dirty="0"/>
              <a:t>-</a:t>
            </a:r>
            <a:r>
              <a:rPr lang="en-US" altLang="ko-KR" dirty="0"/>
              <a:t>approximation algorithm</a:t>
            </a:r>
          </a:p>
          <a:p>
            <a:r>
              <a:rPr lang="en-US" altLang="ko-KR" dirty="0"/>
              <a:t>Assign each dropped client to the same facility its pair is assigned to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C5D81DDB-C701-4940-A6EF-5DBA889C771D}"/>
              </a:ext>
            </a:extLst>
          </p:cNvPr>
          <p:cNvSpPr txBox="1">
            <a:spLocks/>
          </p:cNvSpPr>
          <p:nvPr/>
        </p:nvSpPr>
        <p:spPr>
          <a:xfrm>
            <a:off x="431540" y="4761148"/>
            <a:ext cx="8640960" cy="16201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ash" dirty="0">
                <a:solidFill>
                  <a:srgbClr val="FF00C0"/>
                </a:solidFill>
              </a:rPr>
              <a:t>M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dirty="0">
                <a:solidFill>
                  <a:srgbClr val="808033"/>
                </a:solidFill>
              </a:rPr>
              <a:t>OPT</a:t>
            </a:r>
          </a:p>
          <a:p>
            <a:r>
              <a:rPr lang="en-US" altLang="ko-KR" b="1" dirty="0" err="1">
                <a:solidFill>
                  <a:srgbClr val="6060FF"/>
                </a:solidFill>
              </a:rPr>
              <a:t>ALG</a:t>
            </a:r>
            <a:r>
              <a:rPr lang="en-US" altLang="ko-KR" b="1" baseline="-25000" dirty="0" err="1">
                <a:solidFill>
                  <a:srgbClr val="6060FF"/>
                </a:solidFill>
              </a:rPr>
              <a:t>dropped</a:t>
            </a:r>
            <a:r>
              <a:rPr lang="en-US" altLang="ko-KR" dirty="0"/>
              <a:t> </a:t>
            </a:r>
            <a:r>
              <a:rPr lang="ko-KR" altLang="en-US" dirty="0"/>
              <a:t>≤ </a:t>
            </a:r>
            <a:r>
              <a:rPr lang="el-GR" altLang="ko-KR" i="1" dirty="0"/>
              <a:t>ρ</a:t>
            </a:r>
            <a:r>
              <a:rPr lang="en-US" altLang="ko-KR" dirty="0"/>
              <a:t>· </a:t>
            </a:r>
            <a:r>
              <a:rPr lang="en-US" altLang="ko-KR" dirty="0" err="1"/>
              <a:t>OPT</a:t>
            </a:r>
            <a:r>
              <a:rPr lang="en-US" altLang="ko-KR" baseline="-25000" dirty="0" err="1"/>
              <a:t>dropped</a:t>
            </a:r>
            <a:r>
              <a:rPr lang="en-US" altLang="ko-KR" dirty="0"/>
              <a:t> </a:t>
            </a:r>
            <a:r>
              <a:rPr lang="ko-KR" altLang="en-US" dirty="0"/>
              <a:t>≤ </a:t>
            </a:r>
            <a:r>
              <a:rPr lang="el-GR" altLang="ko-KR" i="1" dirty="0"/>
              <a:t>ρ</a:t>
            </a:r>
            <a:r>
              <a:rPr lang="en-US" altLang="ko-KR" dirty="0"/>
              <a:t>· </a:t>
            </a:r>
            <a:r>
              <a:rPr lang="en-US" altLang="ko-KR" dirty="0">
                <a:solidFill>
                  <a:srgbClr val="808033"/>
                </a:solidFill>
              </a:rPr>
              <a:t>OPT</a:t>
            </a:r>
            <a:endParaRPr lang="en-US" altLang="ko-KR" dirty="0"/>
          </a:p>
          <a:p>
            <a:r>
              <a:rPr lang="en-US" altLang="ko-KR" dirty="0">
                <a:solidFill>
                  <a:schemeClr val="bg1"/>
                </a:solidFill>
              </a:rPr>
              <a:t>ALG </a:t>
            </a:r>
            <a:r>
              <a:rPr lang="ko-KR" altLang="en-US" dirty="0">
                <a:solidFill>
                  <a:schemeClr val="bg1"/>
                </a:solidFill>
              </a:rPr>
              <a:t>≤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</a:rPr>
              <a:t>ALG</a:t>
            </a:r>
            <a:r>
              <a:rPr lang="en-US" altLang="ko-KR" b="1" baseline="-25000" dirty="0" err="1">
                <a:solidFill>
                  <a:schemeClr val="bg1"/>
                </a:solidFill>
              </a:rPr>
              <a:t>dropped</a:t>
            </a:r>
            <a:r>
              <a:rPr lang="en-US" altLang="ko-KR" dirty="0">
                <a:solidFill>
                  <a:schemeClr val="bg1"/>
                </a:solidFill>
              </a:rPr>
              <a:t> +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/>
              <a:t>(</a:t>
            </a:r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) + </a:t>
            </a:r>
            <a:r>
              <a:rPr lang="en-US" altLang="ko-KR" b="1" dirty="0" err="1">
                <a:solidFill>
                  <a:srgbClr val="6060FF"/>
                </a:solidFill>
              </a:rPr>
              <a:t>ALG</a:t>
            </a:r>
            <a:r>
              <a:rPr lang="en-US" altLang="ko-KR" b="1" baseline="-25000" dirty="0" err="1">
                <a:solidFill>
                  <a:srgbClr val="6060FF"/>
                </a:solidFill>
              </a:rPr>
              <a:t>dropped</a:t>
            </a:r>
            <a:r>
              <a:rPr lang="en-US" altLang="ko-KR" dirty="0"/>
              <a:t>) </a:t>
            </a:r>
            <a:r>
              <a:rPr lang="ko-KR" altLang="en-US" dirty="0">
                <a:solidFill>
                  <a:schemeClr val="bg1"/>
                </a:solidFill>
              </a:rPr>
              <a:t>≤ </a:t>
            </a:r>
            <a:r>
              <a:rPr lang="en-US" altLang="ko-KR" dirty="0">
                <a:solidFill>
                  <a:schemeClr val="bg1"/>
                </a:solidFill>
              </a:rPr>
              <a:t>(2</a:t>
            </a:r>
            <a:r>
              <a:rPr lang="el-GR" altLang="ko-KR" i="1" dirty="0">
                <a:solidFill>
                  <a:schemeClr val="bg1"/>
                </a:solidFill>
              </a:rPr>
              <a:t>ρ</a:t>
            </a:r>
            <a:r>
              <a:rPr lang="en-US" altLang="ko-KR" dirty="0">
                <a:solidFill>
                  <a:schemeClr val="bg1"/>
                </a:solidFill>
              </a:rPr>
              <a:t>+1)· OPT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22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3AADD845-1CB4-421D-BD41-D60DAED17424}"/>
              </a:ext>
            </a:extLst>
          </p:cNvPr>
          <p:cNvCxnSpPr>
            <a:cxnSpLocks/>
          </p:cNvCxnSpPr>
          <p:nvPr/>
        </p:nvCxnSpPr>
        <p:spPr>
          <a:xfrm flipH="1">
            <a:off x="3743908" y="6201308"/>
            <a:ext cx="2848512" cy="0"/>
          </a:xfrm>
          <a:prstGeom prst="line">
            <a:avLst/>
          </a:prstGeom>
          <a:ln w="15875" cmpd="sng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92D5C9C-B382-4772-8A27-DDF961050104}"/>
              </a:ext>
            </a:extLst>
          </p:cNvPr>
          <p:cNvSpPr txBox="1"/>
          <p:nvPr/>
        </p:nvSpPr>
        <p:spPr>
          <a:xfrm>
            <a:off x="6606129" y="305781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30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90365CEF-7218-46D7-99EA-BEB477A77BE9}"/>
              </a:ext>
            </a:extLst>
          </p:cNvPr>
          <p:cNvSpPr/>
          <p:nvPr/>
        </p:nvSpPr>
        <p:spPr>
          <a:xfrm>
            <a:off x="6768655" y="332059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E91176-DC15-4E9A-8815-08B45A1ABDA8}"/>
              </a:ext>
            </a:extLst>
          </p:cNvPr>
          <p:cNvSpPr txBox="1"/>
          <p:nvPr/>
        </p:nvSpPr>
        <p:spPr>
          <a:xfrm>
            <a:off x="6515611" y="343326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E5783373-C160-42A2-BB5D-F66B5257D5D8}"/>
              </a:ext>
            </a:extLst>
          </p:cNvPr>
          <p:cNvCxnSpPr>
            <a:cxnSpLocks/>
          </p:cNvCxnSpPr>
          <p:nvPr/>
        </p:nvCxnSpPr>
        <p:spPr>
          <a:xfrm flipH="1">
            <a:off x="6298878" y="1556792"/>
            <a:ext cx="560206" cy="275972"/>
          </a:xfrm>
          <a:prstGeom prst="line">
            <a:avLst/>
          </a:prstGeom>
          <a:ln w="15875" cmpd="sng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BCDB25C0-3C82-490C-AF6C-ECFE103F2FA3}"/>
              </a:ext>
            </a:extLst>
          </p:cNvPr>
          <p:cNvCxnSpPr>
            <a:cxnSpLocks/>
          </p:cNvCxnSpPr>
          <p:nvPr/>
        </p:nvCxnSpPr>
        <p:spPr>
          <a:xfrm flipH="1" flipV="1">
            <a:off x="6298878" y="1832764"/>
            <a:ext cx="846602" cy="2180001"/>
          </a:xfrm>
          <a:prstGeom prst="line">
            <a:avLst/>
          </a:prstGeom>
          <a:ln w="15875" cmpd="sng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697C68C6-5ED3-472D-9FE9-3C4D96AEB4FB}"/>
              </a:ext>
            </a:extLst>
          </p:cNvPr>
          <p:cNvCxnSpPr>
            <a:cxnSpLocks/>
          </p:cNvCxnSpPr>
          <p:nvPr/>
        </p:nvCxnSpPr>
        <p:spPr>
          <a:xfrm flipH="1" flipV="1">
            <a:off x="7876342" y="1628800"/>
            <a:ext cx="547632" cy="732908"/>
          </a:xfrm>
          <a:prstGeom prst="line">
            <a:avLst/>
          </a:prstGeom>
          <a:ln w="15875" cmpd="sng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87592724-6E88-4874-95B8-666140D039BB}"/>
              </a:ext>
            </a:extLst>
          </p:cNvPr>
          <p:cNvCxnSpPr>
            <a:cxnSpLocks/>
          </p:cNvCxnSpPr>
          <p:nvPr/>
        </p:nvCxnSpPr>
        <p:spPr>
          <a:xfrm flipH="1">
            <a:off x="6850812" y="2361708"/>
            <a:ext cx="1573162" cy="11877"/>
          </a:xfrm>
          <a:prstGeom prst="line">
            <a:avLst/>
          </a:prstGeom>
          <a:ln w="15875" cmpd="sng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DC6E691A-9319-4F39-B5D6-F3D1F9AFCC73}"/>
              </a:ext>
            </a:extLst>
          </p:cNvPr>
          <p:cNvCxnSpPr>
            <a:cxnSpLocks/>
          </p:cNvCxnSpPr>
          <p:nvPr/>
        </p:nvCxnSpPr>
        <p:spPr>
          <a:xfrm flipH="1" flipV="1">
            <a:off x="7921590" y="2097328"/>
            <a:ext cx="502384" cy="251552"/>
          </a:xfrm>
          <a:prstGeom prst="line">
            <a:avLst/>
          </a:prstGeom>
          <a:ln w="38100" cmpd="sng">
            <a:solidFill>
              <a:srgbClr val="606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2BCB3D8D-C413-463E-951C-B723B3C3B765}"/>
              </a:ext>
            </a:extLst>
          </p:cNvPr>
          <p:cNvCxnSpPr>
            <a:cxnSpLocks/>
          </p:cNvCxnSpPr>
          <p:nvPr/>
        </p:nvCxnSpPr>
        <p:spPr>
          <a:xfrm flipV="1">
            <a:off x="7733384" y="2351427"/>
            <a:ext cx="690590" cy="213477"/>
          </a:xfrm>
          <a:prstGeom prst="line">
            <a:avLst/>
          </a:prstGeom>
          <a:ln w="38100" cmpd="sng">
            <a:solidFill>
              <a:srgbClr val="606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2F623624-A56E-4EC7-8122-6E9D24A0EC54}"/>
              </a:ext>
            </a:extLst>
          </p:cNvPr>
          <p:cNvCxnSpPr>
            <a:cxnSpLocks/>
          </p:cNvCxnSpPr>
          <p:nvPr/>
        </p:nvCxnSpPr>
        <p:spPr>
          <a:xfrm>
            <a:off x="6298878" y="1827913"/>
            <a:ext cx="26776" cy="1817111"/>
          </a:xfrm>
          <a:prstGeom prst="line">
            <a:avLst/>
          </a:prstGeom>
          <a:ln w="38100" cmpd="sng">
            <a:solidFill>
              <a:srgbClr val="606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20B3100-4F41-40DD-8840-6678707B5577}"/>
              </a:ext>
            </a:extLst>
          </p:cNvPr>
          <p:cNvSpPr txBox="1"/>
          <p:nvPr/>
        </p:nvSpPr>
        <p:spPr>
          <a:xfrm>
            <a:off x="6040952" y="146726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9D869343-BEB4-406B-A9F5-F0CDB434D4FF}"/>
              </a:ext>
            </a:extLst>
          </p:cNvPr>
          <p:cNvCxnSpPr>
            <a:cxnSpLocks/>
          </p:cNvCxnSpPr>
          <p:nvPr/>
        </p:nvCxnSpPr>
        <p:spPr>
          <a:xfrm flipH="1">
            <a:off x="6287470" y="1304764"/>
            <a:ext cx="192742" cy="519226"/>
          </a:xfrm>
          <a:prstGeom prst="line">
            <a:avLst/>
          </a:prstGeom>
          <a:ln w="38100" cmpd="sng">
            <a:solidFill>
              <a:srgbClr val="606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DA10AD23-4510-42E0-A4B2-7F5894EC3B95}"/>
              </a:ext>
            </a:extLst>
          </p:cNvPr>
          <p:cNvCxnSpPr>
            <a:cxnSpLocks/>
          </p:cNvCxnSpPr>
          <p:nvPr/>
        </p:nvCxnSpPr>
        <p:spPr>
          <a:xfrm>
            <a:off x="7839852" y="1557524"/>
            <a:ext cx="116524" cy="653432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C0F7352C-69D0-4EF0-8400-38ADD141902D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6851300" y="2364036"/>
            <a:ext cx="781284" cy="211149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8EAEFF09-001E-4E7D-8F86-A15010626912}"/>
              </a:ext>
            </a:extLst>
          </p:cNvPr>
          <p:cNvCxnSpPr>
            <a:cxnSpLocks/>
          </p:cNvCxnSpPr>
          <p:nvPr/>
        </p:nvCxnSpPr>
        <p:spPr>
          <a:xfrm>
            <a:off x="6336196" y="3681028"/>
            <a:ext cx="812986" cy="362890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E4ED0CEB-E9CF-4EFA-8D27-1CB22CA2388C}"/>
              </a:ext>
            </a:extLst>
          </p:cNvPr>
          <p:cNvCxnSpPr>
            <a:cxnSpLocks/>
          </p:cNvCxnSpPr>
          <p:nvPr/>
        </p:nvCxnSpPr>
        <p:spPr>
          <a:xfrm>
            <a:off x="6477361" y="1303259"/>
            <a:ext cx="398895" cy="325541"/>
          </a:xfrm>
          <a:prstGeom prst="line">
            <a:avLst/>
          </a:prstGeom>
          <a:ln w="25400" cmpd="dbl">
            <a:solidFill>
              <a:srgbClr val="B3D9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>
            <a:extLst>
              <a:ext uri="{FF2B5EF4-FFF2-40B4-BE49-F238E27FC236}">
                <a16:creationId xmlns:a16="http://schemas.microsoft.com/office/drawing/2014/main" id="{5A97D781-C9D3-47B4-8E4C-E93F9447C1F4}"/>
              </a:ext>
            </a:extLst>
          </p:cNvPr>
          <p:cNvSpPr/>
          <p:nvPr/>
        </p:nvSpPr>
        <p:spPr>
          <a:xfrm>
            <a:off x="7290810" y="1891576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045855A-0750-4B32-8425-4DECCFAD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Warm-up: all-even case</a:t>
            </a:r>
            <a:endParaRPr lang="ko-KR" altLang="en-US" dirty="0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E226EC4C-9B86-490D-9E10-96857E9DF24B}"/>
              </a:ext>
            </a:extLst>
          </p:cNvPr>
          <p:cNvSpPr/>
          <p:nvPr/>
        </p:nvSpPr>
        <p:spPr>
          <a:xfrm>
            <a:off x="7775542" y="15280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6788ADE9-9F10-4D30-9125-67E0B1DBF7E2}"/>
              </a:ext>
            </a:extLst>
          </p:cNvPr>
          <p:cNvSpPr/>
          <p:nvPr/>
        </p:nvSpPr>
        <p:spPr>
          <a:xfrm>
            <a:off x="6758284" y="145407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A41B087F-2892-42CE-8229-59FAC79DD7CD}"/>
              </a:ext>
            </a:extLst>
          </p:cNvPr>
          <p:cNvSpPr/>
          <p:nvPr/>
        </p:nvSpPr>
        <p:spPr>
          <a:xfrm>
            <a:off x="6750012" y="22727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11AFD-183D-456D-A562-7F12C246B249}"/>
              </a:ext>
            </a:extLst>
          </p:cNvPr>
          <p:cNvSpPr txBox="1"/>
          <p:nvPr/>
        </p:nvSpPr>
        <p:spPr>
          <a:xfrm>
            <a:off x="7128284" y="162880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794F1CF1-21E4-4064-AF7A-7DA27440B607}"/>
              </a:ext>
            </a:extLst>
          </p:cNvPr>
          <p:cNvSpPr/>
          <p:nvPr/>
        </p:nvSpPr>
        <p:spPr>
          <a:xfrm>
            <a:off x="7632584" y="24743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CF97D755-60EC-40F9-A295-5D2C45F6FBB6}"/>
              </a:ext>
            </a:extLst>
          </p:cNvPr>
          <p:cNvSpPr/>
          <p:nvPr/>
        </p:nvSpPr>
        <p:spPr>
          <a:xfrm>
            <a:off x="7820790" y="200935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5C9484-1CB7-4F9D-869A-BDCBB9893C94}"/>
              </a:ext>
            </a:extLst>
          </p:cNvPr>
          <p:cNvSpPr txBox="1"/>
          <p:nvPr/>
        </p:nvSpPr>
        <p:spPr>
          <a:xfrm>
            <a:off x="8166048" y="199813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401BDBDD-BDBD-46DF-9A1B-60331A8846DE}"/>
              </a:ext>
            </a:extLst>
          </p:cNvPr>
          <p:cNvSpPr/>
          <p:nvPr/>
        </p:nvSpPr>
        <p:spPr>
          <a:xfrm>
            <a:off x="8328574" y="2260908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E60E7DC3-D411-45F6-831A-AE5889221DEA}"/>
              </a:ext>
            </a:extLst>
          </p:cNvPr>
          <p:cNvSpPr/>
          <p:nvPr/>
        </p:nvSpPr>
        <p:spPr>
          <a:xfrm>
            <a:off x="6203478" y="1730044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7095C43A-E999-4FA2-82F2-BBA611828C77}"/>
              </a:ext>
            </a:extLst>
          </p:cNvPr>
          <p:cNvSpPr/>
          <p:nvPr/>
        </p:nvSpPr>
        <p:spPr>
          <a:xfrm>
            <a:off x="6231694" y="354715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8E9688D0-3595-4B9F-9CDA-1DBD9DD729A2}"/>
              </a:ext>
            </a:extLst>
          </p:cNvPr>
          <p:cNvSpPr/>
          <p:nvPr/>
        </p:nvSpPr>
        <p:spPr>
          <a:xfrm>
            <a:off x="7044680" y="391004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A1EE31-81DE-42CC-AB67-4865D720065C}"/>
              </a:ext>
            </a:extLst>
          </p:cNvPr>
          <p:cNvSpPr txBox="1"/>
          <p:nvPr/>
        </p:nvSpPr>
        <p:spPr>
          <a:xfrm>
            <a:off x="7852961" y="343628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F0B25596-B1BD-4F70-AE8E-AABCCEAD6C41}"/>
              </a:ext>
            </a:extLst>
          </p:cNvPr>
          <p:cNvSpPr/>
          <p:nvPr/>
        </p:nvSpPr>
        <p:spPr>
          <a:xfrm>
            <a:off x="8015487" y="3699063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ED6E0A-6520-4651-8B70-5AAFA102617E}"/>
              </a:ext>
            </a:extLst>
          </p:cNvPr>
          <p:cNvSpPr txBox="1"/>
          <p:nvPr/>
        </p:nvSpPr>
        <p:spPr>
          <a:xfrm>
            <a:off x="7037766" y="200425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89DC7E-425B-4FE4-A16C-E786E319E602}"/>
              </a:ext>
            </a:extLst>
          </p:cNvPr>
          <p:cNvSpPr txBox="1"/>
          <p:nvPr/>
        </p:nvSpPr>
        <p:spPr>
          <a:xfrm>
            <a:off x="8075530" y="2373585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59229-6016-4AFB-BFD5-B6FC88EE0FFD}"/>
              </a:ext>
            </a:extLst>
          </p:cNvPr>
          <p:cNvSpPr txBox="1"/>
          <p:nvPr/>
        </p:nvSpPr>
        <p:spPr>
          <a:xfrm>
            <a:off x="5950434" y="184272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15F82E-DC36-40A2-BA52-76A50515E8AF}"/>
              </a:ext>
            </a:extLst>
          </p:cNvPr>
          <p:cNvSpPr txBox="1"/>
          <p:nvPr/>
        </p:nvSpPr>
        <p:spPr>
          <a:xfrm>
            <a:off x="7762443" y="381174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85F1F053-1EE2-488C-808C-99836C566A67}"/>
              </a:ext>
            </a:extLst>
          </p:cNvPr>
          <p:cNvSpPr/>
          <p:nvPr/>
        </p:nvSpPr>
        <p:spPr>
          <a:xfrm>
            <a:off x="6390820" y="121081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내용 개체 틀 2">
            <a:extLst>
              <a:ext uri="{FF2B5EF4-FFF2-40B4-BE49-F238E27FC236}">
                <a16:creationId xmlns:a16="http://schemas.microsoft.com/office/drawing/2014/main" id="{7488F651-3648-47B8-AE52-CA328F3FD3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1540" y="1219200"/>
            <a:ext cx="5894114" cy="3505944"/>
          </a:xfrm>
        </p:spPr>
        <p:txBody>
          <a:bodyPr>
            <a:normAutofit/>
          </a:bodyPr>
          <a:lstStyle/>
          <a:p>
            <a:r>
              <a:rPr lang="en-US" altLang="ko-KR" dirty="0"/>
              <a:t>Find minimum perfect matching 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 on </a:t>
            </a:r>
            <a:r>
              <a:rPr lang="en-US" altLang="ko-KR" i="1" dirty="0">
                <a:solidFill>
                  <a:srgbClr val="B26033"/>
                </a:solidFill>
              </a:rPr>
              <a:t>D</a:t>
            </a:r>
          </a:p>
          <a:p>
            <a:r>
              <a:rPr lang="en-US" altLang="ko-KR" dirty="0"/>
              <a:t>Drop one of the two from each pair</a:t>
            </a:r>
          </a:p>
          <a:p>
            <a:r>
              <a:rPr lang="en-US" altLang="ko-KR" dirty="0"/>
              <a:t>Solve the unconstrained instance using  a known </a:t>
            </a:r>
            <a:r>
              <a:rPr lang="el-GR" altLang="ko-KR" i="1" dirty="0"/>
              <a:t>ρ</a:t>
            </a:r>
            <a:r>
              <a:rPr lang="en-US" altLang="ko-KR" i="1" dirty="0"/>
              <a:t>-</a:t>
            </a:r>
            <a:r>
              <a:rPr lang="en-US" altLang="ko-KR" dirty="0"/>
              <a:t>approximation algorithm</a:t>
            </a:r>
          </a:p>
          <a:p>
            <a:r>
              <a:rPr lang="en-US" altLang="ko-KR" dirty="0"/>
              <a:t>Assign each dropped client to the same facility its pair is assigned to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C5D81DDB-C701-4940-A6EF-5DBA889C771D}"/>
              </a:ext>
            </a:extLst>
          </p:cNvPr>
          <p:cNvSpPr txBox="1">
            <a:spLocks/>
          </p:cNvSpPr>
          <p:nvPr/>
        </p:nvSpPr>
        <p:spPr>
          <a:xfrm>
            <a:off x="431540" y="4761148"/>
            <a:ext cx="8640960" cy="16201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ash" dirty="0">
                <a:solidFill>
                  <a:srgbClr val="FF00C0"/>
                </a:solidFill>
              </a:rPr>
              <a:t>M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dirty="0">
                <a:solidFill>
                  <a:srgbClr val="808033"/>
                </a:solidFill>
              </a:rPr>
              <a:t>OPT</a:t>
            </a:r>
          </a:p>
          <a:p>
            <a:r>
              <a:rPr lang="en-US" altLang="ko-KR" b="1" dirty="0" err="1">
                <a:solidFill>
                  <a:srgbClr val="6060FF"/>
                </a:solidFill>
              </a:rPr>
              <a:t>ALG</a:t>
            </a:r>
            <a:r>
              <a:rPr lang="en-US" altLang="ko-KR" b="1" baseline="-25000" dirty="0" err="1">
                <a:solidFill>
                  <a:srgbClr val="6060FF"/>
                </a:solidFill>
              </a:rPr>
              <a:t>dropped</a:t>
            </a:r>
            <a:r>
              <a:rPr lang="en-US" altLang="ko-KR" dirty="0"/>
              <a:t> </a:t>
            </a:r>
            <a:r>
              <a:rPr lang="ko-KR" altLang="en-US" dirty="0"/>
              <a:t>≤ </a:t>
            </a:r>
            <a:r>
              <a:rPr lang="el-GR" altLang="ko-KR" i="1" dirty="0"/>
              <a:t>ρ</a:t>
            </a:r>
            <a:r>
              <a:rPr lang="en-US" altLang="ko-KR" dirty="0"/>
              <a:t>· </a:t>
            </a:r>
            <a:r>
              <a:rPr lang="en-US" altLang="ko-KR" dirty="0" err="1"/>
              <a:t>OPT</a:t>
            </a:r>
            <a:r>
              <a:rPr lang="en-US" altLang="ko-KR" baseline="-25000" dirty="0" err="1"/>
              <a:t>dropped</a:t>
            </a:r>
            <a:r>
              <a:rPr lang="en-US" altLang="ko-KR" dirty="0"/>
              <a:t> </a:t>
            </a:r>
            <a:r>
              <a:rPr lang="ko-KR" altLang="en-US" dirty="0"/>
              <a:t>≤ </a:t>
            </a:r>
            <a:r>
              <a:rPr lang="el-GR" altLang="ko-KR" i="1" dirty="0"/>
              <a:t>ρ</a:t>
            </a:r>
            <a:r>
              <a:rPr lang="en-US" altLang="ko-KR" dirty="0"/>
              <a:t>· </a:t>
            </a:r>
            <a:r>
              <a:rPr lang="en-US" altLang="ko-KR" dirty="0">
                <a:solidFill>
                  <a:srgbClr val="808033"/>
                </a:solidFill>
              </a:rPr>
              <a:t>OPT</a:t>
            </a:r>
            <a:endParaRPr lang="en-US" altLang="ko-KR" dirty="0"/>
          </a:p>
          <a:p>
            <a:r>
              <a:rPr lang="en-US" altLang="ko-KR" dirty="0">
                <a:solidFill>
                  <a:srgbClr val="F0A000"/>
                </a:solidFill>
              </a:rPr>
              <a:t>ALG</a:t>
            </a:r>
            <a:r>
              <a:rPr lang="en-US" altLang="ko-KR" dirty="0"/>
              <a:t> </a:t>
            </a:r>
            <a:r>
              <a:rPr lang="ko-KR" altLang="en-US" dirty="0"/>
              <a:t>≤</a:t>
            </a:r>
            <a:r>
              <a:rPr lang="en-US" altLang="ko-KR" dirty="0"/>
              <a:t> </a:t>
            </a:r>
            <a:r>
              <a:rPr lang="en-US" altLang="ko-KR" b="1" dirty="0" err="1">
                <a:solidFill>
                  <a:srgbClr val="6060FF"/>
                </a:solidFill>
              </a:rPr>
              <a:t>ALG</a:t>
            </a:r>
            <a:r>
              <a:rPr lang="en-US" altLang="ko-KR" b="1" baseline="-25000" dirty="0" err="1">
                <a:solidFill>
                  <a:srgbClr val="6060FF"/>
                </a:solidFill>
              </a:rPr>
              <a:t>dropped</a:t>
            </a:r>
            <a:r>
              <a:rPr lang="en-US" altLang="ko-KR" dirty="0"/>
              <a:t> +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) + </a:t>
            </a:r>
            <a:r>
              <a:rPr lang="en-US" altLang="ko-KR" b="1" dirty="0" err="1">
                <a:solidFill>
                  <a:srgbClr val="6060FF"/>
                </a:solidFill>
              </a:rPr>
              <a:t>ALG</a:t>
            </a:r>
            <a:r>
              <a:rPr lang="en-US" altLang="ko-KR" b="1" baseline="-25000" dirty="0" err="1">
                <a:solidFill>
                  <a:srgbClr val="6060FF"/>
                </a:solidFill>
              </a:rPr>
              <a:t>dropped</a:t>
            </a:r>
            <a:r>
              <a:rPr lang="en-US" altLang="ko-KR" dirty="0"/>
              <a:t>)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≤ </a:t>
            </a:r>
            <a:r>
              <a:rPr lang="en-US" altLang="ko-KR" dirty="0">
                <a:solidFill>
                  <a:schemeClr val="bg1"/>
                </a:solidFill>
              </a:rPr>
              <a:t>(2</a:t>
            </a:r>
            <a:r>
              <a:rPr lang="el-GR" altLang="ko-KR" i="1" dirty="0">
                <a:solidFill>
                  <a:schemeClr val="bg1"/>
                </a:solidFill>
              </a:rPr>
              <a:t>ρ</a:t>
            </a:r>
            <a:r>
              <a:rPr lang="en-US" altLang="ko-KR" dirty="0">
                <a:solidFill>
                  <a:schemeClr val="bg1"/>
                </a:solidFill>
              </a:rPr>
              <a:t>+1)· OPT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67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3AADD845-1CB4-421D-BD41-D60DAED17424}"/>
              </a:ext>
            </a:extLst>
          </p:cNvPr>
          <p:cNvCxnSpPr>
            <a:cxnSpLocks/>
          </p:cNvCxnSpPr>
          <p:nvPr/>
        </p:nvCxnSpPr>
        <p:spPr>
          <a:xfrm flipH="1">
            <a:off x="3743908" y="6201308"/>
            <a:ext cx="2848512" cy="0"/>
          </a:xfrm>
          <a:prstGeom prst="line">
            <a:avLst/>
          </a:prstGeom>
          <a:ln w="15875" cmpd="sng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92D5C9C-B382-4772-8A27-DDF961050104}"/>
              </a:ext>
            </a:extLst>
          </p:cNvPr>
          <p:cNvSpPr txBox="1"/>
          <p:nvPr/>
        </p:nvSpPr>
        <p:spPr>
          <a:xfrm>
            <a:off x="6606129" y="305781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30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90365CEF-7218-46D7-99EA-BEB477A77BE9}"/>
              </a:ext>
            </a:extLst>
          </p:cNvPr>
          <p:cNvSpPr/>
          <p:nvPr/>
        </p:nvSpPr>
        <p:spPr>
          <a:xfrm>
            <a:off x="6768655" y="332059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E91176-DC15-4E9A-8815-08B45A1ABDA8}"/>
              </a:ext>
            </a:extLst>
          </p:cNvPr>
          <p:cNvSpPr txBox="1"/>
          <p:nvPr/>
        </p:nvSpPr>
        <p:spPr>
          <a:xfrm>
            <a:off x="6515611" y="343326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E5783373-C160-42A2-BB5D-F66B5257D5D8}"/>
              </a:ext>
            </a:extLst>
          </p:cNvPr>
          <p:cNvCxnSpPr>
            <a:cxnSpLocks/>
          </p:cNvCxnSpPr>
          <p:nvPr/>
        </p:nvCxnSpPr>
        <p:spPr>
          <a:xfrm flipH="1">
            <a:off x="6298878" y="1556792"/>
            <a:ext cx="560206" cy="275972"/>
          </a:xfrm>
          <a:prstGeom prst="line">
            <a:avLst/>
          </a:prstGeom>
          <a:ln w="15875" cmpd="sng">
            <a:solidFill>
              <a:srgbClr val="F0A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BCDB25C0-3C82-490C-AF6C-ECFE103F2FA3}"/>
              </a:ext>
            </a:extLst>
          </p:cNvPr>
          <p:cNvCxnSpPr>
            <a:cxnSpLocks/>
          </p:cNvCxnSpPr>
          <p:nvPr/>
        </p:nvCxnSpPr>
        <p:spPr>
          <a:xfrm flipH="1" flipV="1">
            <a:off x="6298878" y="1832764"/>
            <a:ext cx="846602" cy="2180001"/>
          </a:xfrm>
          <a:prstGeom prst="line">
            <a:avLst/>
          </a:prstGeom>
          <a:ln w="15875" cmpd="sng">
            <a:solidFill>
              <a:srgbClr val="F0A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697C68C6-5ED3-472D-9FE9-3C4D96AEB4FB}"/>
              </a:ext>
            </a:extLst>
          </p:cNvPr>
          <p:cNvCxnSpPr>
            <a:cxnSpLocks/>
          </p:cNvCxnSpPr>
          <p:nvPr/>
        </p:nvCxnSpPr>
        <p:spPr>
          <a:xfrm flipH="1" flipV="1">
            <a:off x="7876342" y="1628800"/>
            <a:ext cx="547632" cy="732908"/>
          </a:xfrm>
          <a:prstGeom prst="line">
            <a:avLst/>
          </a:prstGeom>
          <a:ln w="15875" cmpd="sng">
            <a:solidFill>
              <a:srgbClr val="F0A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87592724-6E88-4874-95B8-666140D039BB}"/>
              </a:ext>
            </a:extLst>
          </p:cNvPr>
          <p:cNvCxnSpPr>
            <a:cxnSpLocks/>
          </p:cNvCxnSpPr>
          <p:nvPr/>
        </p:nvCxnSpPr>
        <p:spPr>
          <a:xfrm flipH="1">
            <a:off x="6850812" y="2361708"/>
            <a:ext cx="1573162" cy="11877"/>
          </a:xfrm>
          <a:prstGeom prst="line">
            <a:avLst/>
          </a:prstGeom>
          <a:ln w="15875" cmpd="sng">
            <a:solidFill>
              <a:srgbClr val="F0A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DC6E691A-9319-4F39-B5D6-F3D1F9AFCC73}"/>
              </a:ext>
            </a:extLst>
          </p:cNvPr>
          <p:cNvCxnSpPr>
            <a:cxnSpLocks/>
          </p:cNvCxnSpPr>
          <p:nvPr/>
        </p:nvCxnSpPr>
        <p:spPr>
          <a:xfrm flipH="1" flipV="1">
            <a:off x="7921590" y="2097328"/>
            <a:ext cx="502384" cy="251552"/>
          </a:xfrm>
          <a:prstGeom prst="line">
            <a:avLst/>
          </a:prstGeom>
          <a:ln w="15875" cmpd="sng">
            <a:solidFill>
              <a:srgbClr val="F0A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2BCB3D8D-C413-463E-951C-B723B3C3B765}"/>
              </a:ext>
            </a:extLst>
          </p:cNvPr>
          <p:cNvCxnSpPr>
            <a:cxnSpLocks/>
          </p:cNvCxnSpPr>
          <p:nvPr/>
        </p:nvCxnSpPr>
        <p:spPr>
          <a:xfrm flipV="1">
            <a:off x="7733384" y="2351427"/>
            <a:ext cx="690590" cy="213477"/>
          </a:xfrm>
          <a:prstGeom prst="line">
            <a:avLst/>
          </a:prstGeom>
          <a:ln w="15875" cmpd="sng">
            <a:solidFill>
              <a:srgbClr val="F0A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2F623624-A56E-4EC7-8122-6E9D24A0EC54}"/>
              </a:ext>
            </a:extLst>
          </p:cNvPr>
          <p:cNvCxnSpPr>
            <a:cxnSpLocks/>
          </p:cNvCxnSpPr>
          <p:nvPr/>
        </p:nvCxnSpPr>
        <p:spPr>
          <a:xfrm>
            <a:off x="6298878" y="1827913"/>
            <a:ext cx="26776" cy="1817111"/>
          </a:xfrm>
          <a:prstGeom prst="line">
            <a:avLst/>
          </a:prstGeom>
          <a:ln w="15875" cmpd="sng">
            <a:solidFill>
              <a:srgbClr val="F0A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20B3100-4F41-40DD-8840-6678707B5577}"/>
              </a:ext>
            </a:extLst>
          </p:cNvPr>
          <p:cNvSpPr txBox="1"/>
          <p:nvPr/>
        </p:nvSpPr>
        <p:spPr>
          <a:xfrm>
            <a:off x="6040952" y="146726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9D869343-BEB4-406B-A9F5-F0CDB434D4FF}"/>
              </a:ext>
            </a:extLst>
          </p:cNvPr>
          <p:cNvCxnSpPr>
            <a:cxnSpLocks/>
          </p:cNvCxnSpPr>
          <p:nvPr/>
        </p:nvCxnSpPr>
        <p:spPr>
          <a:xfrm flipH="1">
            <a:off x="6287470" y="1304764"/>
            <a:ext cx="192742" cy="519226"/>
          </a:xfrm>
          <a:prstGeom prst="line">
            <a:avLst/>
          </a:prstGeom>
          <a:ln w="15875" cmpd="sng">
            <a:solidFill>
              <a:srgbClr val="F0A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>
            <a:extLst>
              <a:ext uri="{FF2B5EF4-FFF2-40B4-BE49-F238E27FC236}">
                <a16:creationId xmlns:a16="http://schemas.microsoft.com/office/drawing/2014/main" id="{5A97D781-C9D3-47B4-8E4C-E93F9447C1F4}"/>
              </a:ext>
            </a:extLst>
          </p:cNvPr>
          <p:cNvSpPr/>
          <p:nvPr/>
        </p:nvSpPr>
        <p:spPr>
          <a:xfrm>
            <a:off x="7290810" y="1891576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045855A-0750-4B32-8425-4DECCFAD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Warm-up: all-even case</a:t>
            </a:r>
            <a:endParaRPr lang="ko-KR" altLang="en-US" dirty="0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E226EC4C-9B86-490D-9E10-96857E9DF24B}"/>
              </a:ext>
            </a:extLst>
          </p:cNvPr>
          <p:cNvSpPr/>
          <p:nvPr/>
        </p:nvSpPr>
        <p:spPr>
          <a:xfrm>
            <a:off x="7775542" y="15280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6788ADE9-9F10-4D30-9125-67E0B1DBF7E2}"/>
              </a:ext>
            </a:extLst>
          </p:cNvPr>
          <p:cNvSpPr/>
          <p:nvPr/>
        </p:nvSpPr>
        <p:spPr>
          <a:xfrm>
            <a:off x="6758284" y="145407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A41B087F-2892-42CE-8229-59FAC79DD7CD}"/>
              </a:ext>
            </a:extLst>
          </p:cNvPr>
          <p:cNvSpPr/>
          <p:nvPr/>
        </p:nvSpPr>
        <p:spPr>
          <a:xfrm>
            <a:off x="6750012" y="22727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11AFD-183D-456D-A562-7F12C246B249}"/>
              </a:ext>
            </a:extLst>
          </p:cNvPr>
          <p:cNvSpPr txBox="1"/>
          <p:nvPr/>
        </p:nvSpPr>
        <p:spPr>
          <a:xfrm>
            <a:off x="7128284" y="162880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794F1CF1-21E4-4064-AF7A-7DA27440B607}"/>
              </a:ext>
            </a:extLst>
          </p:cNvPr>
          <p:cNvSpPr/>
          <p:nvPr/>
        </p:nvSpPr>
        <p:spPr>
          <a:xfrm>
            <a:off x="7632584" y="24743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CF97D755-60EC-40F9-A295-5D2C45F6FBB6}"/>
              </a:ext>
            </a:extLst>
          </p:cNvPr>
          <p:cNvSpPr/>
          <p:nvPr/>
        </p:nvSpPr>
        <p:spPr>
          <a:xfrm>
            <a:off x="7820790" y="200935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5C9484-1CB7-4F9D-869A-BDCBB9893C94}"/>
              </a:ext>
            </a:extLst>
          </p:cNvPr>
          <p:cNvSpPr txBox="1"/>
          <p:nvPr/>
        </p:nvSpPr>
        <p:spPr>
          <a:xfrm>
            <a:off x="8166048" y="199813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401BDBDD-BDBD-46DF-9A1B-60331A8846DE}"/>
              </a:ext>
            </a:extLst>
          </p:cNvPr>
          <p:cNvSpPr/>
          <p:nvPr/>
        </p:nvSpPr>
        <p:spPr>
          <a:xfrm>
            <a:off x="8328574" y="2260908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E60E7DC3-D411-45F6-831A-AE5889221DEA}"/>
              </a:ext>
            </a:extLst>
          </p:cNvPr>
          <p:cNvSpPr/>
          <p:nvPr/>
        </p:nvSpPr>
        <p:spPr>
          <a:xfrm>
            <a:off x="6203478" y="1730044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7095C43A-E999-4FA2-82F2-BBA611828C77}"/>
              </a:ext>
            </a:extLst>
          </p:cNvPr>
          <p:cNvSpPr/>
          <p:nvPr/>
        </p:nvSpPr>
        <p:spPr>
          <a:xfrm>
            <a:off x="6231694" y="354715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8E9688D0-3595-4B9F-9CDA-1DBD9DD729A2}"/>
              </a:ext>
            </a:extLst>
          </p:cNvPr>
          <p:cNvSpPr/>
          <p:nvPr/>
        </p:nvSpPr>
        <p:spPr>
          <a:xfrm>
            <a:off x="7044680" y="391004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A1EE31-81DE-42CC-AB67-4865D720065C}"/>
              </a:ext>
            </a:extLst>
          </p:cNvPr>
          <p:cNvSpPr txBox="1"/>
          <p:nvPr/>
        </p:nvSpPr>
        <p:spPr>
          <a:xfrm>
            <a:off x="7852961" y="343628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F0B25596-B1BD-4F70-AE8E-AABCCEAD6C41}"/>
              </a:ext>
            </a:extLst>
          </p:cNvPr>
          <p:cNvSpPr/>
          <p:nvPr/>
        </p:nvSpPr>
        <p:spPr>
          <a:xfrm>
            <a:off x="8015487" y="3699063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ED6E0A-6520-4651-8B70-5AAFA102617E}"/>
              </a:ext>
            </a:extLst>
          </p:cNvPr>
          <p:cNvSpPr txBox="1"/>
          <p:nvPr/>
        </p:nvSpPr>
        <p:spPr>
          <a:xfrm>
            <a:off x="7037766" y="200425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89DC7E-425B-4FE4-A16C-E786E319E602}"/>
              </a:ext>
            </a:extLst>
          </p:cNvPr>
          <p:cNvSpPr txBox="1"/>
          <p:nvPr/>
        </p:nvSpPr>
        <p:spPr>
          <a:xfrm>
            <a:off x="8075530" y="2373585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59229-6016-4AFB-BFD5-B6FC88EE0FFD}"/>
              </a:ext>
            </a:extLst>
          </p:cNvPr>
          <p:cNvSpPr txBox="1"/>
          <p:nvPr/>
        </p:nvSpPr>
        <p:spPr>
          <a:xfrm>
            <a:off x="5950434" y="184272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15F82E-DC36-40A2-BA52-76A50515E8AF}"/>
              </a:ext>
            </a:extLst>
          </p:cNvPr>
          <p:cNvSpPr txBox="1"/>
          <p:nvPr/>
        </p:nvSpPr>
        <p:spPr>
          <a:xfrm>
            <a:off x="7762443" y="381174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85F1F053-1EE2-488C-808C-99836C566A67}"/>
              </a:ext>
            </a:extLst>
          </p:cNvPr>
          <p:cNvSpPr/>
          <p:nvPr/>
        </p:nvSpPr>
        <p:spPr>
          <a:xfrm>
            <a:off x="6390820" y="121081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내용 개체 틀 2">
            <a:extLst>
              <a:ext uri="{FF2B5EF4-FFF2-40B4-BE49-F238E27FC236}">
                <a16:creationId xmlns:a16="http://schemas.microsoft.com/office/drawing/2014/main" id="{7488F651-3648-47B8-AE52-CA328F3FD3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1540" y="1219200"/>
            <a:ext cx="5894114" cy="3505944"/>
          </a:xfrm>
        </p:spPr>
        <p:txBody>
          <a:bodyPr>
            <a:normAutofit/>
          </a:bodyPr>
          <a:lstStyle/>
          <a:p>
            <a:r>
              <a:rPr lang="en-US" altLang="ko-KR" dirty="0"/>
              <a:t>Find minimum perfect matching 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 on </a:t>
            </a:r>
            <a:r>
              <a:rPr lang="en-US" altLang="ko-KR" i="1" dirty="0">
                <a:solidFill>
                  <a:srgbClr val="B26033"/>
                </a:solidFill>
              </a:rPr>
              <a:t>D</a:t>
            </a:r>
          </a:p>
          <a:p>
            <a:r>
              <a:rPr lang="en-US" altLang="ko-KR" dirty="0"/>
              <a:t>Drop one of the two from each pair</a:t>
            </a:r>
          </a:p>
          <a:p>
            <a:r>
              <a:rPr lang="en-US" altLang="ko-KR" dirty="0"/>
              <a:t>Solve the unconstrained instance using  a known </a:t>
            </a:r>
            <a:r>
              <a:rPr lang="el-GR" altLang="ko-KR" i="1" dirty="0"/>
              <a:t>ρ</a:t>
            </a:r>
            <a:r>
              <a:rPr lang="en-US" altLang="ko-KR" i="1" dirty="0"/>
              <a:t>-</a:t>
            </a:r>
            <a:r>
              <a:rPr lang="en-US" altLang="ko-KR" dirty="0"/>
              <a:t>approximation algorithm</a:t>
            </a:r>
          </a:p>
          <a:p>
            <a:r>
              <a:rPr lang="en-US" altLang="ko-KR" dirty="0"/>
              <a:t>Assign each dropped client to the same facility its pair is assigned to</a:t>
            </a:r>
          </a:p>
        </p:txBody>
      </p:sp>
      <p:sp>
        <p:nvSpPr>
          <p:cNvPr id="52" name="내용 개체 틀 2">
            <a:extLst>
              <a:ext uri="{FF2B5EF4-FFF2-40B4-BE49-F238E27FC236}">
                <a16:creationId xmlns:a16="http://schemas.microsoft.com/office/drawing/2014/main" id="{C5D81DDB-C701-4940-A6EF-5DBA889C771D}"/>
              </a:ext>
            </a:extLst>
          </p:cNvPr>
          <p:cNvSpPr txBox="1">
            <a:spLocks/>
          </p:cNvSpPr>
          <p:nvPr/>
        </p:nvSpPr>
        <p:spPr>
          <a:xfrm>
            <a:off x="431540" y="4761148"/>
            <a:ext cx="8640960" cy="16201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ash" dirty="0">
                <a:solidFill>
                  <a:srgbClr val="FF00C0"/>
                </a:solidFill>
              </a:rPr>
              <a:t>M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dirty="0">
                <a:solidFill>
                  <a:srgbClr val="808033"/>
                </a:solidFill>
              </a:rPr>
              <a:t>OPT</a:t>
            </a:r>
          </a:p>
          <a:p>
            <a:r>
              <a:rPr lang="en-US" altLang="ko-KR" b="1" dirty="0" err="1">
                <a:solidFill>
                  <a:srgbClr val="6060FF"/>
                </a:solidFill>
              </a:rPr>
              <a:t>ALG</a:t>
            </a:r>
            <a:r>
              <a:rPr lang="en-US" altLang="ko-KR" b="1" baseline="-25000" dirty="0" err="1">
                <a:solidFill>
                  <a:srgbClr val="6060FF"/>
                </a:solidFill>
              </a:rPr>
              <a:t>dropped</a:t>
            </a:r>
            <a:r>
              <a:rPr lang="en-US" altLang="ko-KR" dirty="0"/>
              <a:t> </a:t>
            </a:r>
            <a:r>
              <a:rPr lang="ko-KR" altLang="en-US" dirty="0"/>
              <a:t>≤ </a:t>
            </a:r>
            <a:r>
              <a:rPr lang="el-GR" altLang="ko-KR" i="1" dirty="0"/>
              <a:t>ρ</a:t>
            </a:r>
            <a:r>
              <a:rPr lang="en-US" altLang="ko-KR" dirty="0"/>
              <a:t>· </a:t>
            </a:r>
            <a:r>
              <a:rPr lang="en-US" altLang="ko-KR" dirty="0" err="1"/>
              <a:t>OPT</a:t>
            </a:r>
            <a:r>
              <a:rPr lang="en-US" altLang="ko-KR" baseline="-25000" dirty="0" err="1"/>
              <a:t>dropped</a:t>
            </a:r>
            <a:r>
              <a:rPr lang="en-US" altLang="ko-KR" dirty="0"/>
              <a:t> </a:t>
            </a:r>
            <a:r>
              <a:rPr lang="ko-KR" altLang="en-US" dirty="0"/>
              <a:t>≤ </a:t>
            </a:r>
            <a:r>
              <a:rPr lang="el-GR" altLang="ko-KR" i="1" dirty="0"/>
              <a:t>ρ</a:t>
            </a:r>
            <a:r>
              <a:rPr lang="en-US" altLang="ko-KR" dirty="0"/>
              <a:t>· </a:t>
            </a:r>
            <a:r>
              <a:rPr lang="en-US" altLang="ko-KR" dirty="0">
                <a:solidFill>
                  <a:srgbClr val="808033"/>
                </a:solidFill>
              </a:rPr>
              <a:t>OPT</a:t>
            </a:r>
            <a:endParaRPr lang="en-US" altLang="ko-KR" dirty="0"/>
          </a:p>
          <a:p>
            <a:r>
              <a:rPr lang="en-US" altLang="ko-KR" dirty="0">
                <a:solidFill>
                  <a:srgbClr val="F0A000"/>
                </a:solidFill>
              </a:rPr>
              <a:t>ALG</a:t>
            </a:r>
            <a:r>
              <a:rPr lang="en-US" altLang="ko-KR" dirty="0"/>
              <a:t> </a:t>
            </a:r>
            <a:r>
              <a:rPr lang="ko-KR" altLang="en-US" dirty="0"/>
              <a:t>≤</a:t>
            </a:r>
            <a:r>
              <a:rPr lang="en-US" altLang="ko-KR" dirty="0"/>
              <a:t> </a:t>
            </a:r>
            <a:r>
              <a:rPr lang="en-US" altLang="ko-KR" b="1" dirty="0" err="1">
                <a:solidFill>
                  <a:srgbClr val="6060FF"/>
                </a:solidFill>
              </a:rPr>
              <a:t>ALG</a:t>
            </a:r>
            <a:r>
              <a:rPr lang="en-US" altLang="ko-KR" b="1" baseline="-25000" dirty="0" err="1">
                <a:solidFill>
                  <a:srgbClr val="6060FF"/>
                </a:solidFill>
              </a:rPr>
              <a:t>dropped</a:t>
            </a:r>
            <a:r>
              <a:rPr lang="en-US" altLang="ko-KR" dirty="0"/>
              <a:t> +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u="dbl" dirty="0">
                <a:solidFill>
                  <a:srgbClr val="008080"/>
                </a:solidFill>
              </a:rPr>
              <a:t>M</a:t>
            </a:r>
            <a:r>
              <a:rPr lang="en-US" altLang="ko-KR" u="dbl" baseline="30000" dirty="0">
                <a:solidFill>
                  <a:srgbClr val="008080"/>
                </a:solidFill>
              </a:rPr>
              <a:t>*</a:t>
            </a:r>
            <a:r>
              <a:rPr lang="en-US" altLang="ko-KR" dirty="0"/>
              <a:t>) + </a:t>
            </a:r>
            <a:r>
              <a:rPr lang="en-US" altLang="ko-KR" b="1" dirty="0" err="1">
                <a:solidFill>
                  <a:srgbClr val="6060FF"/>
                </a:solidFill>
              </a:rPr>
              <a:t>ALG</a:t>
            </a:r>
            <a:r>
              <a:rPr lang="en-US" altLang="ko-KR" b="1" baseline="-25000" dirty="0" err="1">
                <a:solidFill>
                  <a:srgbClr val="6060FF"/>
                </a:solidFill>
              </a:rPr>
              <a:t>dropped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dirty="0"/>
              <a:t>(2</a:t>
            </a:r>
            <a:r>
              <a:rPr lang="el-GR" altLang="ko-KR" i="1" dirty="0"/>
              <a:t>ρ</a:t>
            </a:r>
            <a:r>
              <a:rPr lang="en-US" altLang="ko-KR" dirty="0"/>
              <a:t>+1)· </a:t>
            </a:r>
            <a:r>
              <a:rPr lang="en-US" altLang="ko-KR" dirty="0">
                <a:solidFill>
                  <a:srgbClr val="808033"/>
                </a:solidFill>
              </a:rPr>
              <a:t>OPT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8090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580CE-154B-4851-BB6F-111D9EC95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Warm-up: all-even case</a:t>
            </a:r>
            <a:endParaRPr lang="ko-KR" altLang="en-US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E350E7C-ECAF-4112-AF7A-AF9C18838CAD}"/>
              </a:ext>
            </a:extLst>
          </p:cNvPr>
          <p:cNvSpPr/>
          <p:nvPr/>
        </p:nvSpPr>
        <p:spPr>
          <a:xfrm>
            <a:off x="503548" y="2600908"/>
            <a:ext cx="8388932" cy="216024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B6F65A-A1E4-439F-B644-1C3CBFB8F968}"/>
              </a:ext>
            </a:extLst>
          </p:cNvPr>
          <p:cNvSpPr txBox="1"/>
          <p:nvPr/>
        </p:nvSpPr>
        <p:spPr>
          <a:xfrm>
            <a:off x="647564" y="281693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ko-KR" sz="2400" dirty="0">
                <a:solidFill>
                  <a:srgbClr val="3333B2"/>
                </a:solidFill>
              </a:rPr>
              <a:t>Theorem</a:t>
            </a:r>
            <a:r>
              <a:rPr lang="en-US" altLang="ko-KR" sz="2400" dirty="0"/>
              <a:t> </a:t>
            </a:r>
            <a:r>
              <a:rPr lang="en-US" altLang="ko-KR" sz="2200" dirty="0"/>
              <a:t>[Kim, Shin, A 2019]</a:t>
            </a:r>
            <a:endParaRPr lang="ko-KR" alt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4E9E32-09F7-44FE-B553-204F1CC962AF}"/>
              </a:ext>
            </a:extLst>
          </p:cNvPr>
          <p:cNvSpPr txBox="1"/>
          <p:nvPr/>
        </p:nvSpPr>
        <p:spPr>
          <a:xfrm>
            <a:off x="719572" y="3380316"/>
            <a:ext cx="8280920" cy="1020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ko-KR" sz="2600" dirty="0"/>
              <a:t>There exists a randomized 2.976-approximation algorithm</a:t>
            </a:r>
          </a:p>
          <a:p>
            <a:pPr>
              <a:spcBef>
                <a:spcPts val="1000"/>
              </a:spcBef>
            </a:pPr>
            <a:r>
              <a:rPr lang="en-US" altLang="ko-KR" sz="2600" dirty="0"/>
              <a:t>for the all-even parity-constrained facility location problem.</a:t>
            </a:r>
            <a:endParaRPr lang="ko-KR" altLang="en-US" sz="2600" dirty="0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3F879F38-0AE7-4CB9-8B86-E0A669F2E46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5049180"/>
            <a:ext cx="8229600" cy="1107780"/>
          </a:xfrm>
        </p:spPr>
        <p:txBody>
          <a:bodyPr/>
          <a:lstStyle/>
          <a:p>
            <a:r>
              <a:rPr lang="en-US" altLang="ko-KR" dirty="0"/>
              <a:t>General case?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715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45163A-7E9D-424E-AFB2-1F399303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algorithm (first attempt)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D73524-1B31-4D78-A7EB-5380ED90847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Solve unconstrained relaxation; let </a:t>
            </a:r>
            <a:r>
              <a:rPr lang="en-US" altLang="ko-KR" i="1" dirty="0">
                <a:solidFill>
                  <a:srgbClr val="0070C0"/>
                </a:solidFill>
              </a:rPr>
              <a:t>I</a:t>
            </a:r>
            <a:r>
              <a:rPr lang="en-US" altLang="ko-KR" dirty="0"/>
              <a:t> be the initial solution</a:t>
            </a:r>
          </a:p>
          <a:p>
            <a:r>
              <a:rPr lang="en-US" altLang="ko-KR" i="1" dirty="0">
                <a:solidFill>
                  <a:srgbClr val="FF0000"/>
                </a:solidFill>
              </a:rPr>
              <a:t>T</a:t>
            </a:r>
            <a:r>
              <a:rPr lang="ko-KR" altLang="en-US" dirty="0"/>
              <a:t> ← </a:t>
            </a:r>
            <a:r>
              <a:rPr lang="en-US" altLang="ko-KR" dirty="0"/>
              <a:t>set of violated facilities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290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3" name="직선 연결선 292">
            <a:extLst>
              <a:ext uri="{FF2B5EF4-FFF2-40B4-BE49-F238E27FC236}">
                <a16:creationId xmlns:a16="http://schemas.microsoft.com/office/drawing/2014/main" id="{C1CE748C-DB32-4942-B70E-AEBBC802B337}"/>
              </a:ext>
            </a:extLst>
          </p:cNvPr>
          <p:cNvCxnSpPr>
            <a:cxnSpLocks/>
          </p:cNvCxnSpPr>
          <p:nvPr/>
        </p:nvCxnSpPr>
        <p:spPr>
          <a:xfrm flipH="1" flipV="1">
            <a:off x="6302344" y="1825444"/>
            <a:ext cx="619744" cy="6194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직선 연결선 294">
            <a:extLst>
              <a:ext uri="{FF2B5EF4-FFF2-40B4-BE49-F238E27FC236}">
                <a16:creationId xmlns:a16="http://schemas.microsoft.com/office/drawing/2014/main" id="{8EAECE5C-22A7-4F6A-AD57-CDB97883C406}"/>
              </a:ext>
            </a:extLst>
          </p:cNvPr>
          <p:cNvCxnSpPr>
            <a:cxnSpLocks/>
          </p:cNvCxnSpPr>
          <p:nvPr/>
        </p:nvCxnSpPr>
        <p:spPr>
          <a:xfrm flipH="1" flipV="1">
            <a:off x="6298878" y="1827308"/>
            <a:ext cx="1087332" cy="161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직선 연결선 295">
            <a:extLst>
              <a:ext uri="{FF2B5EF4-FFF2-40B4-BE49-F238E27FC236}">
                <a16:creationId xmlns:a16="http://schemas.microsoft.com/office/drawing/2014/main" id="{DF5663F9-6F74-4BEB-9B1F-6514614D2912}"/>
              </a:ext>
            </a:extLst>
          </p:cNvPr>
          <p:cNvCxnSpPr>
            <a:cxnSpLocks/>
            <a:endCxn id="249" idx="3"/>
          </p:cNvCxnSpPr>
          <p:nvPr/>
        </p:nvCxnSpPr>
        <p:spPr>
          <a:xfrm flipH="1">
            <a:off x="6779536" y="1990704"/>
            <a:ext cx="603208" cy="4541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Unconstrained facility location</a:t>
            </a:r>
          </a:p>
        </p:txBody>
      </p:sp>
      <p:sp>
        <p:nvSpPr>
          <p:cNvPr id="247" name="Oval 13">
            <a:extLst>
              <a:ext uri="{FF2B5EF4-FFF2-40B4-BE49-F238E27FC236}">
                <a16:creationId xmlns:a16="http://schemas.microsoft.com/office/drawing/2014/main" id="{1945F675-0367-4D03-9A41-3ECDEC48A6FD}"/>
              </a:ext>
            </a:extLst>
          </p:cNvPr>
          <p:cNvSpPr/>
          <p:nvPr/>
        </p:nvSpPr>
        <p:spPr>
          <a:xfrm>
            <a:off x="7775542" y="15280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13">
            <a:extLst>
              <a:ext uri="{FF2B5EF4-FFF2-40B4-BE49-F238E27FC236}">
                <a16:creationId xmlns:a16="http://schemas.microsoft.com/office/drawing/2014/main" id="{903556D6-0749-4A72-987F-1F5A008399B7}"/>
              </a:ext>
            </a:extLst>
          </p:cNvPr>
          <p:cNvSpPr/>
          <p:nvPr/>
        </p:nvSpPr>
        <p:spPr>
          <a:xfrm>
            <a:off x="6758284" y="145407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13">
            <a:extLst>
              <a:ext uri="{FF2B5EF4-FFF2-40B4-BE49-F238E27FC236}">
                <a16:creationId xmlns:a16="http://schemas.microsoft.com/office/drawing/2014/main" id="{31F69FCB-4016-46AA-9DCC-DB511975151F}"/>
              </a:ext>
            </a:extLst>
          </p:cNvPr>
          <p:cNvSpPr/>
          <p:nvPr/>
        </p:nvSpPr>
        <p:spPr>
          <a:xfrm>
            <a:off x="6750012" y="22727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5">
            <a:extLst>
              <a:ext uri="{FF2B5EF4-FFF2-40B4-BE49-F238E27FC236}">
                <a16:creationId xmlns:a16="http://schemas.microsoft.com/office/drawing/2014/main" id="{DFFD5C0A-7C65-4B19-8203-E63CE6FD0FEA}"/>
              </a:ext>
            </a:extLst>
          </p:cNvPr>
          <p:cNvSpPr/>
          <p:nvPr/>
        </p:nvSpPr>
        <p:spPr>
          <a:xfrm>
            <a:off x="7290810" y="1891576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13">
            <a:extLst>
              <a:ext uri="{FF2B5EF4-FFF2-40B4-BE49-F238E27FC236}">
                <a16:creationId xmlns:a16="http://schemas.microsoft.com/office/drawing/2014/main" id="{576368C5-FF8C-4CA5-B5CF-BF20519101A4}"/>
              </a:ext>
            </a:extLst>
          </p:cNvPr>
          <p:cNvSpPr/>
          <p:nvPr/>
        </p:nvSpPr>
        <p:spPr>
          <a:xfrm>
            <a:off x="7632584" y="24743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13">
            <a:extLst>
              <a:ext uri="{FF2B5EF4-FFF2-40B4-BE49-F238E27FC236}">
                <a16:creationId xmlns:a16="http://schemas.microsoft.com/office/drawing/2014/main" id="{7EBDB581-19D4-4710-9D25-A1CC6631B236}"/>
              </a:ext>
            </a:extLst>
          </p:cNvPr>
          <p:cNvSpPr/>
          <p:nvPr/>
        </p:nvSpPr>
        <p:spPr>
          <a:xfrm>
            <a:off x="7820790" y="200935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5">
            <a:extLst>
              <a:ext uri="{FF2B5EF4-FFF2-40B4-BE49-F238E27FC236}">
                <a16:creationId xmlns:a16="http://schemas.microsoft.com/office/drawing/2014/main" id="{AEBB8056-FCDF-4DF4-8D82-41BC361E02E2}"/>
              </a:ext>
            </a:extLst>
          </p:cNvPr>
          <p:cNvSpPr/>
          <p:nvPr/>
        </p:nvSpPr>
        <p:spPr>
          <a:xfrm>
            <a:off x="8328574" y="2260908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5">
            <a:extLst>
              <a:ext uri="{FF2B5EF4-FFF2-40B4-BE49-F238E27FC236}">
                <a16:creationId xmlns:a16="http://schemas.microsoft.com/office/drawing/2014/main" id="{821C2528-73BD-476C-A132-3D2AC9E8C9E8}"/>
              </a:ext>
            </a:extLst>
          </p:cNvPr>
          <p:cNvSpPr/>
          <p:nvPr/>
        </p:nvSpPr>
        <p:spPr>
          <a:xfrm>
            <a:off x="6203478" y="1730044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5">
            <a:extLst>
              <a:ext uri="{FF2B5EF4-FFF2-40B4-BE49-F238E27FC236}">
                <a16:creationId xmlns:a16="http://schemas.microsoft.com/office/drawing/2014/main" id="{83C692CF-9A1C-416F-9236-53582A0893FD}"/>
              </a:ext>
            </a:extLst>
          </p:cNvPr>
          <p:cNvSpPr/>
          <p:nvPr/>
        </p:nvSpPr>
        <p:spPr>
          <a:xfrm>
            <a:off x="6768655" y="332059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13">
            <a:extLst>
              <a:ext uri="{FF2B5EF4-FFF2-40B4-BE49-F238E27FC236}">
                <a16:creationId xmlns:a16="http://schemas.microsoft.com/office/drawing/2014/main" id="{35382611-983E-4A28-AF06-85E979093908}"/>
              </a:ext>
            </a:extLst>
          </p:cNvPr>
          <p:cNvSpPr/>
          <p:nvPr/>
        </p:nvSpPr>
        <p:spPr>
          <a:xfrm>
            <a:off x="6231694" y="354715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13">
            <a:extLst>
              <a:ext uri="{FF2B5EF4-FFF2-40B4-BE49-F238E27FC236}">
                <a16:creationId xmlns:a16="http://schemas.microsoft.com/office/drawing/2014/main" id="{5BD84185-0B5F-4766-9A12-4CBD345DA0CE}"/>
              </a:ext>
            </a:extLst>
          </p:cNvPr>
          <p:cNvSpPr/>
          <p:nvPr/>
        </p:nvSpPr>
        <p:spPr>
          <a:xfrm>
            <a:off x="7044680" y="391004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5">
            <a:extLst>
              <a:ext uri="{FF2B5EF4-FFF2-40B4-BE49-F238E27FC236}">
                <a16:creationId xmlns:a16="http://schemas.microsoft.com/office/drawing/2014/main" id="{0C7A7C88-F752-4962-BFDC-5B350D359DFC}"/>
              </a:ext>
            </a:extLst>
          </p:cNvPr>
          <p:cNvSpPr/>
          <p:nvPr/>
        </p:nvSpPr>
        <p:spPr>
          <a:xfrm>
            <a:off x="8015487" y="3699063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Content Placeholder 2">
            <a:extLst>
              <a:ext uri="{FF2B5EF4-FFF2-40B4-BE49-F238E27FC236}">
                <a16:creationId xmlns:a16="http://schemas.microsoft.com/office/drawing/2014/main" id="{3EFF9B8A-A667-43D7-BF84-7B19B847ECD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4599729" cy="4937760"/>
          </a:xfrm>
        </p:spPr>
        <p:txBody>
          <a:bodyPr>
            <a:normAutofit/>
          </a:bodyPr>
          <a:lstStyle/>
          <a:p>
            <a:r>
              <a:rPr lang="en-US" dirty="0"/>
              <a:t>Given a </a:t>
            </a:r>
            <a:r>
              <a:rPr lang="en-US" dirty="0">
                <a:solidFill>
                  <a:srgbClr val="338080"/>
                </a:solidFill>
              </a:rPr>
              <a:t>metric cost </a:t>
            </a:r>
            <a:r>
              <a:rPr lang="en-US" i="1" dirty="0">
                <a:solidFill>
                  <a:srgbClr val="338080"/>
                </a:solidFill>
              </a:rPr>
              <a:t>c</a:t>
            </a:r>
            <a:r>
              <a:rPr lang="en-US" dirty="0"/>
              <a:t> on</a:t>
            </a:r>
          </a:p>
          <a:p>
            <a:pPr lvl="1"/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dirty="0">
                <a:solidFill>
                  <a:srgbClr val="B26033"/>
                </a:solidFill>
              </a:rPr>
              <a:t>: set of </a:t>
            </a:r>
            <a:r>
              <a:rPr lang="en-US" i="1" dirty="0">
                <a:solidFill>
                  <a:srgbClr val="B26033"/>
                </a:solidFill>
              </a:rPr>
              <a:t>clients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>
                <a:solidFill>
                  <a:srgbClr val="606060"/>
                </a:solidFill>
              </a:rPr>
              <a:t>: set of </a:t>
            </a:r>
            <a:r>
              <a:rPr lang="en-US" i="1" dirty="0">
                <a:solidFill>
                  <a:srgbClr val="606060"/>
                </a:solidFill>
              </a:rPr>
              <a:t>facilities</a:t>
            </a:r>
          </a:p>
        </p:txBody>
      </p:sp>
      <p:sp>
        <p:nvSpPr>
          <p:cNvPr id="291" name="Oval 13">
            <a:extLst>
              <a:ext uri="{FF2B5EF4-FFF2-40B4-BE49-F238E27FC236}">
                <a16:creationId xmlns:a16="http://schemas.microsoft.com/office/drawing/2014/main" id="{F9C3CE4C-106B-4BB9-BB45-3473FC1C3BA5}"/>
              </a:ext>
            </a:extLst>
          </p:cNvPr>
          <p:cNvSpPr/>
          <p:nvPr/>
        </p:nvSpPr>
        <p:spPr>
          <a:xfrm>
            <a:off x="3023828" y="1820044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5">
            <a:extLst>
              <a:ext uri="{FF2B5EF4-FFF2-40B4-BE49-F238E27FC236}">
                <a16:creationId xmlns:a16="http://schemas.microsoft.com/office/drawing/2014/main" id="{6807554F-168B-4AB4-9DDB-16E7DCC68115}"/>
              </a:ext>
            </a:extLst>
          </p:cNvPr>
          <p:cNvSpPr/>
          <p:nvPr/>
        </p:nvSpPr>
        <p:spPr>
          <a:xfrm>
            <a:off x="3124628" y="2260908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81A1BBB7-824D-4BE7-B928-8382951D27FC}"/>
              </a:ext>
            </a:extLst>
          </p:cNvPr>
          <p:cNvSpPr txBox="1"/>
          <p:nvPr/>
        </p:nvSpPr>
        <p:spPr>
          <a:xfrm>
            <a:off x="6609276" y="164264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8080"/>
                </a:solidFill>
              </a:rPr>
              <a:t>6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EEECDB1E-F9E5-4049-A49B-C40FC887E147}"/>
              </a:ext>
            </a:extLst>
          </p:cNvPr>
          <p:cNvSpPr txBox="1"/>
          <p:nvPr/>
        </p:nvSpPr>
        <p:spPr>
          <a:xfrm>
            <a:off x="6278463" y="203531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8080"/>
                </a:solidFill>
              </a:rPr>
              <a:t>4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EF3EF3E8-C9A9-4E53-A556-B85E7627084B}"/>
              </a:ext>
            </a:extLst>
          </p:cNvPr>
          <p:cNvSpPr txBox="1"/>
          <p:nvPr/>
        </p:nvSpPr>
        <p:spPr>
          <a:xfrm>
            <a:off x="6910805" y="211663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808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00227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endCxn id="20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>
            <a:extLst>
              <a:ext uri="{FF2B5EF4-FFF2-40B4-BE49-F238E27FC236}">
                <a16:creationId xmlns:a16="http://schemas.microsoft.com/office/drawing/2014/main" id="{33D78CAD-ACAE-448F-8E9A-9B5FF071112D}"/>
              </a:ext>
            </a:extLst>
          </p:cNvPr>
          <p:cNvCxnSpPr>
            <a:cxnSpLocks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CEE10371-9628-48E3-9DCA-F111DC26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Repairing the initial solution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D9AD73-3C8E-4C20-8DB0-AF89EC936CA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07288" cy="4937760"/>
          </a:xfrm>
        </p:spPr>
        <p:txBody>
          <a:bodyPr/>
          <a:lstStyle/>
          <a:p>
            <a:r>
              <a:rPr lang="en-US" altLang="ko-KR" dirty="0"/>
              <a:t>Reassigning clients</a:t>
            </a: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152836FB-19CB-42D3-B5E6-21D1FA2661B0}"/>
              </a:ext>
            </a:extLst>
          </p:cNvPr>
          <p:cNvCxnSpPr>
            <a:cxnSpLocks/>
            <a:stCxn id="99" idx="1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32A1A8C8-BBC3-4C7A-97EA-91758930D6F1}"/>
              </a:ext>
            </a:extLst>
          </p:cNvPr>
          <p:cNvCxnSpPr>
            <a:cxnSpLocks/>
            <a:endCxn id="101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F8E48BA-799F-4268-9C88-C656CB9D3A61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2B7762-6635-47ED-A9A2-43B390C0F26C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5BFACA1-A015-4922-9D03-E1581C4E3AA3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2FC97A0-2307-40B7-BEB2-08E35EE12271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91" name="Rectangle 5">
            <a:extLst>
              <a:ext uri="{FF2B5EF4-FFF2-40B4-BE49-F238E27FC236}">
                <a16:creationId xmlns:a16="http://schemas.microsoft.com/office/drawing/2014/main" id="{ABDE45CA-B34F-4F2F-8375-20F2CDD0FDC4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5">
            <a:extLst>
              <a:ext uri="{FF2B5EF4-FFF2-40B4-BE49-F238E27FC236}">
                <a16:creationId xmlns:a16="http://schemas.microsoft.com/office/drawing/2014/main" id="{859BE3B8-36E2-4891-A450-7C22FB465FB9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13">
            <a:extLst>
              <a:ext uri="{FF2B5EF4-FFF2-40B4-BE49-F238E27FC236}">
                <a16:creationId xmlns:a16="http://schemas.microsoft.com/office/drawing/2014/main" id="{38A12E00-955E-4BA4-A56B-BC5D91F44E21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13">
            <a:extLst>
              <a:ext uri="{FF2B5EF4-FFF2-40B4-BE49-F238E27FC236}">
                <a16:creationId xmlns:a16="http://schemas.microsoft.com/office/drawing/2014/main" id="{EA533234-DA46-4CC0-BC6C-5AA9B2DE4080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3">
            <a:extLst>
              <a:ext uri="{FF2B5EF4-FFF2-40B4-BE49-F238E27FC236}">
                <a16:creationId xmlns:a16="http://schemas.microsoft.com/office/drawing/2014/main" id="{486621FF-489C-45A2-AFAF-FE181A490115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5">
            <a:extLst>
              <a:ext uri="{FF2B5EF4-FFF2-40B4-BE49-F238E27FC236}">
                <a16:creationId xmlns:a16="http://schemas.microsoft.com/office/drawing/2014/main" id="{D0B62416-F8F4-45AB-841D-3D5F2C872EB1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2537075-A381-4070-B714-580052D5D8E5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933CDEA-9777-4B48-93D6-A694005800FF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2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endCxn id="21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C9FF7686-1B3C-46F2-A385-8CD2AEB2FAEE}"/>
              </a:ext>
            </a:extLst>
          </p:cNvPr>
          <p:cNvCxnSpPr>
            <a:cxnSpLocks/>
          </p:cNvCxnSpPr>
          <p:nvPr/>
        </p:nvCxnSpPr>
        <p:spPr>
          <a:xfrm flipV="1">
            <a:off x="3803355" y="4113510"/>
            <a:ext cx="1992781" cy="672845"/>
          </a:xfrm>
          <a:prstGeom prst="line">
            <a:avLst/>
          </a:prstGeom>
          <a:ln w="12700">
            <a:solidFill>
              <a:srgbClr val="FF0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>
            <a:extLst>
              <a:ext uri="{FF2B5EF4-FFF2-40B4-BE49-F238E27FC236}">
                <a16:creationId xmlns:a16="http://schemas.microsoft.com/office/drawing/2014/main" id="{33D78CAD-ACAE-448F-8E9A-9B5FF071112D}"/>
              </a:ext>
            </a:extLst>
          </p:cNvPr>
          <p:cNvCxnSpPr>
            <a:cxnSpLocks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CEE10371-9628-48E3-9DCA-F111DC26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Repairing the initial solution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D9AD73-3C8E-4C20-8DB0-AF89EC936CA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07288" cy="4937760"/>
          </a:xfrm>
        </p:spPr>
        <p:txBody>
          <a:bodyPr/>
          <a:lstStyle/>
          <a:p>
            <a:r>
              <a:rPr lang="en-US" altLang="ko-KR" dirty="0"/>
              <a:t>Reassigning clients</a:t>
            </a: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152836FB-19CB-42D3-B5E6-21D1FA2661B0}"/>
              </a:ext>
            </a:extLst>
          </p:cNvPr>
          <p:cNvCxnSpPr>
            <a:cxnSpLocks/>
            <a:stCxn id="99" idx="1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32A1A8C8-BBC3-4C7A-97EA-91758930D6F1}"/>
              </a:ext>
            </a:extLst>
          </p:cNvPr>
          <p:cNvCxnSpPr>
            <a:cxnSpLocks/>
            <a:endCxn id="101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F8E48BA-799F-4268-9C88-C656CB9D3A61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2B7762-6635-47ED-A9A2-43B390C0F26C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5BFACA1-A015-4922-9D03-E1581C4E3AA3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2FC97A0-2307-40B7-BEB2-08E35EE12271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91" name="Rectangle 5">
            <a:extLst>
              <a:ext uri="{FF2B5EF4-FFF2-40B4-BE49-F238E27FC236}">
                <a16:creationId xmlns:a16="http://schemas.microsoft.com/office/drawing/2014/main" id="{ABDE45CA-B34F-4F2F-8375-20F2CDD0FDC4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5">
            <a:extLst>
              <a:ext uri="{FF2B5EF4-FFF2-40B4-BE49-F238E27FC236}">
                <a16:creationId xmlns:a16="http://schemas.microsoft.com/office/drawing/2014/main" id="{859BE3B8-36E2-4891-A450-7C22FB465FB9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13">
            <a:extLst>
              <a:ext uri="{FF2B5EF4-FFF2-40B4-BE49-F238E27FC236}">
                <a16:creationId xmlns:a16="http://schemas.microsoft.com/office/drawing/2014/main" id="{38A12E00-955E-4BA4-A56B-BC5D91F44E21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13">
            <a:extLst>
              <a:ext uri="{FF2B5EF4-FFF2-40B4-BE49-F238E27FC236}">
                <a16:creationId xmlns:a16="http://schemas.microsoft.com/office/drawing/2014/main" id="{EA533234-DA46-4CC0-BC6C-5AA9B2DE4080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3">
            <a:extLst>
              <a:ext uri="{FF2B5EF4-FFF2-40B4-BE49-F238E27FC236}">
                <a16:creationId xmlns:a16="http://schemas.microsoft.com/office/drawing/2014/main" id="{486621FF-489C-45A2-AFAF-FE181A490115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5">
            <a:extLst>
              <a:ext uri="{FF2B5EF4-FFF2-40B4-BE49-F238E27FC236}">
                <a16:creationId xmlns:a16="http://schemas.microsoft.com/office/drawing/2014/main" id="{D0B62416-F8F4-45AB-841D-3D5F2C872EB1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2537075-A381-4070-B714-580052D5D8E5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933CDEA-9777-4B48-93D6-A694005800FF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</p:spTree>
    <p:extLst>
      <p:ext uri="{BB962C8B-B14F-4D97-AF65-F5344CB8AC3E}">
        <p14:creationId xmlns:p14="http://schemas.microsoft.com/office/powerpoint/2010/main" val="1340890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endCxn id="22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C9FF7686-1B3C-46F2-A385-8CD2AEB2FAEE}"/>
              </a:ext>
            </a:extLst>
          </p:cNvPr>
          <p:cNvCxnSpPr>
            <a:cxnSpLocks/>
          </p:cNvCxnSpPr>
          <p:nvPr/>
        </p:nvCxnSpPr>
        <p:spPr>
          <a:xfrm flipV="1">
            <a:off x="3803355" y="4113510"/>
            <a:ext cx="1992781" cy="672845"/>
          </a:xfrm>
          <a:prstGeom prst="line">
            <a:avLst/>
          </a:prstGeom>
          <a:ln w="12700">
            <a:solidFill>
              <a:srgbClr val="FF0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>
            <a:extLst>
              <a:ext uri="{FF2B5EF4-FFF2-40B4-BE49-F238E27FC236}">
                <a16:creationId xmlns:a16="http://schemas.microsoft.com/office/drawing/2014/main" id="{33D78CAD-ACAE-448F-8E9A-9B5FF071112D}"/>
              </a:ext>
            </a:extLst>
          </p:cNvPr>
          <p:cNvCxnSpPr>
            <a:cxnSpLocks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CEE10371-9628-48E3-9DCA-F111DC26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Repairing the initial solution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D9AD73-3C8E-4C20-8DB0-AF89EC936CA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15300" cy="4937760"/>
          </a:xfrm>
        </p:spPr>
        <p:txBody>
          <a:bodyPr/>
          <a:lstStyle/>
          <a:p>
            <a:r>
              <a:rPr lang="en-US" altLang="ko-KR" dirty="0"/>
              <a:t>Reassigning clients</a:t>
            </a:r>
          </a:p>
          <a:p>
            <a:r>
              <a:rPr lang="en-US" altLang="ko-KR" dirty="0"/>
              <a:t>Increase in cost bounded by </a:t>
            </a:r>
            <a:r>
              <a:rPr lang="en-US" altLang="ko-KR" dirty="0">
                <a:solidFill>
                  <a:srgbClr val="FF8000"/>
                </a:solidFill>
              </a:rPr>
              <a:t>distance</a:t>
            </a:r>
            <a:r>
              <a:rPr lang="en-US" altLang="ko-KR" dirty="0"/>
              <a:t> between </a:t>
            </a:r>
            <a:r>
              <a:rPr lang="en-US" altLang="ko-KR" dirty="0">
                <a:solidFill>
                  <a:srgbClr val="FF0000"/>
                </a:solidFill>
              </a:rPr>
              <a:t>two facilities</a:t>
            </a:r>
          </a:p>
          <a:p>
            <a:endParaRPr lang="en-US" altLang="ko-K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C0"/>
                </a:solidFill>
              </a:rPr>
              <a:t>(new assign. dist.)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–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u="dotted" dirty="0">
                <a:solidFill>
                  <a:srgbClr val="0070C0"/>
                </a:solidFill>
              </a:rPr>
              <a:t>(old assign. dist.)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/>
              <a:t>≤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8000"/>
                </a:solidFill>
              </a:rPr>
              <a:t>(dist. between facilities)</a:t>
            </a:r>
            <a:endParaRPr lang="ko-KR" altLang="en-US" dirty="0">
              <a:solidFill>
                <a:srgbClr val="FF8000"/>
              </a:solidFill>
            </a:endParaRPr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42E1E3A6-C498-444A-8D00-7D951094848F}"/>
              </a:ext>
            </a:extLst>
          </p:cNvPr>
          <p:cNvCxnSpPr>
            <a:cxnSpLocks/>
          </p:cNvCxnSpPr>
          <p:nvPr/>
        </p:nvCxnSpPr>
        <p:spPr>
          <a:xfrm>
            <a:off x="3802820" y="4786355"/>
            <a:ext cx="1957312" cy="8639"/>
          </a:xfrm>
          <a:prstGeom prst="line">
            <a:avLst/>
          </a:prstGeom>
          <a:ln w="28575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152836FB-19CB-42D3-B5E6-21D1FA2661B0}"/>
              </a:ext>
            </a:extLst>
          </p:cNvPr>
          <p:cNvCxnSpPr>
            <a:cxnSpLocks/>
            <a:stCxn id="99" idx="1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32A1A8C8-BBC3-4C7A-97EA-91758930D6F1}"/>
              </a:ext>
            </a:extLst>
          </p:cNvPr>
          <p:cNvCxnSpPr>
            <a:cxnSpLocks/>
            <a:endCxn id="101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F8E48BA-799F-4268-9C88-C656CB9D3A61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2B7762-6635-47ED-A9A2-43B390C0F26C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5BFACA1-A015-4922-9D03-E1581C4E3AA3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2FC97A0-2307-40B7-BEB2-08E35EE12271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91" name="Rectangle 5">
            <a:extLst>
              <a:ext uri="{FF2B5EF4-FFF2-40B4-BE49-F238E27FC236}">
                <a16:creationId xmlns:a16="http://schemas.microsoft.com/office/drawing/2014/main" id="{ABDE45CA-B34F-4F2F-8375-20F2CDD0FDC4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5">
            <a:extLst>
              <a:ext uri="{FF2B5EF4-FFF2-40B4-BE49-F238E27FC236}">
                <a16:creationId xmlns:a16="http://schemas.microsoft.com/office/drawing/2014/main" id="{859BE3B8-36E2-4891-A450-7C22FB465FB9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13">
            <a:extLst>
              <a:ext uri="{FF2B5EF4-FFF2-40B4-BE49-F238E27FC236}">
                <a16:creationId xmlns:a16="http://schemas.microsoft.com/office/drawing/2014/main" id="{38A12E00-955E-4BA4-A56B-BC5D91F44E21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13">
            <a:extLst>
              <a:ext uri="{FF2B5EF4-FFF2-40B4-BE49-F238E27FC236}">
                <a16:creationId xmlns:a16="http://schemas.microsoft.com/office/drawing/2014/main" id="{EA533234-DA46-4CC0-BC6C-5AA9B2DE4080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3">
            <a:extLst>
              <a:ext uri="{FF2B5EF4-FFF2-40B4-BE49-F238E27FC236}">
                <a16:creationId xmlns:a16="http://schemas.microsoft.com/office/drawing/2014/main" id="{486621FF-489C-45A2-AFAF-FE181A490115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5">
            <a:extLst>
              <a:ext uri="{FF2B5EF4-FFF2-40B4-BE49-F238E27FC236}">
                <a16:creationId xmlns:a16="http://schemas.microsoft.com/office/drawing/2014/main" id="{D0B62416-F8F4-45AB-841D-3D5F2C872EB1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2537075-A381-4070-B714-580052D5D8E5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933CDEA-9777-4B48-93D6-A694005800FF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</p:spTree>
    <p:extLst>
      <p:ext uri="{BB962C8B-B14F-4D97-AF65-F5344CB8AC3E}">
        <p14:creationId xmlns:p14="http://schemas.microsoft.com/office/powerpoint/2010/main" val="37969011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endCxn id="45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91AF83FA-AC0B-4E30-87FC-0CD6B89939CC}"/>
              </a:ext>
            </a:extLst>
          </p:cNvPr>
          <p:cNvCxnSpPr>
            <a:cxnSpLocks/>
          </p:cNvCxnSpPr>
          <p:nvPr/>
        </p:nvCxnSpPr>
        <p:spPr>
          <a:xfrm>
            <a:off x="3887924" y="5713899"/>
            <a:ext cx="1916005" cy="38044"/>
          </a:xfrm>
          <a:prstGeom prst="line">
            <a:avLst/>
          </a:prstGeom>
          <a:ln w="28575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4705BD6B-19E5-482E-8F39-E61F0B602C24}"/>
              </a:ext>
            </a:extLst>
          </p:cNvPr>
          <p:cNvCxnSpPr>
            <a:cxnSpLocks/>
          </p:cNvCxnSpPr>
          <p:nvPr/>
        </p:nvCxnSpPr>
        <p:spPr>
          <a:xfrm>
            <a:off x="3802820" y="4786355"/>
            <a:ext cx="1957312" cy="8639"/>
          </a:xfrm>
          <a:prstGeom prst="line">
            <a:avLst/>
          </a:prstGeom>
          <a:ln w="28575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0545163A-7E9D-424E-AFB2-1F399303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algorithm (first attempt)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D73524-1B31-4D78-A7EB-5380ED9084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lang="en-US" altLang="ko-KR" dirty="0"/>
              <a:t>Solve unconstrained relaxation; let </a:t>
            </a:r>
            <a:r>
              <a:rPr lang="en-US" altLang="ko-KR" i="1" dirty="0">
                <a:solidFill>
                  <a:srgbClr val="0070C0"/>
                </a:solidFill>
              </a:rPr>
              <a:t>I</a:t>
            </a:r>
            <a:r>
              <a:rPr lang="en-US" altLang="ko-KR" dirty="0"/>
              <a:t> be the initial solution</a:t>
            </a:r>
          </a:p>
          <a:p>
            <a:r>
              <a:rPr lang="en-US" altLang="ko-KR" i="1" dirty="0">
                <a:solidFill>
                  <a:srgbClr val="FF0000"/>
                </a:solidFill>
              </a:rPr>
              <a:t>T</a:t>
            </a:r>
            <a:r>
              <a:rPr lang="ko-KR" altLang="en-US" dirty="0"/>
              <a:t> ← </a:t>
            </a:r>
            <a:r>
              <a:rPr lang="en-US" altLang="ko-KR" dirty="0"/>
              <a:t>set of violated facilities</a:t>
            </a:r>
          </a:p>
          <a:p>
            <a:r>
              <a:rPr lang="en-US" altLang="ko-KR" dirty="0"/>
              <a:t>Construct auxiliary graph weighted by </a:t>
            </a:r>
            <a:r>
              <a:rPr lang="el-GR" altLang="ko-KR" i="1" dirty="0"/>
              <a:t>γ</a:t>
            </a:r>
            <a:r>
              <a:rPr lang="en-US" altLang="ko-KR" dirty="0"/>
              <a:t>:   </a:t>
            </a:r>
            <a:r>
              <a:rPr lang="el-GR" altLang="ko-KR" i="1" dirty="0"/>
              <a:t>γ</a:t>
            </a:r>
            <a:r>
              <a:rPr lang="en-US" altLang="ko-KR" dirty="0"/>
              <a:t>(</a:t>
            </a:r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r>
              <a:rPr lang="en-US" altLang="ko-KR" dirty="0"/>
              <a:t>,</a:t>
            </a:r>
            <a:r>
              <a:rPr lang="en-US" altLang="ko-KR" i="1" dirty="0"/>
              <a:t>i</a:t>
            </a:r>
            <a:r>
              <a:rPr lang="en-US" altLang="ko-KR" baseline="-25000" dirty="0"/>
              <a:t>2</a:t>
            </a:r>
            <a:r>
              <a:rPr lang="en-US" altLang="ko-KR" dirty="0"/>
              <a:t>) =</a:t>
            </a:r>
            <a:r>
              <a:rPr lang="en-US" altLang="ko-KR" i="1" dirty="0">
                <a:solidFill>
                  <a:srgbClr val="338080"/>
                </a:solidFill>
              </a:rPr>
              <a:t> c</a:t>
            </a:r>
            <a:r>
              <a:rPr lang="en-US" altLang="ko-KR" dirty="0"/>
              <a:t>(</a:t>
            </a:r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r>
              <a:rPr lang="en-US" altLang="ko-KR" dirty="0"/>
              <a:t>,</a:t>
            </a:r>
            <a:r>
              <a:rPr lang="en-US" altLang="ko-KR" i="1" dirty="0"/>
              <a:t>i</a:t>
            </a:r>
            <a:r>
              <a:rPr lang="en-US" altLang="ko-KR" baseline="-25000" dirty="0"/>
              <a:t>2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Find a </a:t>
            </a:r>
            <a:r>
              <a:rPr lang="en-US" altLang="ko-KR" dirty="0">
                <a:solidFill>
                  <a:schemeClr val="bg1"/>
                </a:solidFill>
              </a:rPr>
              <a:t>min-cost</a:t>
            </a:r>
            <a:r>
              <a:rPr lang="en-US" altLang="ko-KR" dirty="0"/>
              <a:t> perfect matching </a:t>
            </a:r>
            <a:r>
              <a:rPr lang="en-US" altLang="ko-KR" i="1" dirty="0">
                <a:solidFill>
                  <a:srgbClr val="FF8000"/>
                </a:solidFill>
              </a:rPr>
              <a:t>M</a:t>
            </a:r>
            <a:r>
              <a:rPr lang="en-US" altLang="ko-KR" dirty="0"/>
              <a:t> on </a:t>
            </a:r>
            <a:r>
              <a:rPr lang="en-US" altLang="ko-KR" i="1" dirty="0">
                <a:solidFill>
                  <a:srgbClr val="FF0000"/>
                </a:solidFill>
              </a:rPr>
              <a:t>T</a:t>
            </a:r>
          </a:p>
          <a:p>
            <a:r>
              <a:rPr lang="en-US" altLang="ko-KR" dirty="0"/>
              <a:t>Reassign clients as prescribed by </a:t>
            </a:r>
            <a:r>
              <a:rPr lang="en-US" altLang="ko-KR" i="1" dirty="0">
                <a:solidFill>
                  <a:srgbClr val="FF8000"/>
                </a:solidFill>
              </a:rPr>
              <a:t>M</a:t>
            </a:r>
            <a:endParaRPr lang="ko-KR" altLang="en-US" dirty="0"/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67F6BEEE-D544-4F26-9317-1F1E68221802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13">
            <a:extLst>
              <a:ext uri="{FF2B5EF4-FFF2-40B4-BE49-F238E27FC236}">
                <a16:creationId xmlns:a16="http://schemas.microsoft.com/office/drawing/2014/main" id="{1E772D37-20AF-46DC-864B-E93DDDFF0FDF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F5AD48EA-BA2B-4C0C-89FD-8467639A4F14}"/>
              </a:ext>
            </a:extLst>
          </p:cNvPr>
          <p:cNvCxnSpPr>
            <a:cxnSpLocks/>
            <a:stCxn id="113" idx="0"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D42C2A02-77CF-42A4-9CE5-F44FB70253F4}"/>
              </a:ext>
            </a:extLst>
          </p:cNvPr>
          <p:cNvCxnSpPr>
            <a:cxnSpLocks/>
            <a:stCxn id="114" idx="1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EFF208CD-DBD2-4503-B34A-CBCAD5D6B1E3}"/>
              </a:ext>
            </a:extLst>
          </p:cNvPr>
          <p:cNvCxnSpPr>
            <a:cxnSpLocks/>
            <a:stCxn id="112" idx="3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237E2945-F289-4CDC-9067-72C2020405EF}"/>
              </a:ext>
            </a:extLst>
          </p:cNvPr>
          <p:cNvCxnSpPr>
            <a:cxnSpLocks/>
            <a:stCxn id="117" idx="6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8CF547F4-36C4-4FED-8DBB-8A34E6234B4E}"/>
              </a:ext>
            </a:extLst>
          </p:cNvPr>
          <p:cNvCxnSpPr>
            <a:cxnSpLocks/>
            <a:endCxn id="116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B215123-94BD-4E6D-AE6B-676EA13E89DB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710EF5A-7BC6-45F6-842C-9D05A9CE71FB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3BC883D-6D7F-47C6-A76C-D2B5F51E4C14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4A2FB80-1040-420C-99C1-8592D72D10D9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3FDF5D4-8073-4F22-A9ED-2E68F99558C4}"/>
              </a:ext>
            </a:extLst>
          </p:cNvPr>
          <p:cNvSpPr txBox="1"/>
          <p:nvPr/>
        </p:nvSpPr>
        <p:spPr>
          <a:xfrm>
            <a:off x="4577226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F31B11B-1610-4A66-A982-BE61E797176C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3036E7B-6F36-4FA2-B807-292C85EB21AB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DDA8A0C-EFB1-4D9A-BCE4-1E2B3EF97522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B217054-0397-4FDC-9C1C-CB313A4942E8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8EBC332-6212-4E04-93CA-6A4639B195C6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46EE24E-AE0D-41E4-B451-EC874DAB39A4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06" name="Rectangle 5">
            <a:extLst>
              <a:ext uri="{FF2B5EF4-FFF2-40B4-BE49-F238E27FC236}">
                <a16:creationId xmlns:a16="http://schemas.microsoft.com/office/drawing/2014/main" id="{C86BA132-E14B-499C-8434-B306456155CF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5">
            <a:extLst>
              <a:ext uri="{FF2B5EF4-FFF2-40B4-BE49-F238E27FC236}">
                <a16:creationId xmlns:a16="http://schemas.microsoft.com/office/drawing/2014/main" id="{03ED22D6-1C74-4CAC-8875-7F7930389A04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5">
            <a:extLst>
              <a:ext uri="{FF2B5EF4-FFF2-40B4-BE49-F238E27FC236}">
                <a16:creationId xmlns:a16="http://schemas.microsoft.com/office/drawing/2014/main" id="{90F7F601-AB2C-4544-A9DE-3C5CED13111F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5">
            <a:extLst>
              <a:ext uri="{FF2B5EF4-FFF2-40B4-BE49-F238E27FC236}">
                <a16:creationId xmlns:a16="http://schemas.microsoft.com/office/drawing/2014/main" id="{2A07B147-317B-440C-A238-00F4D47224DD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5">
            <a:extLst>
              <a:ext uri="{FF2B5EF4-FFF2-40B4-BE49-F238E27FC236}">
                <a16:creationId xmlns:a16="http://schemas.microsoft.com/office/drawing/2014/main" id="{B08E22A8-86A1-4782-9B88-6A979D579FE0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5">
            <a:extLst>
              <a:ext uri="{FF2B5EF4-FFF2-40B4-BE49-F238E27FC236}">
                <a16:creationId xmlns:a16="http://schemas.microsoft.com/office/drawing/2014/main" id="{BB29CE88-7EE9-4C01-AA0E-558E6DB2D278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3">
            <a:extLst>
              <a:ext uri="{FF2B5EF4-FFF2-40B4-BE49-F238E27FC236}">
                <a16:creationId xmlns:a16="http://schemas.microsoft.com/office/drawing/2014/main" id="{1B0CE648-2B2B-4D19-B630-6F5FBDCE84B7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3">
            <a:extLst>
              <a:ext uri="{FF2B5EF4-FFF2-40B4-BE49-F238E27FC236}">
                <a16:creationId xmlns:a16="http://schemas.microsoft.com/office/drawing/2014/main" id="{6A31CDA4-46DA-4352-BFCC-BF065BC17BDE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3">
            <a:extLst>
              <a:ext uri="{FF2B5EF4-FFF2-40B4-BE49-F238E27FC236}">
                <a16:creationId xmlns:a16="http://schemas.microsoft.com/office/drawing/2014/main" id="{47733F0C-0A31-4BEE-8813-1CED30D250D5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5">
            <a:extLst>
              <a:ext uri="{FF2B5EF4-FFF2-40B4-BE49-F238E27FC236}">
                <a16:creationId xmlns:a16="http://schemas.microsoft.com/office/drawing/2014/main" id="{C9E1371B-E887-4680-8952-18AE73E83AF9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3">
            <a:extLst>
              <a:ext uri="{FF2B5EF4-FFF2-40B4-BE49-F238E27FC236}">
                <a16:creationId xmlns:a16="http://schemas.microsoft.com/office/drawing/2014/main" id="{43F53B88-DA5C-41BD-889F-EDC9FF69D0BF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3">
            <a:extLst>
              <a:ext uri="{FF2B5EF4-FFF2-40B4-BE49-F238E27FC236}">
                <a16:creationId xmlns:a16="http://schemas.microsoft.com/office/drawing/2014/main" id="{AEEAA25B-081B-4457-8A6B-AFA50D4071B9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5">
            <a:extLst>
              <a:ext uri="{FF2B5EF4-FFF2-40B4-BE49-F238E27FC236}">
                <a16:creationId xmlns:a16="http://schemas.microsoft.com/office/drawing/2014/main" id="{237E1748-1CD8-4065-909A-F685131747C7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FB74B83-0926-4EB0-BCE3-749F04D55B07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AA86F8F-0B8C-470C-8599-EC296A75EBE3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5FB0A20-8469-485A-9548-C412640CE9E6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234A246-0140-492C-AC6F-D795490A7594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74CFDE2-2EDB-442B-8707-5D235D629D52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</p:spTree>
    <p:extLst>
      <p:ext uri="{BB962C8B-B14F-4D97-AF65-F5344CB8AC3E}">
        <p14:creationId xmlns:p14="http://schemas.microsoft.com/office/powerpoint/2010/main" val="61573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6145A24C-D2AB-47C6-ADBB-2C091E484C15}"/>
              </a:ext>
            </a:extLst>
          </p:cNvPr>
          <p:cNvCxnSpPr>
            <a:cxnSpLocks/>
          </p:cNvCxnSpPr>
          <p:nvPr/>
        </p:nvCxnSpPr>
        <p:spPr>
          <a:xfrm flipH="1" flipV="1">
            <a:off x="5761632" y="4776307"/>
            <a:ext cx="53453" cy="956949"/>
          </a:xfrm>
          <a:prstGeom prst="line">
            <a:avLst/>
          </a:prstGeom>
          <a:ln w="28575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B3AE5870-460D-41AE-BD4B-358A78988FED}"/>
              </a:ext>
            </a:extLst>
          </p:cNvPr>
          <p:cNvCxnSpPr>
            <a:cxnSpLocks/>
          </p:cNvCxnSpPr>
          <p:nvPr/>
        </p:nvCxnSpPr>
        <p:spPr>
          <a:xfrm>
            <a:off x="3804320" y="4765853"/>
            <a:ext cx="94760" cy="927544"/>
          </a:xfrm>
          <a:prstGeom prst="line">
            <a:avLst/>
          </a:prstGeom>
          <a:ln w="28575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endCxn id="45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545163A-7E9D-424E-AFB2-1F399303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algorithm (first attempt)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D73524-1B31-4D78-A7EB-5380ED9084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lang="en-US" altLang="ko-KR" dirty="0"/>
              <a:t>Solve unconstrained relaxation; let </a:t>
            </a:r>
            <a:r>
              <a:rPr lang="en-US" altLang="ko-KR" i="1" dirty="0">
                <a:solidFill>
                  <a:srgbClr val="0070C0"/>
                </a:solidFill>
              </a:rPr>
              <a:t>I</a:t>
            </a:r>
            <a:r>
              <a:rPr lang="en-US" altLang="ko-KR" dirty="0"/>
              <a:t> be the initial solution</a:t>
            </a:r>
          </a:p>
          <a:p>
            <a:r>
              <a:rPr lang="en-US" altLang="ko-KR" i="1" dirty="0">
                <a:solidFill>
                  <a:srgbClr val="FF0000"/>
                </a:solidFill>
              </a:rPr>
              <a:t>T</a:t>
            </a:r>
            <a:r>
              <a:rPr lang="ko-KR" altLang="en-US" dirty="0"/>
              <a:t> ← </a:t>
            </a:r>
            <a:r>
              <a:rPr lang="en-US" altLang="ko-KR" dirty="0"/>
              <a:t>set of violated facilities</a:t>
            </a:r>
          </a:p>
          <a:p>
            <a:r>
              <a:rPr lang="en-US" altLang="ko-KR" dirty="0"/>
              <a:t>Construct auxiliary graph weighted by </a:t>
            </a:r>
            <a:r>
              <a:rPr lang="el-GR" altLang="ko-KR" i="1" dirty="0"/>
              <a:t>γ</a:t>
            </a:r>
            <a:r>
              <a:rPr lang="en-US" altLang="ko-KR" dirty="0"/>
              <a:t>:   </a:t>
            </a:r>
            <a:r>
              <a:rPr lang="el-GR" altLang="ko-KR" i="1" dirty="0"/>
              <a:t>γ</a:t>
            </a:r>
            <a:r>
              <a:rPr lang="en-US" altLang="ko-KR" dirty="0"/>
              <a:t>(</a:t>
            </a:r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r>
              <a:rPr lang="en-US" altLang="ko-KR" dirty="0"/>
              <a:t>,</a:t>
            </a:r>
            <a:r>
              <a:rPr lang="en-US" altLang="ko-KR" i="1" dirty="0"/>
              <a:t>i</a:t>
            </a:r>
            <a:r>
              <a:rPr lang="en-US" altLang="ko-KR" baseline="-25000" dirty="0"/>
              <a:t>2</a:t>
            </a:r>
            <a:r>
              <a:rPr lang="en-US" altLang="ko-KR" dirty="0"/>
              <a:t>) =</a:t>
            </a:r>
            <a:r>
              <a:rPr lang="en-US" altLang="ko-KR" i="1" dirty="0">
                <a:solidFill>
                  <a:srgbClr val="338080"/>
                </a:solidFill>
              </a:rPr>
              <a:t> c</a:t>
            </a:r>
            <a:r>
              <a:rPr lang="en-US" altLang="ko-KR" dirty="0"/>
              <a:t>(</a:t>
            </a:r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r>
              <a:rPr lang="en-US" altLang="ko-KR" dirty="0"/>
              <a:t>,</a:t>
            </a:r>
            <a:r>
              <a:rPr lang="en-US" altLang="ko-KR" i="1" dirty="0"/>
              <a:t>i</a:t>
            </a:r>
            <a:r>
              <a:rPr lang="en-US" altLang="ko-KR" baseline="-25000" dirty="0"/>
              <a:t>2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Find a </a:t>
            </a:r>
            <a:r>
              <a:rPr lang="en-US" altLang="ko-KR" dirty="0">
                <a:solidFill>
                  <a:schemeClr val="bg1"/>
                </a:solidFill>
              </a:rPr>
              <a:t>min-cost</a:t>
            </a:r>
            <a:r>
              <a:rPr lang="en-US" altLang="ko-KR" dirty="0"/>
              <a:t> perfect matching </a:t>
            </a:r>
            <a:r>
              <a:rPr lang="en-US" altLang="ko-KR" i="1" dirty="0">
                <a:solidFill>
                  <a:srgbClr val="FF8000"/>
                </a:solidFill>
              </a:rPr>
              <a:t>M</a:t>
            </a:r>
            <a:r>
              <a:rPr lang="en-US" altLang="ko-KR" dirty="0"/>
              <a:t> on </a:t>
            </a:r>
            <a:r>
              <a:rPr lang="en-US" altLang="ko-KR" i="1" dirty="0">
                <a:solidFill>
                  <a:srgbClr val="FF0000"/>
                </a:solidFill>
              </a:rPr>
              <a:t>T</a:t>
            </a:r>
          </a:p>
          <a:p>
            <a:r>
              <a:rPr lang="en-US" altLang="ko-KR" dirty="0"/>
              <a:t>Reassign clients as prescribed by </a:t>
            </a:r>
            <a:r>
              <a:rPr lang="en-US" altLang="ko-KR" i="1" dirty="0">
                <a:solidFill>
                  <a:srgbClr val="FF8000"/>
                </a:solidFill>
              </a:rPr>
              <a:t>M</a:t>
            </a:r>
            <a:endParaRPr lang="ko-KR" altLang="en-US" dirty="0"/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67F6BEEE-D544-4F26-9317-1F1E68221802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13">
            <a:extLst>
              <a:ext uri="{FF2B5EF4-FFF2-40B4-BE49-F238E27FC236}">
                <a16:creationId xmlns:a16="http://schemas.microsoft.com/office/drawing/2014/main" id="{1E772D37-20AF-46DC-864B-E93DDDFF0FDF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F5AD48EA-BA2B-4C0C-89FD-8467639A4F14}"/>
              </a:ext>
            </a:extLst>
          </p:cNvPr>
          <p:cNvCxnSpPr>
            <a:cxnSpLocks/>
            <a:stCxn id="113" idx="0"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D42C2A02-77CF-42A4-9CE5-F44FB70253F4}"/>
              </a:ext>
            </a:extLst>
          </p:cNvPr>
          <p:cNvCxnSpPr>
            <a:cxnSpLocks/>
            <a:stCxn id="114" idx="1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EFF208CD-DBD2-4503-B34A-CBCAD5D6B1E3}"/>
              </a:ext>
            </a:extLst>
          </p:cNvPr>
          <p:cNvCxnSpPr>
            <a:cxnSpLocks/>
            <a:stCxn id="112" idx="3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237E2945-F289-4CDC-9067-72C2020405EF}"/>
              </a:ext>
            </a:extLst>
          </p:cNvPr>
          <p:cNvCxnSpPr>
            <a:cxnSpLocks/>
            <a:stCxn id="117" idx="6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8CF547F4-36C4-4FED-8DBB-8A34E6234B4E}"/>
              </a:ext>
            </a:extLst>
          </p:cNvPr>
          <p:cNvCxnSpPr>
            <a:cxnSpLocks/>
            <a:endCxn id="116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B215123-94BD-4E6D-AE6B-676EA13E89DB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710EF5A-7BC6-45F6-842C-9D05A9CE71FB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3BC883D-6D7F-47C6-A76C-D2B5F51E4C14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4A2FB80-1040-420C-99C1-8592D72D10D9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3FDF5D4-8073-4F22-A9ED-2E68F99558C4}"/>
              </a:ext>
            </a:extLst>
          </p:cNvPr>
          <p:cNvSpPr txBox="1"/>
          <p:nvPr/>
        </p:nvSpPr>
        <p:spPr>
          <a:xfrm>
            <a:off x="4577226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F31B11B-1610-4A66-A982-BE61E797176C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3036E7B-6F36-4FA2-B807-292C85EB21AB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DDA8A0C-EFB1-4D9A-BCE4-1E2B3EF97522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B217054-0397-4FDC-9C1C-CB313A4942E8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8EBC332-6212-4E04-93CA-6A4639B195C6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46EE24E-AE0D-41E4-B451-EC874DAB39A4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06" name="Rectangle 5">
            <a:extLst>
              <a:ext uri="{FF2B5EF4-FFF2-40B4-BE49-F238E27FC236}">
                <a16:creationId xmlns:a16="http://schemas.microsoft.com/office/drawing/2014/main" id="{C86BA132-E14B-499C-8434-B306456155CF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5">
            <a:extLst>
              <a:ext uri="{FF2B5EF4-FFF2-40B4-BE49-F238E27FC236}">
                <a16:creationId xmlns:a16="http://schemas.microsoft.com/office/drawing/2014/main" id="{03ED22D6-1C74-4CAC-8875-7F7930389A04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5">
            <a:extLst>
              <a:ext uri="{FF2B5EF4-FFF2-40B4-BE49-F238E27FC236}">
                <a16:creationId xmlns:a16="http://schemas.microsoft.com/office/drawing/2014/main" id="{90F7F601-AB2C-4544-A9DE-3C5CED13111F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5">
            <a:extLst>
              <a:ext uri="{FF2B5EF4-FFF2-40B4-BE49-F238E27FC236}">
                <a16:creationId xmlns:a16="http://schemas.microsoft.com/office/drawing/2014/main" id="{2A07B147-317B-440C-A238-00F4D47224DD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5">
            <a:extLst>
              <a:ext uri="{FF2B5EF4-FFF2-40B4-BE49-F238E27FC236}">
                <a16:creationId xmlns:a16="http://schemas.microsoft.com/office/drawing/2014/main" id="{B08E22A8-86A1-4782-9B88-6A979D579FE0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5">
            <a:extLst>
              <a:ext uri="{FF2B5EF4-FFF2-40B4-BE49-F238E27FC236}">
                <a16:creationId xmlns:a16="http://schemas.microsoft.com/office/drawing/2014/main" id="{BB29CE88-7EE9-4C01-AA0E-558E6DB2D278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3">
            <a:extLst>
              <a:ext uri="{FF2B5EF4-FFF2-40B4-BE49-F238E27FC236}">
                <a16:creationId xmlns:a16="http://schemas.microsoft.com/office/drawing/2014/main" id="{1B0CE648-2B2B-4D19-B630-6F5FBDCE84B7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3">
            <a:extLst>
              <a:ext uri="{FF2B5EF4-FFF2-40B4-BE49-F238E27FC236}">
                <a16:creationId xmlns:a16="http://schemas.microsoft.com/office/drawing/2014/main" id="{6A31CDA4-46DA-4352-BFCC-BF065BC17BDE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3">
            <a:extLst>
              <a:ext uri="{FF2B5EF4-FFF2-40B4-BE49-F238E27FC236}">
                <a16:creationId xmlns:a16="http://schemas.microsoft.com/office/drawing/2014/main" id="{47733F0C-0A31-4BEE-8813-1CED30D250D5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5">
            <a:extLst>
              <a:ext uri="{FF2B5EF4-FFF2-40B4-BE49-F238E27FC236}">
                <a16:creationId xmlns:a16="http://schemas.microsoft.com/office/drawing/2014/main" id="{C9E1371B-E887-4680-8952-18AE73E83AF9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3">
            <a:extLst>
              <a:ext uri="{FF2B5EF4-FFF2-40B4-BE49-F238E27FC236}">
                <a16:creationId xmlns:a16="http://schemas.microsoft.com/office/drawing/2014/main" id="{43F53B88-DA5C-41BD-889F-EDC9FF69D0BF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3">
            <a:extLst>
              <a:ext uri="{FF2B5EF4-FFF2-40B4-BE49-F238E27FC236}">
                <a16:creationId xmlns:a16="http://schemas.microsoft.com/office/drawing/2014/main" id="{AEEAA25B-081B-4457-8A6B-AFA50D4071B9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5">
            <a:extLst>
              <a:ext uri="{FF2B5EF4-FFF2-40B4-BE49-F238E27FC236}">
                <a16:creationId xmlns:a16="http://schemas.microsoft.com/office/drawing/2014/main" id="{237E1748-1CD8-4065-909A-F685131747C7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FB74B83-0926-4EB0-BCE3-749F04D55B07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AA86F8F-0B8C-470C-8599-EC296A75EBE3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5FB0A20-8469-485A-9548-C412640CE9E6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234A246-0140-492C-AC6F-D795490A7594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74CFDE2-2EDB-442B-8707-5D235D629D52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</p:spTree>
    <p:extLst>
      <p:ext uri="{BB962C8B-B14F-4D97-AF65-F5344CB8AC3E}">
        <p14:creationId xmlns:p14="http://schemas.microsoft.com/office/powerpoint/2010/main" val="24498615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45163A-7E9D-424E-AFB2-1F399303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algorithm (first attempt)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D73524-1B31-4D78-A7EB-5380ED9084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lang="en-US" altLang="ko-KR" dirty="0"/>
              <a:t>Solve unconstrained relaxation; let </a:t>
            </a:r>
            <a:r>
              <a:rPr lang="en-US" altLang="ko-KR" i="1" dirty="0">
                <a:solidFill>
                  <a:srgbClr val="0070C0"/>
                </a:solidFill>
              </a:rPr>
              <a:t>I</a:t>
            </a:r>
            <a:r>
              <a:rPr lang="en-US" altLang="ko-KR" dirty="0"/>
              <a:t> be the initial solution</a:t>
            </a:r>
          </a:p>
          <a:p>
            <a:r>
              <a:rPr lang="en-US" altLang="ko-KR" i="1" dirty="0">
                <a:solidFill>
                  <a:srgbClr val="FF0000"/>
                </a:solidFill>
              </a:rPr>
              <a:t>T</a:t>
            </a:r>
            <a:r>
              <a:rPr lang="ko-KR" altLang="en-US" dirty="0"/>
              <a:t> ← </a:t>
            </a:r>
            <a:r>
              <a:rPr lang="en-US" altLang="ko-KR" dirty="0"/>
              <a:t>set of violated facilities</a:t>
            </a:r>
          </a:p>
          <a:p>
            <a:r>
              <a:rPr lang="en-US" altLang="ko-KR" dirty="0"/>
              <a:t>Construct auxiliary graph weighted by </a:t>
            </a:r>
            <a:r>
              <a:rPr lang="el-GR" altLang="ko-KR" i="1" dirty="0"/>
              <a:t>γ</a:t>
            </a:r>
            <a:r>
              <a:rPr lang="en-US" altLang="ko-KR" dirty="0"/>
              <a:t>:   </a:t>
            </a:r>
            <a:r>
              <a:rPr lang="el-GR" altLang="ko-KR" i="1" dirty="0"/>
              <a:t>γ</a:t>
            </a:r>
            <a:r>
              <a:rPr lang="en-US" altLang="ko-KR" dirty="0"/>
              <a:t>(</a:t>
            </a:r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r>
              <a:rPr lang="en-US" altLang="ko-KR" dirty="0"/>
              <a:t>,</a:t>
            </a:r>
            <a:r>
              <a:rPr lang="en-US" altLang="ko-KR" i="1" dirty="0"/>
              <a:t>i</a:t>
            </a:r>
            <a:r>
              <a:rPr lang="en-US" altLang="ko-KR" baseline="-25000" dirty="0"/>
              <a:t>2</a:t>
            </a:r>
            <a:r>
              <a:rPr lang="en-US" altLang="ko-KR" dirty="0"/>
              <a:t>) =</a:t>
            </a:r>
            <a:r>
              <a:rPr lang="en-US" altLang="ko-KR" i="1" dirty="0">
                <a:solidFill>
                  <a:srgbClr val="338080"/>
                </a:solidFill>
              </a:rPr>
              <a:t> c</a:t>
            </a:r>
            <a:r>
              <a:rPr lang="en-US" altLang="ko-KR" dirty="0"/>
              <a:t>(</a:t>
            </a:r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r>
              <a:rPr lang="en-US" altLang="ko-KR" dirty="0"/>
              <a:t>,</a:t>
            </a:r>
            <a:r>
              <a:rPr lang="en-US" altLang="ko-KR" i="1" dirty="0"/>
              <a:t>i</a:t>
            </a:r>
            <a:r>
              <a:rPr lang="en-US" altLang="ko-KR" baseline="-25000" dirty="0"/>
              <a:t>2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Find a </a:t>
            </a:r>
            <a:r>
              <a:rPr lang="en-US" altLang="ko-KR" dirty="0">
                <a:solidFill>
                  <a:srgbClr val="FF00C0"/>
                </a:solidFill>
              </a:rPr>
              <a:t>min-cost</a:t>
            </a:r>
            <a:r>
              <a:rPr lang="en-US" altLang="ko-KR" dirty="0"/>
              <a:t> perfect matching </a:t>
            </a:r>
            <a:r>
              <a:rPr lang="en-US" altLang="ko-KR" i="1" dirty="0">
                <a:solidFill>
                  <a:srgbClr val="FF8000"/>
                </a:solidFill>
              </a:rPr>
              <a:t>M</a:t>
            </a:r>
            <a:r>
              <a:rPr lang="en-US" altLang="ko-KR" dirty="0"/>
              <a:t> on </a:t>
            </a:r>
            <a:r>
              <a:rPr lang="en-US" altLang="ko-KR" i="1" dirty="0">
                <a:solidFill>
                  <a:srgbClr val="FF0000"/>
                </a:solidFill>
              </a:rPr>
              <a:t>T</a:t>
            </a:r>
          </a:p>
          <a:p>
            <a:r>
              <a:rPr lang="en-US" altLang="ko-KR" dirty="0"/>
              <a:t>Reassign clients as prescribed by </a:t>
            </a:r>
            <a:r>
              <a:rPr lang="en-US" altLang="ko-KR" i="1" dirty="0">
                <a:solidFill>
                  <a:srgbClr val="FF8000"/>
                </a:solidFill>
              </a:rPr>
              <a:t>M</a:t>
            </a:r>
            <a:endParaRPr lang="ko-KR" altLang="en-US" dirty="0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6145A24C-D2AB-47C6-ADBB-2C091E484C15}"/>
              </a:ext>
            </a:extLst>
          </p:cNvPr>
          <p:cNvCxnSpPr>
            <a:cxnSpLocks/>
          </p:cNvCxnSpPr>
          <p:nvPr/>
        </p:nvCxnSpPr>
        <p:spPr>
          <a:xfrm flipH="1" flipV="1">
            <a:off x="5761632" y="4776307"/>
            <a:ext cx="53453" cy="956949"/>
          </a:xfrm>
          <a:prstGeom prst="line">
            <a:avLst/>
          </a:prstGeom>
          <a:ln w="28575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B3AE5870-460D-41AE-BD4B-358A78988FED}"/>
              </a:ext>
            </a:extLst>
          </p:cNvPr>
          <p:cNvCxnSpPr>
            <a:cxnSpLocks/>
          </p:cNvCxnSpPr>
          <p:nvPr/>
        </p:nvCxnSpPr>
        <p:spPr>
          <a:xfrm>
            <a:off x="3804320" y="4765853"/>
            <a:ext cx="94760" cy="927544"/>
          </a:xfrm>
          <a:prstGeom prst="line">
            <a:avLst/>
          </a:prstGeom>
          <a:ln w="28575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endCxn id="47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67F6BEEE-D544-4F26-9317-1F1E68221802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13">
            <a:extLst>
              <a:ext uri="{FF2B5EF4-FFF2-40B4-BE49-F238E27FC236}">
                <a16:creationId xmlns:a16="http://schemas.microsoft.com/office/drawing/2014/main" id="{1E772D37-20AF-46DC-864B-E93DDDFF0FDF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F5AD48EA-BA2B-4C0C-89FD-8467639A4F14}"/>
              </a:ext>
            </a:extLst>
          </p:cNvPr>
          <p:cNvCxnSpPr>
            <a:cxnSpLocks/>
            <a:stCxn id="88" idx="0"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D42C2A02-77CF-42A4-9CE5-F44FB70253F4}"/>
              </a:ext>
            </a:extLst>
          </p:cNvPr>
          <p:cNvCxnSpPr>
            <a:cxnSpLocks/>
            <a:stCxn id="89" idx="1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EFF208CD-DBD2-4503-B34A-CBCAD5D6B1E3}"/>
              </a:ext>
            </a:extLst>
          </p:cNvPr>
          <p:cNvCxnSpPr>
            <a:cxnSpLocks/>
            <a:stCxn id="87" idx="3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237E2945-F289-4CDC-9067-72C2020405EF}"/>
              </a:ext>
            </a:extLst>
          </p:cNvPr>
          <p:cNvCxnSpPr>
            <a:cxnSpLocks/>
            <a:stCxn id="92" idx="6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8CF547F4-36C4-4FED-8DBB-8A34E6234B4E}"/>
              </a:ext>
            </a:extLst>
          </p:cNvPr>
          <p:cNvCxnSpPr>
            <a:cxnSpLocks/>
            <a:endCxn id="91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B215123-94BD-4E6D-AE6B-676EA13E89DB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710EF5A-7BC6-45F6-842C-9D05A9CE71FB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3BC883D-6D7F-47C6-A76C-D2B5F51E4C14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4A2FB80-1040-420C-99C1-8592D72D10D9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3FDF5D4-8073-4F22-A9ED-2E68F99558C4}"/>
              </a:ext>
            </a:extLst>
          </p:cNvPr>
          <p:cNvSpPr txBox="1"/>
          <p:nvPr/>
        </p:nvSpPr>
        <p:spPr>
          <a:xfrm>
            <a:off x="4577226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F31B11B-1610-4A66-A982-BE61E797176C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3036E7B-6F36-4FA2-B807-292C85EB21AB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DDA8A0C-EFB1-4D9A-BCE4-1E2B3EF97522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B217054-0397-4FDC-9C1C-CB313A4942E8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8EBC332-6212-4E04-93CA-6A4639B195C6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46EE24E-AE0D-41E4-B451-EC874DAB39A4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81" name="Rectangle 5">
            <a:extLst>
              <a:ext uri="{FF2B5EF4-FFF2-40B4-BE49-F238E27FC236}">
                <a16:creationId xmlns:a16="http://schemas.microsoft.com/office/drawing/2014/main" id="{C86BA132-E14B-499C-8434-B306456155CF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5">
            <a:extLst>
              <a:ext uri="{FF2B5EF4-FFF2-40B4-BE49-F238E27FC236}">
                <a16:creationId xmlns:a16="http://schemas.microsoft.com/office/drawing/2014/main" id="{03ED22D6-1C74-4CAC-8875-7F7930389A04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5">
            <a:extLst>
              <a:ext uri="{FF2B5EF4-FFF2-40B4-BE49-F238E27FC236}">
                <a16:creationId xmlns:a16="http://schemas.microsoft.com/office/drawing/2014/main" id="{90F7F601-AB2C-4544-A9DE-3C5CED13111F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5">
            <a:extLst>
              <a:ext uri="{FF2B5EF4-FFF2-40B4-BE49-F238E27FC236}">
                <a16:creationId xmlns:a16="http://schemas.microsoft.com/office/drawing/2014/main" id="{2A07B147-317B-440C-A238-00F4D47224DD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5">
            <a:extLst>
              <a:ext uri="{FF2B5EF4-FFF2-40B4-BE49-F238E27FC236}">
                <a16:creationId xmlns:a16="http://schemas.microsoft.com/office/drawing/2014/main" id="{B08E22A8-86A1-4782-9B88-6A979D579FE0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5">
            <a:extLst>
              <a:ext uri="{FF2B5EF4-FFF2-40B4-BE49-F238E27FC236}">
                <a16:creationId xmlns:a16="http://schemas.microsoft.com/office/drawing/2014/main" id="{BB29CE88-7EE9-4C01-AA0E-558E6DB2D278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13">
            <a:extLst>
              <a:ext uri="{FF2B5EF4-FFF2-40B4-BE49-F238E27FC236}">
                <a16:creationId xmlns:a16="http://schemas.microsoft.com/office/drawing/2014/main" id="{1B0CE648-2B2B-4D19-B630-6F5FBDCE84B7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13">
            <a:extLst>
              <a:ext uri="{FF2B5EF4-FFF2-40B4-BE49-F238E27FC236}">
                <a16:creationId xmlns:a16="http://schemas.microsoft.com/office/drawing/2014/main" id="{6A31CDA4-46DA-4352-BFCC-BF065BC17BDE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13">
            <a:extLst>
              <a:ext uri="{FF2B5EF4-FFF2-40B4-BE49-F238E27FC236}">
                <a16:creationId xmlns:a16="http://schemas.microsoft.com/office/drawing/2014/main" id="{47733F0C-0A31-4BEE-8813-1CED30D250D5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C9E1371B-E887-4680-8952-18AE73E83AF9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13">
            <a:extLst>
              <a:ext uri="{FF2B5EF4-FFF2-40B4-BE49-F238E27FC236}">
                <a16:creationId xmlns:a16="http://schemas.microsoft.com/office/drawing/2014/main" id="{43F53B88-DA5C-41BD-889F-EDC9FF69D0BF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13">
            <a:extLst>
              <a:ext uri="{FF2B5EF4-FFF2-40B4-BE49-F238E27FC236}">
                <a16:creationId xmlns:a16="http://schemas.microsoft.com/office/drawing/2014/main" id="{AEEAA25B-081B-4457-8A6B-AFA50D4071B9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5">
            <a:extLst>
              <a:ext uri="{FF2B5EF4-FFF2-40B4-BE49-F238E27FC236}">
                <a16:creationId xmlns:a16="http://schemas.microsoft.com/office/drawing/2014/main" id="{237E1748-1CD8-4065-909A-F685131747C7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FB74B83-0926-4EB0-BCE3-749F04D55B07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AA86F8F-0B8C-470C-8599-EC296A75EBE3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5FB0A20-8469-485A-9548-C412640CE9E6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234A246-0140-492C-AC6F-D795490A7594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74CFDE2-2EDB-442B-8707-5D235D629D52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</p:spTree>
    <p:extLst>
      <p:ext uri="{BB962C8B-B14F-4D97-AF65-F5344CB8AC3E}">
        <p14:creationId xmlns:p14="http://schemas.microsoft.com/office/powerpoint/2010/main" val="21122399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B3AE5870-460D-41AE-BD4B-358A78988FED}"/>
              </a:ext>
            </a:extLst>
          </p:cNvPr>
          <p:cNvCxnSpPr>
            <a:cxnSpLocks/>
          </p:cNvCxnSpPr>
          <p:nvPr/>
        </p:nvCxnSpPr>
        <p:spPr>
          <a:xfrm>
            <a:off x="5968848" y="4803672"/>
            <a:ext cx="1957312" cy="8639"/>
          </a:xfrm>
          <a:prstGeom prst="line">
            <a:avLst/>
          </a:prstGeom>
          <a:ln w="28575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직선 연결선 173">
            <a:extLst>
              <a:ext uri="{FF2B5EF4-FFF2-40B4-BE49-F238E27FC236}">
                <a16:creationId xmlns:a16="http://schemas.microsoft.com/office/drawing/2014/main" id="{B3AE5870-460D-41AE-BD4B-358A78988FED}"/>
              </a:ext>
            </a:extLst>
          </p:cNvPr>
          <p:cNvCxnSpPr>
            <a:cxnSpLocks/>
          </p:cNvCxnSpPr>
          <p:nvPr/>
        </p:nvCxnSpPr>
        <p:spPr>
          <a:xfrm>
            <a:off x="6063608" y="5731216"/>
            <a:ext cx="1916005" cy="38044"/>
          </a:xfrm>
          <a:prstGeom prst="line">
            <a:avLst/>
          </a:prstGeom>
          <a:ln w="28575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직선 연결선 174">
            <a:extLst>
              <a:ext uri="{FF2B5EF4-FFF2-40B4-BE49-F238E27FC236}">
                <a16:creationId xmlns:a16="http://schemas.microsoft.com/office/drawing/2014/main" id="{B3AE5870-460D-41AE-BD4B-358A78988FED}"/>
              </a:ext>
            </a:extLst>
          </p:cNvPr>
          <p:cNvCxnSpPr>
            <a:cxnSpLocks/>
          </p:cNvCxnSpPr>
          <p:nvPr/>
        </p:nvCxnSpPr>
        <p:spPr>
          <a:xfrm>
            <a:off x="5968848" y="4803672"/>
            <a:ext cx="94760" cy="927544"/>
          </a:xfrm>
          <a:prstGeom prst="line">
            <a:avLst/>
          </a:prstGeom>
          <a:ln w="28575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직선 연결선 175">
            <a:extLst>
              <a:ext uri="{FF2B5EF4-FFF2-40B4-BE49-F238E27FC236}">
                <a16:creationId xmlns:a16="http://schemas.microsoft.com/office/drawing/2014/main" id="{B3AE5870-460D-41AE-BD4B-358A78988FED}"/>
              </a:ext>
            </a:extLst>
          </p:cNvPr>
          <p:cNvCxnSpPr>
            <a:cxnSpLocks/>
          </p:cNvCxnSpPr>
          <p:nvPr/>
        </p:nvCxnSpPr>
        <p:spPr>
          <a:xfrm flipH="1">
            <a:off x="6063608" y="3934627"/>
            <a:ext cx="936072" cy="1796589"/>
          </a:xfrm>
          <a:prstGeom prst="line">
            <a:avLst/>
          </a:prstGeom>
          <a:ln w="28575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직선 연결선 176">
            <a:extLst>
              <a:ext uri="{FF2B5EF4-FFF2-40B4-BE49-F238E27FC236}">
                <a16:creationId xmlns:a16="http://schemas.microsoft.com/office/drawing/2014/main" id="{B3AE5870-460D-41AE-BD4B-358A78988FED}"/>
              </a:ext>
            </a:extLst>
          </p:cNvPr>
          <p:cNvCxnSpPr>
            <a:cxnSpLocks/>
          </p:cNvCxnSpPr>
          <p:nvPr/>
        </p:nvCxnSpPr>
        <p:spPr>
          <a:xfrm flipH="1">
            <a:off x="5968848" y="3934627"/>
            <a:ext cx="1030832" cy="869045"/>
          </a:xfrm>
          <a:prstGeom prst="line">
            <a:avLst/>
          </a:prstGeom>
          <a:ln w="28575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0545163A-7E9D-424E-AFB2-1F399303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algorithm (first attempt)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D73524-1B31-4D78-A7EB-5380ED9084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lang="en-US" altLang="ko-KR" dirty="0"/>
              <a:t>Solve unconstrained relaxation; let </a:t>
            </a:r>
            <a:r>
              <a:rPr lang="en-US" altLang="ko-KR" i="1" dirty="0">
                <a:solidFill>
                  <a:srgbClr val="0070C0"/>
                </a:solidFill>
              </a:rPr>
              <a:t>I</a:t>
            </a:r>
            <a:r>
              <a:rPr lang="en-US" altLang="ko-KR" dirty="0"/>
              <a:t> be the initial solution</a:t>
            </a:r>
          </a:p>
          <a:p>
            <a:r>
              <a:rPr lang="en-US" altLang="ko-KR" i="1" dirty="0">
                <a:solidFill>
                  <a:srgbClr val="FF0000"/>
                </a:solidFill>
              </a:rPr>
              <a:t>T</a:t>
            </a:r>
            <a:r>
              <a:rPr lang="ko-KR" altLang="en-US" dirty="0"/>
              <a:t> ← </a:t>
            </a:r>
            <a:r>
              <a:rPr lang="en-US" altLang="ko-KR" dirty="0"/>
              <a:t>set of violated facilities</a:t>
            </a:r>
          </a:p>
          <a:p>
            <a:r>
              <a:rPr lang="en-US" altLang="ko-KR" dirty="0"/>
              <a:t>Construct auxiliary graph weighted by </a:t>
            </a:r>
            <a:r>
              <a:rPr lang="el-GR" altLang="ko-KR" i="1" dirty="0"/>
              <a:t>γ</a:t>
            </a:r>
            <a:r>
              <a:rPr lang="en-US" altLang="ko-KR" dirty="0"/>
              <a:t>:   </a:t>
            </a:r>
            <a:r>
              <a:rPr lang="el-GR" altLang="ko-KR" i="1" dirty="0"/>
              <a:t>γ</a:t>
            </a:r>
            <a:r>
              <a:rPr lang="en-US" altLang="ko-KR" dirty="0"/>
              <a:t>(</a:t>
            </a:r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r>
              <a:rPr lang="en-US" altLang="ko-KR" dirty="0"/>
              <a:t>,</a:t>
            </a:r>
            <a:r>
              <a:rPr lang="en-US" altLang="ko-KR" i="1" dirty="0"/>
              <a:t>i</a:t>
            </a:r>
            <a:r>
              <a:rPr lang="en-US" altLang="ko-KR" baseline="-25000" dirty="0"/>
              <a:t>2</a:t>
            </a:r>
            <a:r>
              <a:rPr lang="en-US" altLang="ko-KR" dirty="0"/>
              <a:t>) =</a:t>
            </a:r>
            <a:r>
              <a:rPr lang="en-US" altLang="ko-KR" i="1" dirty="0">
                <a:solidFill>
                  <a:srgbClr val="338080"/>
                </a:solidFill>
              </a:rPr>
              <a:t> c</a:t>
            </a:r>
            <a:r>
              <a:rPr lang="en-US" altLang="ko-KR" dirty="0"/>
              <a:t>(</a:t>
            </a:r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r>
              <a:rPr lang="en-US" altLang="ko-KR" dirty="0"/>
              <a:t>,</a:t>
            </a:r>
            <a:r>
              <a:rPr lang="en-US" altLang="ko-KR" i="1" dirty="0"/>
              <a:t>i</a:t>
            </a:r>
            <a:r>
              <a:rPr lang="en-US" altLang="ko-KR" baseline="-25000" dirty="0"/>
              <a:t>2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Find a </a:t>
            </a:r>
            <a:r>
              <a:rPr lang="en-US" altLang="ko-KR" dirty="0">
                <a:solidFill>
                  <a:srgbClr val="FF00C0"/>
                </a:solidFill>
              </a:rPr>
              <a:t>min-cost</a:t>
            </a:r>
            <a:r>
              <a:rPr lang="en-US" altLang="ko-KR" dirty="0"/>
              <a:t> perfect matching </a:t>
            </a:r>
            <a:r>
              <a:rPr lang="en-US" altLang="ko-KR" i="1" dirty="0">
                <a:solidFill>
                  <a:srgbClr val="FF8000"/>
                </a:solidFill>
              </a:rPr>
              <a:t>M</a:t>
            </a:r>
            <a:r>
              <a:rPr lang="en-US" altLang="ko-KR" dirty="0"/>
              <a:t> on </a:t>
            </a:r>
            <a:r>
              <a:rPr lang="en-US" altLang="ko-KR" i="1" dirty="0">
                <a:solidFill>
                  <a:srgbClr val="FF0000"/>
                </a:solidFill>
              </a:rPr>
              <a:t>T</a:t>
            </a:r>
          </a:p>
          <a:p>
            <a:r>
              <a:rPr lang="en-US" altLang="ko-KR" dirty="0"/>
              <a:t>Reassign clients as prescribed by </a:t>
            </a:r>
            <a:r>
              <a:rPr lang="en-US" altLang="ko-KR" i="1" dirty="0">
                <a:solidFill>
                  <a:srgbClr val="FF8000"/>
                </a:solidFill>
              </a:rPr>
              <a:t>M</a:t>
            </a:r>
            <a:endParaRPr lang="ko-KR" altLang="en-US" dirty="0"/>
          </a:p>
        </p:txBody>
      </p: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endCxn id="76" idx="2"/>
          </p:cNvCxnSpPr>
          <p:nvPr/>
        </p:nvCxnSpPr>
        <p:spPr>
          <a:xfrm flipH="1">
            <a:off x="5256076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5256076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67F6BEEE-D544-4F26-9317-1F1E68221802}"/>
              </a:ext>
            </a:extLst>
          </p:cNvPr>
          <p:cNvCxnSpPr>
            <a:cxnSpLocks/>
          </p:cNvCxnSpPr>
          <p:nvPr/>
        </p:nvCxnSpPr>
        <p:spPr>
          <a:xfrm flipH="1" flipV="1">
            <a:off x="6519268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13">
            <a:extLst>
              <a:ext uri="{FF2B5EF4-FFF2-40B4-BE49-F238E27FC236}">
                <a16:creationId xmlns:a16="http://schemas.microsoft.com/office/drawing/2014/main" id="{1E772D37-20AF-46DC-864B-E93DDDFF0FDF}"/>
              </a:ext>
            </a:extLst>
          </p:cNvPr>
          <p:cNvSpPr/>
          <p:nvPr/>
        </p:nvSpPr>
        <p:spPr>
          <a:xfrm>
            <a:off x="6418468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F5AD48EA-BA2B-4C0C-89FD-8467639A4F14}"/>
              </a:ext>
            </a:extLst>
          </p:cNvPr>
          <p:cNvCxnSpPr>
            <a:cxnSpLocks/>
            <a:stCxn id="127" idx="0"/>
          </p:cNvCxnSpPr>
          <p:nvPr/>
        </p:nvCxnSpPr>
        <p:spPr>
          <a:xfrm flipH="1">
            <a:off x="7929626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D42C2A02-77CF-42A4-9CE5-F44FB70253F4}"/>
              </a:ext>
            </a:extLst>
          </p:cNvPr>
          <p:cNvCxnSpPr>
            <a:cxnSpLocks/>
            <a:stCxn id="128" idx="1"/>
          </p:cNvCxnSpPr>
          <p:nvPr/>
        </p:nvCxnSpPr>
        <p:spPr>
          <a:xfrm>
            <a:off x="5662723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EFF208CD-DBD2-4503-B34A-CBCAD5D6B1E3}"/>
              </a:ext>
            </a:extLst>
          </p:cNvPr>
          <p:cNvCxnSpPr>
            <a:cxnSpLocks/>
            <a:stCxn id="105" idx="3"/>
          </p:cNvCxnSpPr>
          <p:nvPr/>
        </p:nvCxnSpPr>
        <p:spPr>
          <a:xfrm flipV="1">
            <a:off x="5605649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237E2945-F289-4CDC-9067-72C2020405EF}"/>
              </a:ext>
            </a:extLst>
          </p:cNvPr>
          <p:cNvCxnSpPr>
            <a:cxnSpLocks/>
            <a:stCxn id="167" idx="6"/>
          </p:cNvCxnSpPr>
          <p:nvPr/>
        </p:nvCxnSpPr>
        <p:spPr>
          <a:xfrm flipH="1" flipV="1">
            <a:off x="7983079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8CF547F4-36C4-4FED-8DBB-8A34E6234B4E}"/>
              </a:ext>
            </a:extLst>
          </p:cNvPr>
          <p:cNvCxnSpPr>
            <a:cxnSpLocks/>
            <a:endCxn id="145" idx="7"/>
          </p:cNvCxnSpPr>
          <p:nvPr/>
        </p:nvCxnSpPr>
        <p:spPr>
          <a:xfrm flipV="1">
            <a:off x="7929626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CB215123-94BD-4E6D-AE6B-676EA13E89DB}"/>
              </a:ext>
            </a:extLst>
          </p:cNvPr>
          <p:cNvSpPr txBox="1"/>
          <p:nvPr/>
        </p:nvSpPr>
        <p:spPr>
          <a:xfrm>
            <a:off x="6651236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710EF5A-7BC6-45F6-842C-9D05A9CE71FB}"/>
              </a:ext>
            </a:extLst>
          </p:cNvPr>
          <p:cNvSpPr txBox="1"/>
          <p:nvPr/>
        </p:nvSpPr>
        <p:spPr>
          <a:xfrm>
            <a:off x="5710922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3BC883D-6D7F-47C6-A76C-D2B5F51E4C14}"/>
              </a:ext>
            </a:extLst>
          </p:cNvPr>
          <p:cNvSpPr txBox="1"/>
          <p:nvPr/>
        </p:nvSpPr>
        <p:spPr>
          <a:xfrm>
            <a:off x="7668234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4A2FB80-1040-420C-99C1-8592D72D10D9}"/>
              </a:ext>
            </a:extLst>
          </p:cNvPr>
          <p:cNvSpPr txBox="1"/>
          <p:nvPr/>
        </p:nvSpPr>
        <p:spPr>
          <a:xfrm>
            <a:off x="5361854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3FDF5D4-8073-4F22-A9ED-2E68F99558C4}"/>
              </a:ext>
            </a:extLst>
          </p:cNvPr>
          <p:cNvSpPr txBox="1"/>
          <p:nvPr/>
        </p:nvSpPr>
        <p:spPr>
          <a:xfrm>
            <a:off x="6741754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F31B11B-1610-4A66-A982-BE61E797176C}"/>
              </a:ext>
            </a:extLst>
          </p:cNvPr>
          <p:cNvSpPr txBox="1"/>
          <p:nvPr/>
        </p:nvSpPr>
        <p:spPr>
          <a:xfrm>
            <a:off x="7721687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3036E7B-6F36-4FA2-B807-292C85EB21AB}"/>
              </a:ext>
            </a:extLst>
          </p:cNvPr>
          <p:cNvSpPr txBox="1"/>
          <p:nvPr/>
        </p:nvSpPr>
        <p:spPr>
          <a:xfrm>
            <a:off x="5805682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DDA8A0C-EFB1-4D9A-BCE4-1E2B3EF97522}"/>
              </a:ext>
            </a:extLst>
          </p:cNvPr>
          <p:cNvSpPr txBox="1"/>
          <p:nvPr/>
        </p:nvSpPr>
        <p:spPr>
          <a:xfrm>
            <a:off x="8200277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B217054-0397-4FDC-9C1C-CB313A4942E8}"/>
              </a:ext>
            </a:extLst>
          </p:cNvPr>
          <p:cNvSpPr txBox="1"/>
          <p:nvPr/>
        </p:nvSpPr>
        <p:spPr>
          <a:xfrm>
            <a:off x="8109759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8EBC332-6212-4E04-93CA-6A4639B195C6}"/>
              </a:ext>
            </a:extLst>
          </p:cNvPr>
          <p:cNvSpPr txBox="1"/>
          <p:nvPr/>
        </p:nvSpPr>
        <p:spPr>
          <a:xfrm>
            <a:off x="6643971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46EE24E-AE0D-41E4-B451-EC874DAB39A4}"/>
              </a:ext>
            </a:extLst>
          </p:cNvPr>
          <p:cNvSpPr txBox="1"/>
          <p:nvPr/>
        </p:nvSpPr>
        <p:spPr>
          <a:xfrm>
            <a:off x="6734489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95" name="Rectangle 5">
            <a:extLst>
              <a:ext uri="{FF2B5EF4-FFF2-40B4-BE49-F238E27FC236}">
                <a16:creationId xmlns:a16="http://schemas.microsoft.com/office/drawing/2014/main" id="{C86BA132-E14B-499C-8434-B306456155CF}"/>
              </a:ext>
            </a:extLst>
          </p:cNvPr>
          <p:cNvSpPr/>
          <p:nvPr/>
        </p:nvSpPr>
        <p:spPr>
          <a:xfrm>
            <a:off x="5524380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5">
            <a:extLst>
              <a:ext uri="{FF2B5EF4-FFF2-40B4-BE49-F238E27FC236}">
                <a16:creationId xmlns:a16="http://schemas.microsoft.com/office/drawing/2014/main" id="{03ED22D6-1C74-4CAC-8875-7F7930389A04}"/>
              </a:ext>
            </a:extLst>
          </p:cNvPr>
          <p:cNvSpPr/>
          <p:nvPr/>
        </p:nvSpPr>
        <p:spPr>
          <a:xfrm>
            <a:off x="6904280" y="3821910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5">
            <a:extLst>
              <a:ext uri="{FF2B5EF4-FFF2-40B4-BE49-F238E27FC236}">
                <a16:creationId xmlns:a16="http://schemas.microsoft.com/office/drawing/2014/main" id="{90F7F601-AB2C-4544-A9DE-3C5CED13111F}"/>
              </a:ext>
            </a:extLst>
          </p:cNvPr>
          <p:cNvSpPr/>
          <p:nvPr/>
        </p:nvSpPr>
        <p:spPr>
          <a:xfrm>
            <a:off x="7830760" y="4699594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5">
            <a:extLst>
              <a:ext uri="{FF2B5EF4-FFF2-40B4-BE49-F238E27FC236}">
                <a16:creationId xmlns:a16="http://schemas.microsoft.com/office/drawing/2014/main" id="{2A07B147-317B-440C-A238-00F4D47224DD}"/>
              </a:ext>
            </a:extLst>
          </p:cNvPr>
          <p:cNvSpPr/>
          <p:nvPr/>
        </p:nvSpPr>
        <p:spPr>
          <a:xfrm>
            <a:off x="7884213" y="5656543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B08E22A8-86A1-4782-9B88-6A979D579FE0}"/>
              </a:ext>
            </a:extLst>
          </p:cNvPr>
          <p:cNvSpPr/>
          <p:nvPr/>
        </p:nvSpPr>
        <p:spPr>
          <a:xfrm>
            <a:off x="5968208" y="561849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BB29CE88-7EE9-4C01-AA0E-558E6DB2D278}"/>
              </a:ext>
            </a:extLst>
          </p:cNvPr>
          <p:cNvSpPr/>
          <p:nvPr/>
        </p:nvSpPr>
        <p:spPr>
          <a:xfrm>
            <a:off x="5873448" y="4690955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3">
            <a:extLst>
              <a:ext uri="{FF2B5EF4-FFF2-40B4-BE49-F238E27FC236}">
                <a16:creationId xmlns:a16="http://schemas.microsoft.com/office/drawing/2014/main" id="{1B0CE648-2B2B-4D19-B630-6F5FBDCE84B7}"/>
              </a:ext>
            </a:extLst>
          </p:cNvPr>
          <p:cNvSpPr/>
          <p:nvPr/>
        </p:nvSpPr>
        <p:spPr>
          <a:xfrm>
            <a:off x="5576125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3">
            <a:extLst>
              <a:ext uri="{FF2B5EF4-FFF2-40B4-BE49-F238E27FC236}">
                <a16:creationId xmlns:a16="http://schemas.microsoft.com/office/drawing/2014/main" id="{6A31CDA4-46DA-4352-BFCC-BF065BC17BDE}"/>
              </a:ext>
            </a:extLst>
          </p:cNvPr>
          <p:cNvSpPr/>
          <p:nvPr/>
        </p:nvSpPr>
        <p:spPr>
          <a:xfrm>
            <a:off x="7866229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3">
            <a:extLst>
              <a:ext uri="{FF2B5EF4-FFF2-40B4-BE49-F238E27FC236}">
                <a16:creationId xmlns:a16="http://schemas.microsoft.com/office/drawing/2014/main" id="{47733F0C-0A31-4BEE-8813-1CED30D250D5}"/>
              </a:ext>
            </a:extLst>
          </p:cNvPr>
          <p:cNvSpPr/>
          <p:nvPr/>
        </p:nvSpPr>
        <p:spPr>
          <a:xfrm>
            <a:off x="5633199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5">
            <a:extLst>
              <a:ext uri="{FF2B5EF4-FFF2-40B4-BE49-F238E27FC236}">
                <a16:creationId xmlns:a16="http://schemas.microsoft.com/office/drawing/2014/main" id="{C9E1371B-E887-4680-8952-18AE73E83AF9}"/>
              </a:ext>
            </a:extLst>
          </p:cNvPr>
          <p:cNvSpPr/>
          <p:nvPr/>
        </p:nvSpPr>
        <p:spPr>
          <a:xfrm>
            <a:off x="8362803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3">
            <a:extLst>
              <a:ext uri="{FF2B5EF4-FFF2-40B4-BE49-F238E27FC236}">
                <a16:creationId xmlns:a16="http://schemas.microsoft.com/office/drawing/2014/main" id="{43F53B88-DA5C-41BD-889F-EDC9FF69D0BF}"/>
              </a:ext>
            </a:extLst>
          </p:cNvPr>
          <p:cNvSpPr/>
          <p:nvPr/>
        </p:nvSpPr>
        <p:spPr>
          <a:xfrm>
            <a:off x="8262003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3">
            <a:extLst>
              <a:ext uri="{FF2B5EF4-FFF2-40B4-BE49-F238E27FC236}">
                <a16:creationId xmlns:a16="http://schemas.microsoft.com/office/drawing/2014/main" id="{AEEAA25B-081B-4457-8A6B-AFA50D4071B9}"/>
              </a:ext>
            </a:extLst>
          </p:cNvPr>
          <p:cNvSpPr/>
          <p:nvPr/>
        </p:nvSpPr>
        <p:spPr>
          <a:xfrm>
            <a:off x="8419397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5">
            <a:extLst>
              <a:ext uri="{FF2B5EF4-FFF2-40B4-BE49-F238E27FC236}">
                <a16:creationId xmlns:a16="http://schemas.microsoft.com/office/drawing/2014/main" id="{237E1748-1CD8-4065-909A-F685131747C7}"/>
              </a:ext>
            </a:extLst>
          </p:cNvPr>
          <p:cNvSpPr/>
          <p:nvPr/>
        </p:nvSpPr>
        <p:spPr>
          <a:xfrm>
            <a:off x="6897015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BFB74B83-0926-4EB0-BCE3-749F04D55B07}"/>
              </a:ext>
            </a:extLst>
          </p:cNvPr>
          <p:cNvSpPr txBox="1"/>
          <p:nvPr/>
        </p:nvSpPr>
        <p:spPr>
          <a:xfrm>
            <a:off x="5715164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0AA86F8F-0B8C-470C-8599-EC296A75EBE3}"/>
              </a:ext>
            </a:extLst>
          </p:cNvPr>
          <p:cNvSpPr txBox="1"/>
          <p:nvPr/>
        </p:nvSpPr>
        <p:spPr>
          <a:xfrm>
            <a:off x="7577716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75FB0A20-8469-485A-9548-C412640CE9E6}"/>
              </a:ext>
            </a:extLst>
          </p:cNvPr>
          <p:cNvSpPr txBox="1"/>
          <p:nvPr/>
        </p:nvSpPr>
        <p:spPr>
          <a:xfrm>
            <a:off x="7631169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3234A246-0140-492C-AC6F-D795490A7594}"/>
              </a:ext>
            </a:extLst>
          </p:cNvPr>
          <p:cNvSpPr txBox="1"/>
          <p:nvPr/>
        </p:nvSpPr>
        <p:spPr>
          <a:xfrm>
            <a:off x="5620404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74CFDE2-2EDB-442B-8707-5D235D629D52}"/>
              </a:ext>
            </a:extLst>
          </p:cNvPr>
          <p:cNvSpPr txBox="1"/>
          <p:nvPr/>
        </p:nvSpPr>
        <p:spPr>
          <a:xfrm>
            <a:off x="5271336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cxnSp>
        <p:nvCxnSpPr>
          <p:cNvPr id="178" name="직선 연결선 177">
            <a:extLst>
              <a:ext uri="{FF2B5EF4-FFF2-40B4-BE49-F238E27FC236}">
                <a16:creationId xmlns:a16="http://schemas.microsoft.com/office/drawing/2014/main" id="{6145A24C-D2AB-47C6-ADBB-2C091E484C15}"/>
              </a:ext>
            </a:extLst>
          </p:cNvPr>
          <p:cNvCxnSpPr>
            <a:cxnSpLocks/>
          </p:cNvCxnSpPr>
          <p:nvPr/>
        </p:nvCxnSpPr>
        <p:spPr>
          <a:xfrm flipH="1" flipV="1">
            <a:off x="3281644" y="4776307"/>
            <a:ext cx="53453" cy="956949"/>
          </a:xfrm>
          <a:prstGeom prst="line">
            <a:avLst/>
          </a:prstGeom>
          <a:ln w="28575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직선 연결선 178">
            <a:extLst>
              <a:ext uri="{FF2B5EF4-FFF2-40B4-BE49-F238E27FC236}">
                <a16:creationId xmlns:a16="http://schemas.microsoft.com/office/drawing/2014/main" id="{B3AE5870-460D-41AE-BD4B-358A78988FED}"/>
              </a:ext>
            </a:extLst>
          </p:cNvPr>
          <p:cNvCxnSpPr>
            <a:cxnSpLocks/>
          </p:cNvCxnSpPr>
          <p:nvPr/>
        </p:nvCxnSpPr>
        <p:spPr>
          <a:xfrm>
            <a:off x="1324332" y="4765853"/>
            <a:ext cx="94760" cy="927544"/>
          </a:xfrm>
          <a:prstGeom prst="line">
            <a:avLst/>
          </a:prstGeom>
          <a:ln w="28575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직선 연결선 179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endCxn id="181" idx="2"/>
          </p:cNvCxnSpPr>
          <p:nvPr/>
        </p:nvCxnSpPr>
        <p:spPr>
          <a:xfrm flipH="1">
            <a:off x="611560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611560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직선 연결선 181">
            <a:extLst>
              <a:ext uri="{FF2B5EF4-FFF2-40B4-BE49-F238E27FC236}">
                <a16:creationId xmlns:a16="http://schemas.microsoft.com/office/drawing/2014/main" id="{67F6BEEE-D544-4F26-9317-1F1E68221802}"/>
              </a:ext>
            </a:extLst>
          </p:cNvPr>
          <p:cNvCxnSpPr>
            <a:cxnSpLocks/>
          </p:cNvCxnSpPr>
          <p:nvPr/>
        </p:nvCxnSpPr>
        <p:spPr>
          <a:xfrm flipH="1" flipV="1">
            <a:off x="1874752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 13">
            <a:extLst>
              <a:ext uri="{FF2B5EF4-FFF2-40B4-BE49-F238E27FC236}">
                <a16:creationId xmlns:a16="http://schemas.microsoft.com/office/drawing/2014/main" id="{1E772D37-20AF-46DC-864B-E93DDDFF0FDF}"/>
              </a:ext>
            </a:extLst>
          </p:cNvPr>
          <p:cNvSpPr/>
          <p:nvPr/>
        </p:nvSpPr>
        <p:spPr>
          <a:xfrm>
            <a:off x="1773952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4" name="직선 연결선 183">
            <a:extLst>
              <a:ext uri="{FF2B5EF4-FFF2-40B4-BE49-F238E27FC236}">
                <a16:creationId xmlns:a16="http://schemas.microsoft.com/office/drawing/2014/main" id="{F5AD48EA-BA2B-4C0C-89FD-8467639A4F14}"/>
              </a:ext>
            </a:extLst>
          </p:cNvPr>
          <p:cNvCxnSpPr>
            <a:cxnSpLocks/>
            <a:stCxn id="207" idx="0"/>
          </p:cNvCxnSpPr>
          <p:nvPr/>
        </p:nvCxnSpPr>
        <p:spPr>
          <a:xfrm flipH="1">
            <a:off x="3285110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직선 연결선 184">
            <a:extLst>
              <a:ext uri="{FF2B5EF4-FFF2-40B4-BE49-F238E27FC236}">
                <a16:creationId xmlns:a16="http://schemas.microsoft.com/office/drawing/2014/main" id="{D42C2A02-77CF-42A4-9CE5-F44FB70253F4}"/>
              </a:ext>
            </a:extLst>
          </p:cNvPr>
          <p:cNvCxnSpPr>
            <a:cxnSpLocks/>
            <a:stCxn id="208" idx="1"/>
          </p:cNvCxnSpPr>
          <p:nvPr/>
        </p:nvCxnSpPr>
        <p:spPr>
          <a:xfrm>
            <a:off x="1018207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직선 연결선 185">
            <a:extLst>
              <a:ext uri="{FF2B5EF4-FFF2-40B4-BE49-F238E27FC236}">
                <a16:creationId xmlns:a16="http://schemas.microsoft.com/office/drawing/2014/main" id="{EFF208CD-DBD2-4503-B34A-CBCAD5D6B1E3}"/>
              </a:ext>
            </a:extLst>
          </p:cNvPr>
          <p:cNvCxnSpPr>
            <a:cxnSpLocks/>
            <a:stCxn id="206" idx="3"/>
          </p:cNvCxnSpPr>
          <p:nvPr/>
        </p:nvCxnSpPr>
        <p:spPr>
          <a:xfrm flipV="1">
            <a:off x="961133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직선 연결선 186">
            <a:extLst>
              <a:ext uri="{FF2B5EF4-FFF2-40B4-BE49-F238E27FC236}">
                <a16:creationId xmlns:a16="http://schemas.microsoft.com/office/drawing/2014/main" id="{237E2945-F289-4CDC-9067-72C2020405EF}"/>
              </a:ext>
            </a:extLst>
          </p:cNvPr>
          <p:cNvCxnSpPr>
            <a:cxnSpLocks/>
            <a:stCxn id="211" idx="6"/>
          </p:cNvCxnSpPr>
          <p:nvPr/>
        </p:nvCxnSpPr>
        <p:spPr>
          <a:xfrm flipH="1" flipV="1">
            <a:off x="3338563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직선 연결선 187">
            <a:extLst>
              <a:ext uri="{FF2B5EF4-FFF2-40B4-BE49-F238E27FC236}">
                <a16:creationId xmlns:a16="http://schemas.microsoft.com/office/drawing/2014/main" id="{8CF547F4-36C4-4FED-8DBB-8A34E6234B4E}"/>
              </a:ext>
            </a:extLst>
          </p:cNvPr>
          <p:cNvCxnSpPr>
            <a:cxnSpLocks/>
            <a:endCxn id="210" idx="7"/>
          </p:cNvCxnSpPr>
          <p:nvPr/>
        </p:nvCxnSpPr>
        <p:spPr>
          <a:xfrm flipV="1">
            <a:off x="3285110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CB215123-94BD-4E6D-AE6B-676EA13E89DB}"/>
              </a:ext>
            </a:extLst>
          </p:cNvPr>
          <p:cNvSpPr txBox="1"/>
          <p:nvPr/>
        </p:nvSpPr>
        <p:spPr>
          <a:xfrm>
            <a:off x="2006720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710EF5A-7BC6-45F6-842C-9D05A9CE71FB}"/>
              </a:ext>
            </a:extLst>
          </p:cNvPr>
          <p:cNvSpPr txBox="1"/>
          <p:nvPr/>
        </p:nvSpPr>
        <p:spPr>
          <a:xfrm>
            <a:off x="1066406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83BC883D-6D7F-47C6-A76C-D2B5F51E4C14}"/>
              </a:ext>
            </a:extLst>
          </p:cNvPr>
          <p:cNvSpPr txBox="1"/>
          <p:nvPr/>
        </p:nvSpPr>
        <p:spPr>
          <a:xfrm>
            <a:off x="3023718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F4A2FB80-1040-420C-99C1-8592D72D10D9}"/>
              </a:ext>
            </a:extLst>
          </p:cNvPr>
          <p:cNvSpPr txBox="1"/>
          <p:nvPr/>
        </p:nvSpPr>
        <p:spPr>
          <a:xfrm>
            <a:off x="717338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73FDF5D4-8073-4F22-A9ED-2E68F99558C4}"/>
              </a:ext>
            </a:extLst>
          </p:cNvPr>
          <p:cNvSpPr txBox="1"/>
          <p:nvPr/>
        </p:nvSpPr>
        <p:spPr>
          <a:xfrm>
            <a:off x="2097238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0F31B11B-1610-4A66-A982-BE61E797176C}"/>
              </a:ext>
            </a:extLst>
          </p:cNvPr>
          <p:cNvSpPr txBox="1"/>
          <p:nvPr/>
        </p:nvSpPr>
        <p:spPr>
          <a:xfrm>
            <a:off x="3077171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D3036E7B-6F36-4FA2-B807-292C85EB21AB}"/>
              </a:ext>
            </a:extLst>
          </p:cNvPr>
          <p:cNvSpPr txBox="1"/>
          <p:nvPr/>
        </p:nvSpPr>
        <p:spPr>
          <a:xfrm>
            <a:off x="1161166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DDA8A0C-EFB1-4D9A-BCE4-1E2B3EF97522}"/>
              </a:ext>
            </a:extLst>
          </p:cNvPr>
          <p:cNvSpPr txBox="1"/>
          <p:nvPr/>
        </p:nvSpPr>
        <p:spPr>
          <a:xfrm>
            <a:off x="3555761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8B217054-0397-4FDC-9C1C-CB313A4942E8}"/>
              </a:ext>
            </a:extLst>
          </p:cNvPr>
          <p:cNvSpPr txBox="1"/>
          <p:nvPr/>
        </p:nvSpPr>
        <p:spPr>
          <a:xfrm>
            <a:off x="3465243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48EBC332-6212-4E04-93CA-6A4639B195C6}"/>
              </a:ext>
            </a:extLst>
          </p:cNvPr>
          <p:cNvSpPr txBox="1"/>
          <p:nvPr/>
        </p:nvSpPr>
        <p:spPr>
          <a:xfrm>
            <a:off x="1999455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546EE24E-AE0D-41E4-B451-EC874DAB39A4}"/>
              </a:ext>
            </a:extLst>
          </p:cNvPr>
          <p:cNvSpPr txBox="1"/>
          <p:nvPr/>
        </p:nvSpPr>
        <p:spPr>
          <a:xfrm>
            <a:off x="2089973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200" name="Rectangle 5">
            <a:extLst>
              <a:ext uri="{FF2B5EF4-FFF2-40B4-BE49-F238E27FC236}">
                <a16:creationId xmlns:a16="http://schemas.microsoft.com/office/drawing/2014/main" id="{C86BA132-E14B-499C-8434-B306456155CF}"/>
              </a:ext>
            </a:extLst>
          </p:cNvPr>
          <p:cNvSpPr/>
          <p:nvPr/>
        </p:nvSpPr>
        <p:spPr>
          <a:xfrm>
            <a:off x="879864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5">
            <a:extLst>
              <a:ext uri="{FF2B5EF4-FFF2-40B4-BE49-F238E27FC236}">
                <a16:creationId xmlns:a16="http://schemas.microsoft.com/office/drawing/2014/main" id="{03ED22D6-1C74-4CAC-8875-7F7930389A04}"/>
              </a:ext>
            </a:extLst>
          </p:cNvPr>
          <p:cNvSpPr/>
          <p:nvPr/>
        </p:nvSpPr>
        <p:spPr>
          <a:xfrm>
            <a:off x="2259764" y="3821910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5">
            <a:extLst>
              <a:ext uri="{FF2B5EF4-FFF2-40B4-BE49-F238E27FC236}">
                <a16:creationId xmlns:a16="http://schemas.microsoft.com/office/drawing/2014/main" id="{90F7F601-AB2C-4544-A9DE-3C5CED13111F}"/>
              </a:ext>
            </a:extLst>
          </p:cNvPr>
          <p:cNvSpPr/>
          <p:nvPr/>
        </p:nvSpPr>
        <p:spPr>
          <a:xfrm>
            <a:off x="3186244" y="4699594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5">
            <a:extLst>
              <a:ext uri="{FF2B5EF4-FFF2-40B4-BE49-F238E27FC236}">
                <a16:creationId xmlns:a16="http://schemas.microsoft.com/office/drawing/2014/main" id="{2A07B147-317B-440C-A238-00F4D47224DD}"/>
              </a:ext>
            </a:extLst>
          </p:cNvPr>
          <p:cNvSpPr/>
          <p:nvPr/>
        </p:nvSpPr>
        <p:spPr>
          <a:xfrm>
            <a:off x="3239697" y="5656543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5">
            <a:extLst>
              <a:ext uri="{FF2B5EF4-FFF2-40B4-BE49-F238E27FC236}">
                <a16:creationId xmlns:a16="http://schemas.microsoft.com/office/drawing/2014/main" id="{B08E22A8-86A1-4782-9B88-6A979D579FE0}"/>
              </a:ext>
            </a:extLst>
          </p:cNvPr>
          <p:cNvSpPr/>
          <p:nvPr/>
        </p:nvSpPr>
        <p:spPr>
          <a:xfrm>
            <a:off x="1323692" y="561849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5">
            <a:extLst>
              <a:ext uri="{FF2B5EF4-FFF2-40B4-BE49-F238E27FC236}">
                <a16:creationId xmlns:a16="http://schemas.microsoft.com/office/drawing/2014/main" id="{BB29CE88-7EE9-4C01-AA0E-558E6DB2D278}"/>
              </a:ext>
            </a:extLst>
          </p:cNvPr>
          <p:cNvSpPr/>
          <p:nvPr/>
        </p:nvSpPr>
        <p:spPr>
          <a:xfrm>
            <a:off x="1228932" y="4690955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13">
            <a:extLst>
              <a:ext uri="{FF2B5EF4-FFF2-40B4-BE49-F238E27FC236}">
                <a16:creationId xmlns:a16="http://schemas.microsoft.com/office/drawing/2014/main" id="{1B0CE648-2B2B-4D19-B630-6F5FBDCE84B7}"/>
              </a:ext>
            </a:extLst>
          </p:cNvPr>
          <p:cNvSpPr/>
          <p:nvPr/>
        </p:nvSpPr>
        <p:spPr>
          <a:xfrm>
            <a:off x="931609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13">
            <a:extLst>
              <a:ext uri="{FF2B5EF4-FFF2-40B4-BE49-F238E27FC236}">
                <a16:creationId xmlns:a16="http://schemas.microsoft.com/office/drawing/2014/main" id="{6A31CDA4-46DA-4352-BFCC-BF065BC17BDE}"/>
              </a:ext>
            </a:extLst>
          </p:cNvPr>
          <p:cNvSpPr/>
          <p:nvPr/>
        </p:nvSpPr>
        <p:spPr>
          <a:xfrm>
            <a:off x="3221713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13">
            <a:extLst>
              <a:ext uri="{FF2B5EF4-FFF2-40B4-BE49-F238E27FC236}">
                <a16:creationId xmlns:a16="http://schemas.microsoft.com/office/drawing/2014/main" id="{47733F0C-0A31-4BEE-8813-1CED30D250D5}"/>
              </a:ext>
            </a:extLst>
          </p:cNvPr>
          <p:cNvSpPr/>
          <p:nvPr/>
        </p:nvSpPr>
        <p:spPr>
          <a:xfrm>
            <a:off x="988683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5">
            <a:extLst>
              <a:ext uri="{FF2B5EF4-FFF2-40B4-BE49-F238E27FC236}">
                <a16:creationId xmlns:a16="http://schemas.microsoft.com/office/drawing/2014/main" id="{C9E1371B-E887-4680-8952-18AE73E83AF9}"/>
              </a:ext>
            </a:extLst>
          </p:cNvPr>
          <p:cNvSpPr/>
          <p:nvPr/>
        </p:nvSpPr>
        <p:spPr>
          <a:xfrm>
            <a:off x="3718287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13">
            <a:extLst>
              <a:ext uri="{FF2B5EF4-FFF2-40B4-BE49-F238E27FC236}">
                <a16:creationId xmlns:a16="http://schemas.microsoft.com/office/drawing/2014/main" id="{43F53B88-DA5C-41BD-889F-EDC9FF69D0BF}"/>
              </a:ext>
            </a:extLst>
          </p:cNvPr>
          <p:cNvSpPr/>
          <p:nvPr/>
        </p:nvSpPr>
        <p:spPr>
          <a:xfrm>
            <a:off x="3617487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13">
            <a:extLst>
              <a:ext uri="{FF2B5EF4-FFF2-40B4-BE49-F238E27FC236}">
                <a16:creationId xmlns:a16="http://schemas.microsoft.com/office/drawing/2014/main" id="{AEEAA25B-081B-4457-8A6B-AFA50D4071B9}"/>
              </a:ext>
            </a:extLst>
          </p:cNvPr>
          <p:cNvSpPr/>
          <p:nvPr/>
        </p:nvSpPr>
        <p:spPr>
          <a:xfrm>
            <a:off x="3774881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5">
            <a:extLst>
              <a:ext uri="{FF2B5EF4-FFF2-40B4-BE49-F238E27FC236}">
                <a16:creationId xmlns:a16="http://schemas.microsoft.com/office/drawing/2014/main" id="{237E1748-1CD8-4065-909A-F685131747C7}"/>
              </a:ext>
            </a:extLst>
          </p:cNvPr>
          <p:cNvSpPr/>
          <p:nvPr/>
        </p:nvSpPr>
        <p:spPr>
          <a:xfrm>
            <a:off x="2252499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BFB74B83-0926-4EB0-BCE3-749F04D55B07}"/>
              </a:ext>
            </a:extLst>
          </p:cNvPr>
          <p:cNvSpPr txBox="1"/>
          <p:nvPr/>
        </p:nvSpPr>
        <p:spPr>
          <a:xfrm>
            <a:off x="1070648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0AA86F8F-0B8C-470C-8599-EC296A75EBE3}"/>
              </a:ext>
            </a:extLst>
          </p:cNvPr>
          <p:cNvSpPr txBox="1"/>
          <p:nvPr/>
        </p:nvSpPr>
        <p:spPr>
          <a:xfrm>
            <a:off x="2933200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75FB0A20-8469-485A-9548-C412640CE9E6}"/>
              </a:ext>
            </a:extLst>
          </p:cNvPr>
          <p:cNvSpPr txBox="1"/>
          <p:nvPr/>
        </p:nvSpPr>
        <p:spPr>
          <a:xfrm>
            <a:off x="2986653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234A246-0140-492C-AC6F-D795490A7594}"/>
              </a:ext>
            </a:extLst>
          </p:cNvPr>
          <p:cNvSpPr txBox="1"/>
          <p:nvPr/>
        </p:nvSpPr>
        <p:spPr>
          <a:xfrm>
            <a:off x="975888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874CFDE2-2EDB-442B-8707-5D235D629D52}"/>
              </a:ext>
            </a:extLst>
          </p:cNvPr>
          <p:cNvSpPr txBox="1"/>
          <p:nvPr/>
        </p:nvSpPr>
        <p:spPr>
          <a:xfrm>
            <a:off x="626820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</p:spTree>
    <p:extLst>
      <p:ext uri="{BB962C8B-B14F-4D97-AF65-F5344CB8AC3E}">
        <p14:creationId xmlns:p14="http://schemas.microsoft.com/office/powerpoint/2010/main" val="626524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45163A-7E9D-424E-AFB2-1F399303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algorithm (first attempt)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D73524-1B31-4D78-A7EB-5380ED9084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lang="en-US" altLang="ko-KR" dirty="0"/>
              <a:t>Solve unconstrained relaxation; let </a:t>
            </a:r>
            <a:r>
              <a:rPr lang="en-US" altLang="ko-KR" i="1" dirty="0">
                <a:solidFill>
                  <a:srgbClr val="0070C0"/>
                </a:solidFill>
              </a:rPr>
              <a:t>I</a:t>
            </a:r>
            <a:r>
              <a:rPr lang="en-US" altLang="ko-KR" dirty="0"/>
              <a:t> be the initial solution</a:t>
            </a:r>
          </a:p>
          <a:p>
            <a:r>
              <a:rPr lang="en-US" altLang="ko-KR" i="1" dirty="0">
                <a:solidFill>
                  <a:srgbClr val="FF0000"/>
                </a:solidFill>
              </a:rPr>
              <a:t>T</a:t>
            </a:r>
            <a:r>
              <a:rPr lang="ko-KR" altLang="en-US" dirty="0"/>
              <a:t> ← </a:t>
            </a:r>
            <a:r>
              <a:rPr lang="en-US" altLang="ko-KR" dirty="0"/>
              <a:t>set of violated facilities</a:t>
            </a:r>
          </a:p>
          <a:p>
            <a:r>
              <a:rPr lang="en-US" altLang="ko-KR" dirty="0"/>
              <a:t>Construct auxiliary graph weighted by </a:t>
            </a:r>
            <a:r>
              <a:rPr lang="el-GR" altLang="ko-KR" i="1" dirty="0"/>
              <a:t>γ</a:t>
            </a:r>
            <a:r>
              <a:rPr lang="en-US" altLang="ko-KR" dirty="0"/>
              <a:t>:   </a:t>
            </a:r>
            <a:r>
              <a:rPr lang="el-GR" altLang="ko-KR" i="1" dirty="0"/>
              <a:t>γ</a:t>
            </a:r>
            <a:r>
              <a:rPr lang="en-US" altLang="ko-KR" dirty="0"/>
              <a:t>(</a:t>
            </a:r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r>
              <a:rPr lang="en-US" altLang="ko-KR" dirty="0"/>
              <a:t>,</a:t>
            </a:r>
            <a:r>
              <a:rPr lang="en-US" altLang="ko-KR" i="1" dirty="0"/>
              <a:t>i</a:t>
            </a:r>
            <a:r>
              <a:rPr lang="en-US" altLang="ko-KR" baseline="-25000" dirty="0"/>
              <a:t>2</a:t>
            </a:r>
            <a:r>
              <a:rPr lang="en-US" altLang="ko-KR" dirty="0"/>
              <a:t>) =</a:t>
            </a:r>
            <a:r>
              <a:rPr lang="en-US" altLang="ko-KR" i="1" dirty="0">
                <a:solidFill>
                  <a:srgbClr val="338080"/>
                </a:solidFill>
              </a:rPr>
              <a:t> c</a:t>
            </a:r>
            <a:r>
              <a:rPr lang="en-US" altLang="ko-KR" dirty="0"/>
              <a:t>(</a:t>
            </a:r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r>
              <a:rPr lang="en-US" altLang="ko-KR" dirty="0"/>
              <a:t>,</a:t>
            </a:r>
            <a:r>
              <a:rPr lang="en-US" altLang="ko-KR" i="1" dirty="0"/>
              <a:t>i</a:t>
            </a:r>
            <a:r>
              <a:rPr lang="en-US" altLang="ko-KR" baseline="-25000" dirty="0"/>
              <a:t>2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Find a min-cost </a:t>
            </a:r>
            <a:r>
              <a:rPr lang="en-US" altLang="ko-KR" i="1" dirty="0">
                <a:solidFill>
                  <a:srgbClr val="FF0000"/>
                </a:solidFill>
              </a:rPr>
              <a:t>T</a:t>
            </a:r>
            <a:r>
              <a:rPr lang="en-US" altLang="ko-KR" dirty="0"/>
              <a:t>-join </a:t>
            </a:r>
            <a:r>
              <a:rPr lang="en-US" altLang="ko-KR" i="1" dirty="0">
                <a:solidFill>
                  <a:srgbClr val="FF8000"/>
                </a:solidFill>
              </a:rPr>
              <a:t>J</a:t>
            </a:r>
            <a:endParaRPr lang="en-US" altLang="ko-KR" i="1" dirty="0">
              <a:solidFill>
                <a:srgbClr val="208C20"/>
              </a:solidFill>
            </a:endParaRPr>
          </a:p>
          <a:p>
            <a:r>
              <a:rPr lang="en-US" altLang="ko-KR" dirty="0"/>
              <a:t>Reassign clients as prescribed by </a:t>
            </a:r>
            <a:r>
              <a:rPr lang="en-US" altLang="ko-KR" i="1" dirty="0">
                <a:solidFill>
                  <a:srgbClr val="FF8000"/>
                </a:solidFill>
              </a:rPr>
              <a:t>J</a:t>
            </a:r>
          </a:p>
          <a:p>
            <a:endParaRPr lang="en-US" altLang="ko-KR" i="1" dirty="0">
              <a:solidFill>
                <a:srgbClr val="FF8000"/>
              </a:solidFill>
            </a:endParaRPr>
          </a:p>
          <a:p>
            <a:endParaRPr lang="ko-KR" altLang="en-U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DCB7D56-C63B-4580-B3AC-290D1D585ABC}"/>
              </a:ext>
            </a:extLst>
          </p:cNvPr>
          <p:cNvSpPr txBox="1"/>
          <p:nvPr/>
        </p:nvSpPr>
        <p:spPr>
          <a:xfrm>
            <a:off x="791580" y="422108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ko-KR" sz="2400" dirty="0">
                <a:solidFill>
                  <a:srgbClr val="3333B2"/>
                </a:solidFill>
              </a:rPr>
              <a:t>Definition</a:t>
            </a:r>
            <a:endParaRPr lang="ko-KR" altLang="en-US" sz="22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EAE4ACF-5C9C-462F-ACE9-D815148843C4}"/>
              </a:ext>
            </a:extLst>
          </p:cNvPr>
          <p:cNvSpPr txBox="1"/>
          <p:nvPr/>
        </p:nvSpPr>
        <p:spPr>
          <a:xfrm>
            <a:off x="953598" y="4617132"/>
            <a:ext cx="7733202" cy="1012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ko-KR" sz="2600" dirty="0"/>
              <a:t>Given a graph </a:t>
            </a:r>
            <a:r>
              <a:rPr lang="en-US" altLang="ko-KR" sz="2600" i="1" dirty="0"/>
              <a:t>G</a:t>
            </a:r>
            <a:r>
              <a:rPr lang="en-US" altLang="ko-KR" sz="2600" dirty="0"/>
              <a:t>=(</a:t>
            </a:r>
            <a:r>
              <a:rPr lang="en-US" altLang="ko-KR" sz="2600" i="1" dirty="0"/>
              <a:t>V</a:t>
            </a:r>
            <a:r>
              <a:rPr lang="en-US" altLang="ko-KR" sz="2600" dirty="0"/>
              <a:t>,</a:t>
            </a:r>
            <a:r>
              <a:rPr lang="en-US" altLang="ko-KR" sz="2600" i="1" dirty="0"/>
              <a:t>E</a:t>
            </a:r>
            <a:r>
              <a:rPr lang="en-US" altLang="ko-KR" sz="2600" dirty="0"/>
              <a:t>) with </a:t>
            </a:r>
            <a:r>
              <a:rPr lang="en-US" altLang="ko-KR" sz="2600" i="1" dirty="0"/>
              <a:t>T</a:t>
            </a:r>
            <a:r>
              <a:rPr lang="ko-KR" altLang="en-US" sz="2600" dirty="0"/>
              <a:t>⊆</a:t>
            </a:r>
            <a:r>
              <a:rPr lang="en-US" altLang="ko-KR" sz="2600" i="1" dirty="0"/>
              <a:t>V</a:t>
            </a:r>
            <a:r>
              <a:rPr lang="en-US" altLang="ko-KR" sz="2600" dirty="0"/>
              <a:t>, we say </a:t>
            </a:r>
            <a:r>
              <a:rPr lang="en-US" altLang="ko-KR" sz="2600" i="1" dirty="0"/>
              <a:t>J</a:t>
            </a:r>
            <a:r>
              <a:rPr lang="ko-KR" altLang="en-US" sz="2600" dirty="0"/>
              <a:t>⊆</a:t>
            </a:r>
            <a:r>
              <a:rPr lang="en-US" altLang="ko-KR" sz="2600" i="1" dirty="0"/>
              <a:t>E</a:t>
            </a:r>
            <a:r>
              <a:rPr lang="en-US" altLang="ko-KR" sz="2600" dirty="0"/>
              <a:t> is a </a:t>
            </a:r>
            <a:r>
              <a:rPr lang="en-US" altLang="ko-KR" sz="2600" i="1" dirty="0"/>
              <a:t>T</a:t>
            </a:r>
            <a:r>
              <a:rPr lang="en-US" altLang="ko-KR" sz="2600" dirty="0"/>
              <a:t>-join if the set of odd-degree vertices of (</a:t>
            </a:r>
            <a:r>
              <a:rPr lang="en-US" altLang="ko-KR" sz="2600" i="1" dirty="0"/>
              <a:t>V</a:t>
            </a:r>
            <a:r>
              <a:rPr lang="en-US" altLang="ko-KR" sz="2600" dirty="0"/>
              <a:t>,</a:t>
            </a:r>
            <a:r>
              <a:rPr lang="en-US" altLang="ko-KR" sz="2600" i="1" dirty="0"/>
              <a:t>J</a:t>
            </a:r>
            <a:r>
              <a:rPr lang="en-US" altLang="ko-KR" sz="2600" dirty="0"/>
              <a:t>) is exactly </a:t>
            </a:r>
            <a:r>
              <a:rPr lang="en-US" altLang="ko-KR" sz="2600" i="1" dirty="0"/>
              <a:t>T</a:t>
            </a:r>
            <a:endParaRPr lang="ko-KR" alt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18455238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45163A-7E9D-424E-AFB2-1F399303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algorithm (first attempt)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D73524-1B31-4D78-A7EB-5380ED9084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lang="en-US" altLang="ko-KR" dirty="0"/>
              <a:t>Solve unconstrained relaxation; let </a:t>
            </a:r>
            <a:r>
              <a:rPr lang="en-US" altLang="ko-KR" i="1" dirty="0">
                <a:solidFill>
                  <a:srgbClr val="0070C0"/>
                </a:solidFill>
              </a:rPr>
              <a:t>I</a:t>
            </a:r>
            <a:r>
              <a:rPr lang="en-US" altLang="ko-KR" dirty="0"/>
              <a:t> be the initial solution</a:t>
            </a:r>
          </a:p>
          <a:p>
            <a:r>
              <a:rPr lang="en-US" altLang="ko-KR" i="1" dirty="0">
                <a:solidFill>
                  <a:srgbClr val="FF0000"/>
                </a:solidFill>
              </a:rPr>
              <a:t>T</a:t>
            </a:r>
            <a:r>
              <a:rPr lang="ko-KR" altLang="en-US" dirty="0"/>
              <a:t> ← </a:t>
            </a:r>
            <a:r>
              <a:rPr lang="en-US" altLang="ko-KR" dirty="0"/>
              <a:t>set of violated facilities</a:t>
            </a:r>
          </a:p>
          <a:p>
            <a:r>
              <a:rPr lang="en-US" altLang="ko-KR" dirty="0"/>
              <a:t>Construct auxiliary graph weighted by </a:t>
            </a:r>
            <a:r>
              <a:rPr lang="el-GR" altLang="ko-KR" i="1" dirty="0"/>
              <a:t>γ</a:t>
            </a:r>
            <a:r>
              <a:rPr lang="en-US" altLang="ko-KR" dirty="0"/>
              <a:t>:   </a:t>
            </a:r>
            <a:r>
              <a:rPr lang="el-GR" altLang="ko-KR" i="1" dirty="0"/>
              <a:t>γ</a:t>
            </a:r>
            <a:r>
              <a:rPr lang="en-US" altLang="ko-KR" dirty="0"/>
              <a:t>(</a:t>
            </a:r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r>
              <a:rPr lang="en-US" altLang="ko-KR" dirty="0"/>
              <a:t>,</a:t>
            </a:r>
            <a:r>
              <a:rPr lang="en-US" altLang="ko-KR" i="1" dirty="0"/>
              <a:t>i</a:t>
            </a:r>
            <a:r>
              <a:rPr lang="en-US" altLang="ko-KR" baseline="-25000" dirty="0"/>
              <a:t>2</a:t>
            </a:r>
            <a:r>
              <a:rPr lang="en-US" altLang="ko-KR" dirty="0"/>
              <a:t>) =</a:t>
            </a:r>
            <a:r>
              <a:rPr lang="en-US" altLang="ko-KR" i="1" dirty="0">
                <a:solidFill>
                  <a:srgbClr val="338080"/>
                </a:solidFill>
              </a:rPr>
              <a:t> c</a:t>
            </a:r>
            <a:r>
              <a:rPr lang="en-US" altLang="ko-KR" dirty="0"/>
              <a:t>(</a:t>
            </a:r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r>
              <a:rPr lang="en-US" altLang="ko-KR" dirty="0"/>
              <a:t>,</a:t>
            </a:r>
            <a:r>
              <a:rPr lang="en-US" altLang="ko-KR" i="1" dirty="0"/>
              <a:t>i</a:t>
            </a:r>
            <a:r>
              <a:rPr lang="en-US" altLang="ko-KR" baseline="-25000" dirty="0"/>
              <a:t>2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Find a min-cost </a:t>
            </a:r>
            <a:r>
              <a:rPr lang="en-US" altLang="ko-KR" i="1" dirty="0">
                <a:solidFill>
                  <a:srgbClr val="FF0000"/>
                </a:solidFill>
              </a:rPr>
              <a:t>T</a:t>
            </a:r>
            <a:r>
              <a:rPr lang="en-US" altLang="ko-KR" dirty="0"/>
              <a:t>-join </a:t>
            </a:r>
            <a:r>
              <a:rPr lang="en-US" altLang="ko-KR" i="1" dirty="0">
                <a:solidFill>
                  <a:srgbClr val="FF8000"/>
                </a:solidFill>
              </a:rPr>
              <a:t>J</a:t>
            </a:r>
            <a:endParaRPr lang="en-US" altLang="ko-KR" i="1" dirty="0">
              <a:solidFill>
                <a:srgbClr val="208C20"/>
              </a:solidFill>
            </a:endParaRPr>
          </a:p>
          <a:p>
            <a:r>
              <a:rPr lang="en-US" altLang="ko-KR" dirty="0"/>
              <a:t>Reassign clients as prescribed by </a:t>
            </a:r>
            <a:r>
              <a:rPr lang="en-US" altLang="ko-KR" i="1" dirty="0">
                <a:solidFill>
                  <a:srgbClr val="FF8000"/>
                </a:solidFill>
              </a:rPr>
              <a:t>J</a:t>
            </a:r>
          </a:p>
          <a:p>
            <a:endParaRPr lang="en-US" altLang="ko-KR" i="1" dirty="0">
              <a:solidFill>
                <a:srgbClr val="FF8000"/>
              </a:solidFill>
            </a:endParaRPr>
          </a:p>
          <a:p>
            <a:endParaRPr lang="ko-KR" altLang="en-US" dirty="0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3AE5870-460D-41AE-BD4B-358A78988FED}"/>
              </a:ext>
            </a:extLst>
          </p:cNvPr>
          <p:cNvCxnSpPr>
            <a:cxnSpLocks/>
          </p:cNvCxnSpPr>
          <p:nvPr/>
        </p:nvCxnSpPr>
        <p:spPr>
          <a:xfrm>
            <a:off x="3804320" y="4803672"/>
            <a:ext cx="1957312" cy="8639"/>
          </a:xfrm>
          <a:prstGeom prst="line">
            <a:avLst/>
          </a:prstGeom>
          <a:ln w="28575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B3AE5870-460D-41AE-BD4B-358A78988FED}"/>
              </a:ext>
            </a:extLst>
          </p:cNvPr>
          <p:cNvCxnSpPr>
            <a:cxnSpLocks/>
          </p:cNvCxnSpPr>
          <p:nvPr/>
        </p:nvCxnSpPr>
        <p:spPr>
          <a:xfrm>
            <a:off x="3899080" y="5731216"/>
            <a:ext cx="1916005" cy="38044"/>
          </a:xfrm>
          <a:prstGeom prst="line">
            <a:avLst/>
          </a:prstGeom>
          <a:ln w="28575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B3AE5870-460D-41AE-BD4B-358A78988FED}"/>
              </a:ext>
            </a:extLst>
          </p:cNvPr>
          <p:cNvCxnSpPr>
            <a:cxnSpLocks/>
          </p:cNvCxnSpPr>
          <p:nvPr/>
        </p:nvCxnSpPr>
        <p:spPr>
          <a:xfrm>
            <a:off x="3804320" y="4803672"/>
            <a:ext cx="94760" cy="927544"/>
          </a:xfrm>
          <a:prstGeom prst="line">
            <a:avLst/>
          </a:prstGeom>
          <a:ln w="28575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B3AE5870-460D-41AE-BD4B-358A78988FED}"/>
              </a:ext>
            </a:extLst>
          </p:cNvPr>
          <p:cNvCxnSpPr>
            <a:cxnSpLocks/>
          </p:cNvCxnSpPr>
          <p:nvPr/>
        </p:nvCxnSpPr>
        <p:spPr>
          <a:xfrm flipH="1">
            <a:off x="3899080" y="3934627"/>
            <a:ext cx="936072" cy="1796589"/>
          </a:xfrm>
          <a:prstGeom prst="line">
            <a:avLst/>
          </a:prstGeom>
          <a:ln w="28575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B3AE5870-460D-41AE-BD4B-358A78988FED}"/>
              </a:ext>
            </a:extLst>
          </p:cNvPr>
          <p:cNvCxnSpPr>
            <a:cxnSpLocks/>
          </p:cNvCxnSpPr>
          <p:nvPr/>
        </p:nvCxnSpPr>
        <p:spPr>
          <a:xfrm flipH="1">
            <a:off x="3804320" y="3934627"/>
            <a:ext cx="1030832" cy="869045"/>
          </a:xfrm>
          <a:prstGeom prst="line">
            <a:avLst/>
          </a:prstGeom>
          <a:ln w="28575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endCxn id="82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67F6BEEE-D544-4F26-9317-1F1E68221802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13">
            <a:extLst>
              <a:ext uri="{FF2B5EF4-FFF2-40B4-BE49-F238E27FC236}">
                <a16:creationId xmlns:a16="http://schemas.microsoft.com/office/drawing/2014/main" id="{1E772D37-20AF-46DC-864B-E93DDDFF0FDF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F5AD48EA-BA2B-4C0C-89FD-8467639A4F14}"/>
              </a:ext>
            </a:extLst>
          </p:cNvPr>
          <p:cNvCxnSpPr>
            <a:cxnSpLocks/>
            <a:stCxn id="108" idx="0"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>
            <a:extLst>
              <a:ext uri="{FF2B5EF4-FFF2-40B4-BE49-F238E27FC236}">
                <a16:creationId xmlns:a16="http://schemas.microsoft.com/office/drawing/2014/main" id="{D42C2A02-77CF-42A4-9CE5-F44FB70253F4}"/>
              </a:ext>
            </a:extLst>
          </p:cNvPr>
          <p:cNvCxnSpPr>
            <a:cxnSpLocks/>
            <a:stCxn id="109" idx="1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>
            <a:extLst>
              <a:ext uri="{FF2B5EF4-FFF2-40B4-BE49-F238E27FC236}">
                <a16:creationId xmlns:a16="http://schemas.microsoft.com/office/drawing/2014/main" id="{EFF208CD-DBD2-4503-B34A-CBCAD5D6B1E3}"/>
              </a:ext>
            </a:extLst>
          </p:cNvPr>
          <p:cNvCxnSpPr>
            <a:cxnSpLocks/>
            <a:stCxn id="107" idx="3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>
            <a:extLst>
              <a:ext uri="{FF2B5EF4-FFF2-40B4-BE49-F238E27FC236}">
                <a16:creationId xmlns:a16="http://schemas.microsoft.com/office/drawing/2014/main" id="{237E2945-F289-4CDC-9067-72C2020405EF}"/>
              </a:ext>
            </a:extLst>
          </p:cNvPr>
          <p:cNvCxnSpPr>
            <a:cxnSpLocks/>
            <a:stCxn id="112" idx="6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>
            <a:extLst>
              <a:ext uri="{FF2B5EF4-FFF2-40B4-BE49-F238E27FC236}">
                <a16:creationId xmlns:a16="http://schemas.microsoft.com/office/drawing/2014/main" id="{8CF547F4-36C4-4FED-8DBB-8A34E6234B4E}"/>
              </a:ext>
            </a:extLst>
          </p:cNvPr>
          <p:cNvCxnSpPr>
            <a:cxnSpLocks/>
            <a:endCxn id="111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CB215123-94BD-4E6D-AE6B-676EA13E89DB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710EF5A-7BC6-45F6-842C-9D05A9CE71FB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3BC883D-6D7F-47C6-A76C-D2B5F51E4C14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4A2FB80-1040-420C-99C1-8592D72D10D9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3FDF5D4-8073-4F22-A9ED-2E68F99558C4}"/>
              </a:ext>
            </a:extLst>
          </p:cNvPr>
          <p:cNvSpPr txBox="1"/>
          <p:nvPr/>
        </p:nvSpPr>
        <p:spPr>
          <a:xfrm>
            <a:off x="4577226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F31B11B-1610-4A66-A982-BE61E797176C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3036E7B-6F36-4FA2-B807-292C85EB21AB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DDA8A0C-EFB1-4D9A-BCE4-1E2B3EF97522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B217054-0397-4FDC-9C1C-CB313A4942E8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8EBC332-6212-4E04-93CA-6A4639B195C6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46EE24E-AE0D-41E4-B451-EC874DAB39A4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01" name="Rectangle 5">
            <a:extLst>
              <a:ext uri="{FF2B5EF4-FFF2-40B4-BE49-F238E27FC236}">
                <a16:creationId xmlns:a16="http://schemas.microsoft.com/office/drawing/2014/main" id="{C86BA132-E14B-499C-8434-B306456155CF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5">
            <a:extLst>
              <a:ext uri="{FF2B5EF4-FFF2-40B4-BE49-F238E27FC236}">
                <a16:creationId xmlns:a16="http://schemas.microsoft.com/office/drawing/2014/main" id="{03ED22D6-1C74-4CAC-8875-7F7930389A04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5">
            <a:extLst>
              <a:ext uri="{FF2B5EF4-FFF2-40B4-BE49-F238E27FC236}">
                <a16:creationId xmlns:a16="http://schemas.microsoft.com/office/drawing/2014/main" id="{90F7F601-AB2C-4544-A9DE-3C5CED13111F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5">
            <a:extLst>
              <a:ext uri="{FF2B5EF4-FFF2-40B4-BE49-F238E27FC236}">
                <a16:creationId xmlns:a16="http://schemas.microsoft.com/office/drawing/2014/main" id="{2A07B147-317B-440C-A238-00F4D47224DD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5">
            <a:extLst>
              <a:ext uri="{FF2B5EF4-FFF2-40B4-BE49-F238E27FC236}">
                <a16:creationId xmlns:a16="http://schemas.microsoft.com/office/drawing/2014/main" id="{B08E22A8-86A1-4782-9B88-6A979D579FE0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5">
            <a:extLst>
              <a:ext uri="{FF2B5EF4-FFF2-40B4-BE49-F238E27FC236}">
                <a16:creationId xmlns:a16="http://schemas.microsoft.com/office/drawing/2014/main" id="{BB29CE88-7EE9-4C01-AA0E-558E6DB2D278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3">
            <a:extLst>
              <a:ext uri="{FF2B5EF4-FFF2-40B4-BE49-F238E27FC236}">
                <a16:creationId xmlns:a16="http://schemas.microsoft.com/office/drawing/2014/main" id="{1B0CE648-2B2B-4D19-B630-6F5FBDCE84B7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3">
            <a:extLst>
              <a:ext uri="{FF2B5EF4-FFF2-40B4-BE49-F238E27FC236}">
                <a16:creationId xmlns:a16="http://schemas.microsoft.com/office/drawing/2014/main" id="{6A31CDA4-46DA-4352-BFCC-BF065BC17BDE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3">
            <a:extLst>
              <a:ext uri="{FF2B5EF4-FFF2-40B4-BE49-F238E27FC236}">
                <a16:creationId xmlns:a16="http://schemas.microsoft.com/office/drawing/2014/main" id="{47733F0C-0A31-4BEE-8813-1CED30D250D5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5">
            <a:extLst>
              <a:ext uri="{FF2B5EF4-FFF2-40B4-BE49-F238E27FC236}">
                <a16:creationId xmlns:a16="http://schemas.microsoft.com/office/drawing/2014/main" id="{C9E1371B-E887-4680-8952-18AE73E83AF9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3">
            <a:extLst>
              <a:ext uri="{FF2B5EF4-FFF2-40B4-BE49-F238E27FC236}">
                <a16:creationId xmlns:a16="http://schemas.microsoft.com/office/drawing/2014/main" id="{43F53B88-DA5C-41BD-889F-EDC9FF69D0BF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3">
            <a:extLst>
              <a:ext uri="{FF2B5EF4-FFF2-40B4-BE49-F238E27FC236}">
                <a16:creationId xmlns:a16="http://schemas.microsoft.com/office/drawing/2014/main" id="{AEEAA25B-081B-4457-8A6B-AFA50D4071B9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5">
            <a:extLst>
              <a:ext uri="{FF2B5EF4-FFF2-40B4-BE49-F238E27FC236}">
                <a16:creationId xmlns:a16="http://schemas.microsoft.com/office/drawing/2014/main" id="{237E1748-1CD8-4065-909A-F685131747C7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FB74B83-0926-4EB0-BCE3-749F04D55B07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A86F8F-0B8C-470C-8599-EC296A75EBE3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5FB0A20-8469-485A-9548-C412640CE9E6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234A246-0140-492C-AC6F-D795490A7594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74CFDE2-2EDB-442B-8707-5D235D629D52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</p:spTree>
    <p:extLst>
      <p:ext uri="{BB962C8B-B14F-4D97-AF65-F5344CB8AC3E}">
        <p14:creationId xmlns:p14="http://schemas.microsoft.com/office/powerpoint/2010/main" val="38947322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45163A-7E9D-424E-AFB2-1F399303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algorithm (first attempt)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D73524-1B31-4D78-A7EB-5380ED9084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lang="en-US" altLang="ko-KR" dirty="0"/>
              <a:t>Solve unconstrained relaxation; let </a:t>
            </a:r>
            <a:r>
              <a:rPr lang="en-US" altLang="ko-KR" i="1" dirty="0">
                <a:solidFill>
                  <a:srgbClr val="0070C0"/>
                </a:solidFill>
              </a:rPr>
              <a:t>I</a:t>
            </a:r>
            <a:r>
              <a:rPr lang="en-US" altLang="ko-KR" dirty="0"/>
              <a:t> be the initial solution</a:t>
            </a:r>
          </a:p>
          <a:p>
            <a:r>
              <a:rPr lang="en-US" altLang="ko-KR" i="1" dirty="0">
                <a:solidFill>
                  <a:srgbClr val="FF0000"/>
                </a:solidFill>
              </a:rPr>
              <a:t>T</a:t>
            </a:r>
            <a:r>
              <a:rPr lang="ko-KR" altLang="en-US" dirty="0"/>
              <a:t> ← </a:t>
            </a:r>
            <a:r>
              <a:rPr lang="en-US" altLang="ko-KR" dirty="0"/>
              <a:t>set of violated facilities</a:t>
            </a:r>
          </a:p>
          <a:p>
            <a:r>
              <a:rPr lang="en-US" altLang="ko-KR" dirty="0"/>
              <a:t>Construct auxiliary graph weighted by </a:t>
            </a:r>
            <a:r>
              <a:rPr lang="el-GR" altLang="ko-KR" i="1" dirty="0"/>
              <a:t>γ</a:t>
            </a:r>
            <a:r>
              <a:rPr lang="en-US" altLang="ko-KR" dirty="0"/>
              <a:t>:   </a:t>
            </a:r>
            <a:r>
              <a:rPr lang="el-GR" altLang="ko-KR" i="1" dirty="0"/>
              <a:t>γ</a:t>
            </a:r>
            <a:r>
              <a:rPr lang="en-US" altLang="ko-KR" dirty="0"/>
              <a:t>(</a:t>
            </a:r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r>
              <a:rPr lang="en-US" altLang="ko-KR" dirty="0"/>
              <a:t>,</a:t>
            </a:r>
            <a:r>
              <a:rPr lang="en-US" altLang="ko-KR" i="1" dirty="0"/>
              <a:t>i</a:t>
            </a:r>
            <a:r>
              <a:rPr lang="en-US" altLang="ko-KR" baseline="-25000" dirty="0"/>
              <a:t>2</a:t>
            </a:r>
            <a:r>
              <a:rPr lang="en-US" altLang="ko-KR" dirty="0"/>
              <a:t>) =</a:t>
            </a:r>
            <a:r>
              <a:rPr lang="en-US" altLang="ko-KR" i="1" dirty="0">
                <a:solidFill>
                  <a:srgbClr val="338080"/>
                </a:solidFill>
              </a:rPr>
              <a:t> c</a:t>
            </a:r>
            <a:r>
              <a:rPr lang="en-US" altLang="ko-KR" dirty="0"/>
              <a:t>(</a:t>
            </a:r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r>
              <a:rPr lang="en-US" altLang="ko-KR" dirty="0"/>
              <a:t>,</a:t>
            </a:r>
            <a:r>
              <a:rPr lang="en-US" altLang="ko-KR" i="1" dirty="0"/>
              <a:t>i</a:t>
            </a:r>
            <a:r>
              <a:rPr lang="en-US" altLang="ko-KR" baseline="-25000" dirty="0"/>
              <a:t>2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Find a min-cost </a:t>
            </a:r>
            <a:r>
              <a:rPr lang="en-US" altLang="ko-KR" i="1" dirty="0">
                <a:solidFill>
                  <a:srgbClr val="FF0000"/>
                </a:solidFill>
              </a:rPr>
              <a:t>T</a:t>
            </a:r>
            <a:r>
              <a:rPr lang="en-US" altLang="ko-KR" dirty="0"/>
              <a:t>-join </a:t>
            </a:r>
            <a:r>
              <a:rPr lang="en-US" altLang="ko-KR" i="1" dirty="0">
                <a:solidFill>
                  <a:srgbClr val="FF8000"/>
                </a:solidFill>
              </a:rPr>
              <a:t>J</a:t>
            </a:r>
            <a:endParaRPr lang="en-US" altLang="ko-KR" i="1" dirty="0">
              <a:solidFill>
                <a:srgbClr val="208C20"/>
              </a:solidFill>
            </a:endParaRPr>
          </a:p>
          <a:p>
            <a:r>
              <a:rPr lang="en-US" altLang="ko-KR" dirty="0"/>
              <a:t>Reassign clients as prescribed by </a:t>
            </a:r>
            <a:r>
              <a:rPr lang="en-US" altLang="ko-KR" i="1" dirty="0">
                <a:solidFill>
                  <a:srgbClr val="FF8000"/>
                </a:solidFill>
              </a:rPr>
              <a:t>J</a:t>
            </a:r>
          </a:p>
          <a:p>
            <a:endParaRPr lang="en-US" altLang="ko-KR" i="1" dirty="0">
              <a:solidFill>
                <a:srgbClr val="FF8000"/>
              </a:solidFill>
            </a:endParaRPr>
          </a:p>
          <a:p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dirty="0">
                <a:solidFill>
                  <a:srgbClr val="0070C0"/>
                </a:solidFill>
              </a:rPr>
              <a:t>I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i="1" dirty="0"/>
              <a:t>O</a:t>
            </a:r>
            <a:r>
              <a:rPr lang="en-US" altLang="ko-KR" dirty="0"/>
              <a:t>(1)· OPT</a:t>
            </a:r>
          </a:p>
          <a:p>
            <a:r>
              <a:rPr lang="en-US" altLang="ko-KR" dirty="0"/>
              <a:t>Want: </a:t>
            </a:r>
            <a:r>
              <a:rPr lang="el-GR" altLang="ko-KR" i="1" dirty="0"/>
              <a:t>γ</a:t>
            </a:r>
            <a:r>
              <a:rPr lang="en-US" altLang="ko-KR" dirty="0"/>
              <a:t>(</a:t>
            </a:r>
            <a:r>
              <a:rPr lang="en-US" altLang="ko-KR" i="1" dirty="0">
                <a:solidFill>
                  <a:srgbClr val="FF8000"/>
                </a:solidFill>
              </a:rPr>
              <a:t>J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i="1" dirty="0"/>
              <a:t>O</a:t>
            </a:r>
            <a:r>
              <a:rPr lang="en-US" altLang="ko-KR" dirty="0"/>
              <a:t>(1)· OPT</a:t>
            </a:r>
          </a:p>
          <a:p>
            <a:pPr marL="0" indent="0">
              <a:buNone/>
            </a:pPr>
            <a:r>
              <a:rPr lang="en-US" altLang="ko-KR" dirty="0"/>
              <a:t>             ALG </a:t>
            </a:r>
            <a:r>
              <a:rPr lang="ko-KR" altLang="en-US" dirty="0"/>
              <a:t>≤ </a:t>
            </a:r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dirty="0">
                <a:solidFill>
                  <a:srgbClr val="0070C0"/>
                </a:solidFill>
              </a:rPr>
              <a:t>I</a:t>
            </a:r>
            <a:r>
              <a:rPr lang="en-US" altLang="ko-KR" dirty="0"/>
              <a:t>) + </a:t>
            </a:r>
            <a:r>
              <a:rPr lang="el-GR" altLang="ko-KR" i="1" dirty="0"/>
              <a:t>γ</a:t>
            </a:r>
            <a:r>
              <a:rPr lang="en-US" altLang="ko-KR" dirty="0"/>
              <a:t>(</a:t>
            </a:r>
            <a:r>
              <a:rPr lang="en-US" altLang="ko-KR" i="1" dirty="0">
                <a:solidFill>
                  <a:srgbClr val="FF8000"/>
                </a:solidFill>
              </a:rPr>
              <a:t>J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i="1" dirty="0"/>
              <a:t>O</a:t>
            </a:r>
            <a:r>
              <a:rPr lang="en-US" altLang="ko-KR" dirty="0"/>
              <a:t>(1)· OPT</a:t>
            </a:r>
            <a:endParaRPr lang="ko-KR" altLang="en-US" dirty="0"/>
          </a:p>
          <a:p>
            <a:endParaRPr lang="ko-KR" altLang="en-US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1E64C11-6156-4A59-8BA8-ADFBA2F0AE98}"/>
              </a:ext>
            </a:extLst>
          </p:cNvPr>
          <p:cNvCxnSpPr>
            <a:cxnSpLocks/>
          </p:cNvCxnSpPr>
          <p:nvPr/>
        </p:nvCxnSpPr>
        <p:spPr>
          <a:xfrm>
            <a:off x="1655676" y="4761148"/>
            <a:ext cx="234026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25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Unconstrained facility location</a:t>
            </a:r>
          </a:p>
        </p:txBody>
      </p:sp>
      <p:sp>
        <p:nvSpPr>
          <p:cNvPr id="247" name="Oval 13">
            <a:extLst>
              <a:ext uri="{FF2B5EF4-FFF2-40B4-BE49-F238E27FC236}">
                <a16:creationId xmlns:a16="http://schemas.microsoft.com/office/drawing/2014/main" id="{1945F675-0367-4D03-9A41-3ECDEC48A6FD}"/>
              </a:ext>
            </a:extLst>
          </p:cNvPr>
          <p:cNvSpPr/>
          <p:nvPr/>
        </p:nvSpPr>
        <p:spPr>
          <a:xfrm>
            <a:off x="7775542" y="15280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13">
            <a:extLst>
              <a:ext uri="{FF2B5EF4-FFF2-40B4-BE49-F238E27FC236}">
                <a16:creationId xmlns:a16="http://schemas.microsoft.com/office/drawing/2014/main" id="{903556D6-0749-4A72-987F-1F5A008399B7}"/>
              </a:ext>
            </a:extLst>
          </p:cNvPr>
          <p:cNvSpPr/>
          <p:nvPr/>
        </p:nvSpPr>
        <p:spPr>
          <a:xfrm>
            <a:off x="6758284" y="145407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13">
            <a:extLst>
              <a:ext uri="{FF2B5EF4-FFF2-40B4-BE49-F238E27FC236}">
                <a16:creationId xmlns:a16="http://schemas.microsoft.com/office/drawing/2014/main" id="{31F69FCB-4016-46AA-9DCC-DB511975151F}"/>
              </a:ext>
            </a:extLst>
          </p:cNvPr>
          <p:cNvSpPr/>
          <p:nvPr/>
        </p:nvSpPr>
        <p:spPr>
          <a:xfrm>
            <a:off x="6750012" y="22727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617D4DDD-1A1F-4948-8FDC-31AE6FBF6BA4}"/>
              </a:ext>
            </a:extLst>
          </p:cNvPr>
          <p:cNvSpPr txBox="1"/>
          <p:nvPr/>
        </p:nvSpPr>
        <p:spPr>
          <a:xfrm>
            <a:off x="7128284" y="162880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255" name="Rectangle 5">
            <a:extLst>
              <a:ext uri="{FF2B5EF4-FFF2-40B4-BE49-F238E27FC236}">
                <a16:creationId xmlns:a16="http://schemas.microsoft.com/office/drawing/2014/main" id="{DFFD5C0A-7C65-4B19-8203-E63CE6FD0FEA}"/>
              </a:ext>
            </a:extLst>
          </p:cNvPr>
          <p:cNvSpPr/>
          <p:nvPr/>
        </p:nvSpPr>
        <p:spPr>
          <a:xfrm>
            <a:off x="7290810" y="1891576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13">
            <a:extLst>
              <a:ext uri="{FF2B5EF4-FFF2-40B4-BE49-F238E27FC236}">
                <a16:creationId xmlns:a16="http://schemas.microsoft.com/office/drawing/2014/main" id="{576368C5-FF8C-4CA5-B5CF-BF20519101A4}"/>
              </a:ext>
            </a:extLst>
          </p:cNvPr>
          <p:cNvSpPr/>
          <p:nvPr/>
        </p:nvSpPr>
        <p:spPr>
          <a:xfrm>
            <a:off x="7632584" y="24743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13">
            <a:extLst>
              <a:ext uri="{FF2B5EF4-FFF2-40B4-BE49-F238E27FC236}">
                <a16:creationId xmlns:a16="http://schemas.microsoft.com/office/drawing/2014/main" id="{7EBDB581-19D4-4710-9D25-A1CC6631B236}"/>
              </a:ext>
            </a:extLst>
          </p:cNvPr>
          <p:cNvSpPr/>
          <p:nvPr/>
        </p:nvSpPr>
        <p:spPr>
          <a:xfrm>
            <a:off x="7820790" y="200935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99F6ABB5-9362-4C7E-92E6-D6BC8EF033F2}"/>
              </a:ext>
            </a:extLst>
          </p:cNvPr>
          <p:cNvSpPr txBox="1"/>
          <p:nvPr/>
        </p:nvSpPr>
        <p:spPr>
          <a:xfrm>
            <a:off x="8166048" y="199813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262" name="Rectangle 5">
            <a:extLst>
              <a:ext uri="{FF2B5EF4-FFF2-40B4-BE49-F238E27FC236}">
                <a16:creationId xmlns:a16="http://schemas.microsoft.com/office/drawing/2014/main" id="{AEBB8056-FCDF-4DF4-8D82-41BC361E02E2}"/>
              </a:ext>
            </a:extLst>
          </p:cNvPr>
          <p:cNvSpPr/>
          <p:nvPr/>
        </p:nvSpPr>
        <p:spPr>
          <a:xfrm>
            <a:off x="8328574" y="2260908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0B184A6B-5438-4F86-B310-16FA58332C03}"/>
              </a:ext>
            </a:extLst>
          </p:cNvPr>
          <p:cNvSpPr txBox="1"/>
          <p:nvPr/>
        </p:nvSpPr>
        <p:spPr>
          <a:xfrm>
            <a:off x="6040952" y="146726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67" name="Rectangle 5">
            <a:extLst>
              <a:ext uri="{FF2B5EF4-FFF2-40B4-BE49-F238E27FC236}">
                <a16:creationId xmlns:a16="http://schemas.microsoft.com/office/drawing/2014/main" id="{821C2528-73BD-476C-A132-3D2AC9E8C9E8}"/>
              </a:ext>
            </a:extLst>
          </p:cNvPr>
          <p:cNvSpPr/>
          <p:nvPr/>
        </p:nvSpPr>
        <p:spPr>
          <a:xfrm>
            <a:off x="6203478" y="1730044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D1C9479E-A4DF-469E-B653-5631E7FAA462}"/>
              </a:ext>
            </a:extLst>
          </p:cNvPr>
          <p:cNvSpPr txBox="1"/>
          <p:nvPr/>
        </p:nvSpPr>
        <p:spPr>
          <a:xfrm>
            <a:off x="6606129" y="305781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30</a:t>
            </a:r>
          </a:p>
        </p:txBody>
      </p:sp>
      <p:sp>
        <p:nvSpPr>
          <p:cNvPr id="272" name="Rectangle 5">
            <a:extLst>
              <a:ext uri="{FF2B5EF4-FFF2-40B4-BE49-F238E27FC236}">
                <a16:creationId xmlns:a16="http://schemas.microsoft.com/office/drawing/2014/main" id="{83C692CF-9A1C-416F-9236-53582A0893FD}"/>
              </a:ext>
            </a:extLst>
          </p:cNvPr>
          <p:cNvSpPr/>
          <p:nvPr/>
        </p:nvSpPr>
        <p:spPr>
          <a:xfrm>
            <a:off x="6768655" y="332059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13">
            <a:extLst>
              <a:ext uri="{FF2B5EF4-FFF2-40B4-BE49-F238E27FC236}">
                <a16:creationId xmlns:a16="http://schemas.microsoft.com/office/drawing/2014/main" id="{35382611-983E-4A28-AF06-85E979093908}"/>
              </a:ext>
            </a:extLst>
          </p:cNvPr>
          <p:cNvSpPr/>
          <p:nvPr/>
        </p:nvSpPr>
        <p:spPr>
          <a:xfrm>
            <a:off x="6231694" y="354715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13">
            <a:extLst>
              <a:ext uri="{FF2B5EF4-FFF2-40B4-BE49-F238E27FC236}">
                <a16:creationId xmlns:a16="http://schemas.microsoft.com/office/drawing/2014/main" id="{5BD84185-0B5F-4766-9A12-4CBD345DA0CE}"/>
              </a:ext>
            </a:extLst>
          </p:cNvPr>
          <p:cNvSpPr/>
          <p:nvPr/>
        </p:nvSpPr>
        <p:spPr>
          <a:xfrm>
            <a:off x="7044680" y="391004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3B7A7379-971C-43DA-A13F-C6B28DBA6B61}"/>
              </a:ext>
            </a:extLst>
          </p:cNvPr>
          <p:cNvSpPr txBox="1"/>
          <p:nvPr/>
        </p:nvSpPr>
        <p:spPr>
          <a:xfrm>
            <a:off x="7852961" y="343628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82" name="Rectangle 5">
            <a:extLst>
              <a:ext uri="{FF2B5EF4-FFF2-40B4-BE49-F238E27FC236}">
                <a16:creationId xmlns:a16="http://schemas.microsoft.com/office/drawing/2014/main" id="{0C7A7C88-F752-4962-BFDC-5B350D359DFC}"/>
              </a:ext>
            </a:extLst>
          </p:cNvPr>
          <p:cNvSpPr/>
          <p:nvPr/>
        </p:nvSpPr>
        <p:spPr>
          <a:xfrm>
            <a:off x="8015487" y="3699063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Content Placeholder 2">
            <a:extLst>
              <a:ext uri="{FF2B5EF4-FFF2-40B4-BE49-F238E27FC236}">
                <a16:creationId xmlns:a16="http://schemas.microsoft.com/office/drawing/2014/main" id="{3EFF9B8A-A667-43D7-BF84-7B19B847ECD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5429535" cy="4937760"/>
          </a:xfrm>
        </p:spPr>
        <p:txBody>
          <a:bodyPr>
            <a:normAutofit/>
          </a:bodyPr>
          <a:lstStyle/>
          <a:p>
            <a:r>
              <a:rPr lang="en-US" dirty="0"/>
              <a:t>Given a </a:t>
            </a:r>
            <a:r>
              <a:rPr lang="en-US" dirty="0">
                <a:solidFill>
                  <a:srgbClr val="338080"/>
                </a:solidFill>
              </a:rPr>
              <a:t>metric cost </a:t>
            </a:r>
            <a:r>
              <a:rPr lang="en-US" i="1" dirty="0">
                <a:solidFill>
                  <a:srgbClr val="338080"/>
                </a:solidFill>
              </a:rPr>
              <a:t>c</a:t>
            </a:r>
            <a:r>
              <a:rPr lang="en-US" dirty="0"/>
              <a:t> on</a:t>
            </a:r>
          </a:p>
          <a:p>
            <a:pPr lvl="1"/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dirty="0">
                <a:solidFill>
                  <a:srgbClr val="B26033"/>
                </a:solidFill>
              </a:rPr>
              <a:t>: set of </a:t>
            </a:r>
            <a:r>
              <a:rPr lang="en-US" i="1" dirty="0">
                <a:solidFill>
                  <a:srgbClr val="B26033"/>
                </a:solidFill>
              </a:rPr>
              <a:t>clients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>
                <a:solidFill>
                  <a:srgbClr val="606060"/>
                </a:solidFill>
              </a:rPr>
              <a:t>: set of </a:t>
            </a:r>
            <a:r>
              <a:rPr lang="en-US" i="1" dirty="0">
                <a:solidFill>
                  <a:srgbClr val="606060"/>
                </a:solidFill>
              </a:rPr>
              <a:t>facilities</a:t>
            </a:r>
          </a:p>
          <a:p>
            <a:pPr lvl="2"/>
            <a:r>
              <a:rPr lang="en-US" i="1" dirty="0">
                <a:solidFill>
                  <a:srgbClr val="B23333"/>
                </a:solidFill>
              </a:rPr>
              <a:t>o</a:t>
            </a:r>
            <a:r>
              <a:rPr lang="en-US" i="1" baseline="-25000" dirty="0">
                <a:solidFill>
                  <a:srgbClr val="B23333"/>
                </a:solidFill>
              </a:rPr>
              <a:t>i</a:t>
            </a:r>
            <a:r>
              <a:rPr lang="en-US" dirty="0">
                <a:solidFill>
                  <a:srgbClr val="B23333"/>
                </a:solidFill>
              </a:rPr>
              <a:t>: </a:t>
            </a:r>
            <a:r>
              <a:rPr lang="en-US" i="1" dirty="0">
                <a:solidFill>
                  <a:srgbClr val="B23333"/>
                </a:solidFill>
              </a:rPr>
              <a:t>opening cost</a:t>
            </a:r>
            <a:r>
              <a:rPr lang="en-US" dirty="0">
                <a:solidFill>
                  <a:srgbClr val="B23333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33" name="Oval 13">
            <a:extLst>
              <a:ext uri="{FF2B5EF4-FFF2-40B4-BE49-F238E27FC236}">
                <a16:creationId xmlns:a16="http://schemas.microsoft.com/office/drawing/2014/main" id="{29BA7EFC-CB4A-45A8-BC40-2A47F09B2EBF}"/>
              </a:ext>
            </a:extLst>
          </p:cNvPr>
          <p:cNvSpPr/>
          <p:nvPr/>
        </p:nvSpPr>
        <p:spPr>
          <a:xfrm>
            <a:off x="3023828" y="1820044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6BCAE3E8-E376-4280-A509-C148718A6B37}"/>
              </a:ext>
            </a:extLst>
          </p:cNvPr>
          <p:cNvSpPr/>
          <p:nvPr/>
        </p:nvSpPr>
        <p:spPr>
          <a:xfrm>
            <a:off x="3124628" y="2260908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721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자유형: 도형 76">
            <a:extLst>
              <a:ext uri="{FF2B5EF4-FFF2-40B4-BE49-F238E27FC236}">
                <a16:creationId xmlns:a16="http://schemas.microsoft.com/office/drawing/2014/main" id="{F80C82F7-5632-46A4-9075-CDF5165E1B17}"/>
              </a:ext>
            </a:extLst>
          </p:cNvPr>
          <p:cNvSpPr/>
          <p:nvPr/>
        </p:nvSpPr>
        <p:spPr>
          <a:xfrm>
            <a:off x="2866171" y="3515247"/>
            <a:ext cx="3951282" cy="2813405"/>
          </a:xfrm>
          <a:custGeom>
            <a:avLst/>
            <a:gdLst>
              <a:gd name="connsiteX0" fmla="*/ 208532 w 4252156"/>
              <a:gd name="connsiteY0" fmla="*/ 1416709 h 2870917"/>
              <a:gd name="connsiteX1" fmla="*/ 424432 w 4252156"/>
              <a:gd name="connsiteY1" fmla="*/ 629309 h 2870917"/>
              <a:gd name="connsiteX2" fmla="*/ 1903982 w 4252156"/>
              <a:gd name="connsiteY2" fmla="*/ 659 h 2870917"/>
              <a:gd name="connsiteX3" fmla="*/ 3897882 w 4252156"/>
              <a:gd name="connsiteY3" fmla="*/ 559459 h 2870917"/>
              <a:gd name="connsiteX4" fmla="*/ 3910582 w 4252156"/>
              <a:gd name="connsiteY4" fmla="*/ 2578759 h 2870917"/>
              <a:gd name="connsiteX5" fmla="*/ 449832 w 4252156"/>
              <a:gd name="connsiteY5" fmla="*/ 2731159 h 2870917"/>
              <a:gd name="connsiteX6" fmla="*/ 18032 w 4252156"/>
              <a:gd name="connsiteY6" fmla="*/ 1353209 h 2870917"/>
              <a:gd name="connsiteX7" fmla="*/ 208532 w 4252156"/>
              <a:gd name="connsiteY7" fmla="*/ 1416709 h 2870917"/>
              <a:gd name="connsiteX0" fmla="*/ 33022 w 4267146"/>
              <a:gd name="connsiteY0" fmla="*/ 1353209 h 2870917"/>
              <a:gd name="connsiteX1" fmla="*/ 439422 w 4267146"/>
              <a:gd name="connsiteY1" fmla="*/ 629309 h 2870917"/>
              <a:gd name="connsiteX2" fmla="*/ 1918972 w 4267146"/>
              <a:gd name="connsiteY2" fmla="*/ 659 h 2870917"/>
              <a:gd name="connsiteX3" fmla="*/ 3912872 w 4267146"/>
              <a:gd name="connsiteY3" fmla="*/ 559459 h 2870917"/>
              <a:gd name="connsiteX4" fmla="*/ 3925572 w 4267146"/>
              <a:gd name="connsiteY4" fmla="*/ 2578759 h 2870917"/>
              <a:gd name="connsiteX5" fmla="*/ 464822 w 4267146"/>
              <a:gd name="connsiteY5" fmla="*/ 2731159 h 2870917"/>
              <a:gd name="connsiteX6" fmla="*/ 33022 w 4267146"/>
              <a:gd name="connsiteY6" fmla="*/ 1353209 h 2870917"/>
              <a:gd name="connsiteX0" fmla="*/ 30801 w 4271275"/>
              <a:gd name="connsiteY0" fmla="*/ 1035709 h 2870917"/>
              <a:gd name="connsiteX1" fmla="*/ 443551 w 4271275"/>
              <a:gd name="connsiteY1" fmla="*/ 629309 h 2870917"/>
              <a:gd name="connsiteX2" fmla="*/ 1923101 w 4271275"/>
              <a:gd name="connsiteY2" fmla="*/ 659 h 2870917"/>
              <a:gd name="connsiteX3" fmla="*/ 3917001 w 4271275"/>
              <a:gd name="connsiteY3" fmla="*/ 559459 h 2870917"/>
              <a:gd name="connsiteX4" fmla="*/ 3929701 w 4271275"/>
              <a:gd name="connsiteY4" fmla="*/ 2578759 h 2870917"/>
              <a:gd name="connsiteX5" fmla="*/ 468951 w 4271275"/>
              <a:gd name="connsiteY5" fmla="*/ 2731159 h 2870917"/>
              <a:gd name="connsiteX6" fmla="*/ 30801 w 4271275"/>
              <a:gd name="connsiteY6" fmla="*/ 1035709 h 2870917"/>
              <a:gd name="connsiteX0" fmla="*/ 330342 w 4132666"/>
              <a:gd name="connsiteY0" fmla="*/ 2731159 h 2922144"/>
              <a:gd name="connsiteX1" fmla="*/ 304942 w 4132666"/>
              <a:gd name="connsiteY1" fmla="*/ 629309 h 2922144"/>
              <a:gd name="connsiteX2" fmla="*/ 1784492 w 4132666"/>
              <a:gd name="connsiteY2" fmla="*/ 659 h 2922144"/>
              <a:gd name="connsiteX3" fmla="*/ 3778392 w 4132666"/>
              <a:gd name="connsiteY3" fmla="*/ 559459 h 2922144"/>
              <a:gd name="connsiteX4" fmla="*/ 3791092 w 4132666"/>
              <a:gd name="connsiteY4" fmla="*/ 2578759 h 2922144"/>
              <a:gd name="connsiteX5" fmla="*/ 330342 w 4132666"/>
              <a:gd name="connsiteY5" fmla="*/ 2731159 h 2922144"/>
              <a:gd name="connsiteX0" fmla="*/ 330342 w 4021665"/>
              <a:gd name="connsiteY0" fmla="*/ 2730662 h 2916446"/>
              <a:gd name="connsiteX1" fmla="*/ 304942 w 4021665"/>
              <a:gd name="connsiteY1" fmla="*/ 628812 h 2916446"/>
              <a:gd name="connsiteX2" fmla="*/ 1784492 w 4021665"/>
              <a:gd name="connsiteY2" fmla="*/ 162 h 2916446"/>
              <a:gd name="connsiteX3" fmla="*/ 3488955 w 4021665"/>
              <a:gd name="connsiteY3" fmla="*/ 666915 h 2916446"/>
              <a:gd name="connsiteX4" fmla="*/ 3791092 w 4021665"/>
              <a:gd name="connsiteY4" fmla="*/ 2578262 h 2916446"/>
              <a:gd name="connsiteX5" fmla="*/ 330342 w 4021665"/>
              <a:gd name="connsiteY5" fmla="*/ 2730662 h 2916446"/>
              <a:gd name="connsiteX0" fmla="*/ 330342 w 3947886"/>
              <a:gd name="connsiteY0" fmla="*/ 2730662 h 2942189"/>
              <a:gd name="connsiteX1" fmla="*/ 304942 w 3947886"/>
              <a:gd name="connsiteY1" fmla="*/ 628812 h 2942189"/>
              <a:gd name="connsiteX2" fmla="*/ 1784492 w 3947886"/>
              <a:gd name="connsiteY2" fmla="*/ 162 h 2942189"/>
              <a:gd name="connsiteX3" fmla="*/ 3488955 w 3947886"/>
              <a:gd name="connsiteY3" fmla="*/ 666915 h 2942189"/>
              <a:gd name="connsiteX4" fmla="*/ 3696710 w 3947886"/>
              <a:gd name="connsiteY4" fmla="*/ 2645732 h 2942189"/>
              <a:gd name="connsiteX5" fmla="*/ 330342 w 3947886"/>
              <a:gd name="connsiteY5" fmla="*/ 2730662 h 2942189"/>
              <a:gd name="connsiteX0" fmla="*/ 289580 w 3907124"/>
              <a:gd name="connsiteY0" fmla="*/ 2730577 h 2942104"/>
              <a:gd name="connsiteX1" fmla="*/ 383730 w 3907124"/>
              <a:gd name="connsiteY1" fmla="*/ 696198 h 2942104"/>
              <a:gd name="connsiteX2" fmla="*/ 1743730 w 3907124"/>
              <a:gd name="connsiteY2" fmla="*/ 77 h 2942104"/>
              <a:gd name="connsiteX3" fmla="*/ 3448193 w 3907124"/>
              <a:gd name="connsiteY3" fmla="*/ 666830 h 2942104"/>
              <a:gd name="connsiteX4" fmla="*/ 3655948 w 3907124"/>
              <a:gd name="connsiteY4" fmla="*/ 2645647 h 2942104"/>
              <a:gd name="connsiteX5" fmla="*/ 289580 w 3907124"/>
              <a:gd name="connsiteY5" fmla="*/ 2730577 h 2942104"/>
              <a:gd name="connsiteX0" fmla="*/ 289313 w 3907103"/>
              <a:gd name="connsiteY0" fmla="*/ 2683363 h 2894890"/>
              <a:gd name="connsiteX1" fmla="*/ 383463 w 3907103"/>
              <a:gd name="connsiteY1" fmla="*/ 648984 h 2894890"/>
              <a:gd name="connsiteX2" fmla="*/ 1737171 w 3907103"/>
              <a:gd name="connsiteY2" fmla="*/ 92 h 2894890"/>
              <a:gd name="connsiteX3" fmla="*/ 3447926 w 3907103"/>
              <a:gd name="connsiteY3" fmla="*/ 619616 h 2894890"/>
              <a:gd name="connsiteX4" fmla="*/ 3655681 w 3907103"/>
              <a:gd name="connsiteY4" fmla="*/ 2598433 h 2894890"/>
              <a:gd name="connsiteX5" fmla="*/ 289313 w 3907103"/>
              <a:gd name="connsiteY5" fmla="*/ 2683363 h 2894890"/>
              <a:gd name="connsiteX0" fmla="*/ 297465 w 3915255"/>
              <a:gd name="connsiteY0" fmla="*/ 2777790 h 2989317"/>
              <a:gd name="connsiteX1" fmla="*/ 391615 w 3915255"/>
              <a:gd name="connsiteY1" fmla="*/ 743411 h 2989317"/>
              <a:gd name="connsiteX2" fmla="*/ 1934086 w 3915255"/>
              <a:gd name="connsiteY2" fmla="*/ 61 h 2989317"/>
              <a:gd name="connsiteX3" fmla="*/ 3456078 w 3915255"/>
              <a:gd name="connsiteY3" fmla="*/ 714043 h 2989317"/>
              <a:gd name="connsiteX4" fmla="*/ 3663833 w 3915255"/>
              <a:gd name="connsiteY4" fmla="*/ 2692860 h 2989317"/>
              <a:gd name="connsiteX5" fmla="*/ 297465 w 3915255"/>
              <a:gd name="connsiteY5" fmla="*/ 2777790 h 298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5255" h="2989317">
                <a:moveTo>
                  <a:pt x="297465" y="2777790"/>
                </a:moveTo>
                <a:cubicBezTo>
                  <a:pt x="-283560" y="2452882"/>
                  <a:pt x="118845" y="1206366"/>
                  <a:pt x="391615" y="743411"/>
                </a:cubicBezTo>
                <a:cubicBezTo>
                  <a:pt x="664385" y="280456"/>
                  <a:pt x="1423342" y="4956"/>
                  <a:pt x="1934086" y="61"/>
                </a:cubicBezTo>
                <a:cubicBezTo>
                  <a:pt x="2444830" y="-4834"/>
                  <a:pt x="3136326" y="280986"/>
                  <a:pt x="3456078" y="714043"/>
                </a:cubicBezTo>
                <a:cubicBezTo>
                  <a:pt x="3775830" y="1147100"/>
                  <a:pt x="4190269" y="2348902"/>
                  <a:pt x="3663833" y="2692860"/>
                </a:cubicBezTo>
                <a:cubicBezTo>
                  <a:pt x="3137398" y="3036818"/>
                  <a:pt x="878490" y="3102698"/>
                  <a:pt x="297465" y="2777790"/>
                </a:cubicBezTo>
                <a:close/>
              </a:path>
            </a:pathLst>
          </a:custGeom>
          <a:solidFill>
            <a:srgbClr val="F0F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id="{F5B86E8B-625C-4291-A949-7996DB2A7FCC}"/>
              </a:ext>
            </a:extLst>
          </p:cNvPr>
          <p:cNvSpPr/>
          <p:nvPr/>
        </p:nvSpPr>
        <p:spPr>
          <a:xfrm>
            <a:off x="672119" y="2081517"/>
            <a:ext cx="2417690" cy="1937555"/>
          </a:xfrm>
          <a:custGeom>
            <a:avLst/>
            <a:gdLst>
              <a:gd name="connsiteX0" fmla="*/ 781230 w 2397754"/>
              <a:gd name="connsiteY0" fmla="*/ 2065476 h 2167992"/>
              <a:gd name="connsiteX1" fmla="*/ 25580 w 2397754"/>
              <a:gd name="connsiteY1" fmla="*/ 1493976 h 2167992"/>
              <a:gd name="connsiteX2" fmla="*/ 273230 w 2397754"/>
              <a:gd name="connsiteY2" fmla="*/ 484326 h 2167992"/>
              <a:gd name="connsiteX3" fmla="*/ 1200330 w 2397754"/>
              <a:gd name="connsiteY3" fmla="*/ 1726 h 2167992"/>
              <a:gd name="connsiteX4" fmla="*/ 2089330 w 2397754"/>
              <a:gd name="connsiteY4" fmla="*/ 636726 h 2167992"/>
              <a:gd name="connsiteX5" fmla="*/ 2375080 w 2397754"/>
              <a:gd name="connsiteY5" fmla="*/ 1570176 h 2167992"/>
              <a:gd name="connsiteX6" fmla="*/ 1568630 w 2397754"/>
              <a:gd name="connsiteY6" fmla="*/ 2122626 h 2167992"/>
              <a:gd name="connsiteX7" fmla="*/ 781230 w 2397754"/>
              <a:gd name="connsiteY7" fmla="*/ 2065476 h 2167992"/>
              <a:gd name="connsiteX0" fmla="*/ 781230 w 2397754"/>
              <a:gd name="connsiteY0" fmla="*/ 2065476 h 2153128"/>
              <a:gd name="connsiteX1" fmla="*/ 25580 w 2397754"/>
              <a:gd name="connsiteY1" fmla="*/ 1493976 h 2153128"/>
              <a:gd name="connsiteX2" fmla="*/ 273230 w 2397754"/>
              <a:gd name="connsiteY2" fmla="*/ 484326 h 2153128"/>
              <a:gd name="connsiteX3" fmla="*/ 1200330 w 2397754"/>
              <a:gd name="connsiteY3" fmla="*/ 1726 h 2153128"/>
              <a:gd name="connsiteX4" fmla="*/ 2089330 w 2397754"/>
              <a:gd name="connsiteY4" fmla="*/ 636726 h 2153128"/>
              <a:gd name="connsiteX5" fmla="*/ 2375080 w 2397754"/>
              <a:gd name="connsiteY5" fmla="*/ 1570176 h 2153128"/>
              <a:gd name="connsiteX6" fmla="*/ 1568630 w 2397754"/>
              <a:gd name="connsiteY6" fmla="*/ 2122626 h 2153128"/>
              <a:gd name="connsiteX7" fmla="*/ 781230 w 2397754"/>
              <a:gd name="connsiteY7" fmla="*/ 2065476 h 2153128"/>
              <a:gd name="connsiteX0" fmla="*/ 1133714 w 2420038"/>
              <a:gd name="connsiteY0" fmla="*/ 2065476 h 2153585"/>
              <a:gd name="connsiteX1" fmla="*/ 47864 w 2420038"/>
              <a:gd name="connsiteY1" fmla="*/ 1493976 h 2153585"/>
              <a:gd name="connsiteX2" fmla="*/ 295514 w 2420038"/>
              <a:gd name="connsiteY2" fmla="*/ 484326 h 2153585"/>
              <a:gd name="connsiteX3" fmla="*/ 1222614 w 2420038"/>
              <a:gd name="connsiteY3" fmla="*/ 1726 h 2153585"/>
              <a:gd name="connsiteX4" fmla="*/ 2111614 w 2420038"/>
              <a:gd name="connsiteY4" fmla="*/ 636726 h 2153585"/>
              <a:gd name="connsiteX5" fmla="*/ 2397364 w 2420038"/>
              <a:gd name="connsiteY5" fmla="*/ 1570176 h 2153585"/>
              <a:gd name="connsiteX6" fmla="*/ 1590914 w 2420038"/>
              <a:gd name="connsiteY6" fmla="*/ 2122626 h 2153585"/>
              <a:gd name="connsiteX7" fmla="*/ 1133714 w 2420038"/>
              <a:gd name="connsiteY7" fmla="*/ 2065476 h 2153585"/>
              <a:gd name="connsiteX0" fmla="*/ 1133714 w 2420038"/>
              <a:gd name="connsiteY0" fmla="*/ 2065476 h 2065907"/>
              <a:gd name="connsiteX1" fmla="*/ 47864 w 2420038"/>
              <a:gd name="connsiteY1" fmla="*/ 1493976 h 2065907"/>
              <a:gd name="connsiteX2" fmla="*/ 295514 w 2420038"/>
              <a:gd name="connsiteY2" fmla="*/ 484326 h 2065907"/>
              <a:gd name="connsiteX3" fmla="*/ 1222614 w 2420038"/>
              <a:gd name="connsiteY3" fmla="*/ 1726 h 2065907"/>
              <a:gd name="connsiteX4" fmla="*/ 2111614 w 2420038"/>
              <a:gd name="connsiteY4" fmla="*/ 636726 h 2065907"/>
              <a:gd name="connsiteX5" fmla="*/ 2397364 w 2420038"/>
              <a:gd name="connsiteY5" fmla="*/ 1570176 h 2065907"/>
              <a:gd name="connsiteX6" fmla="*/ 1133714 w 2420038"/>
              <a:gd name="connsiteY6" fmla="*/ 2065476 h 2065907"/>
              <a:gd name="connsiteX0" fmla="*/ 1133714 w 2420038"/>
              <a:gd name="connsiteY0" fmla="*/ 2065476 h 2071033"/>
              <a:gd name="connsiteX1" fmla="*/ 47864 w 2420038"/>
              <a:gd name="connsiteY1" fmla="*/ 1493976 h 2071033"/>
              <a:gd name="connsiteX2" fmla="*/ 295514 w 2420038"/>
              <a:gd name="connsiteY2" fmla="*/ 484326 h 2071033"/>
              <a:gd name="connsiteX3" fmla="*/ 1222614 w 2420038"/>
              <a:gd name="connsiteY3" fmla="*/ 1726 h 2071033"/>
              <a:gd name="connsiteX4" fmla="*/ 2111614 w 2420038"/>
              <a:gd name="connsiteY4" fmla="*/ 636726 h 2071033"/>
              <a:gd name="connsiteX5" fmla="*/ 2397364 w 2420038"/>
              <a:gd name="connsiteY5" fmla="*/ 1570176 h 2071033"/>
              <a:gd name="connsiteX6" fmla="*/ 1133714 w 2420038"/>
              <a:gd name="connsiteY6" fmla="*/ 2065476 h 2071033"/>
              <a:gd name="connsiteX0" fmla="*/ 1310332 w 2431556"/>
              <a:gd name="connsiteY0" fmla="*/ 2046426 h 2052297"/>
              <a:gd name="connsiteX1" fmla="*/ 59382 w 2431556"/>
              <a:gd name="connsiteY1" fmla="*/ 1493976 h 2052297"/>
              <a:gd name="connsiteX2" fmla="*/ 307032 w 2431556"/>
              <a:gd name="connsiteY2" fmla="*/ 484326 h 2052297"/>
              <a:gd name="connsiteX3" fmla="*/ 1234132 w 2431556"/>
              <a:gd name="connsiteY3" fmla="*/ 1726 h 2052297"/>
              <a:gd name="connsiteX4" fmla="*/ 2123132 w 2431556"/>
              <a:gd name="connsiteY4" fmla="*/ 636726 h 2052297"/>
              <a:gd name="connsiteX5" fmla="*/ 2408882 w 2431556"/>
              <a:gd name="connsiteY5" fmla="*/ 1570176 h 2052297"/>
              <a:gd name="connsiteX6" fmla="*/ 1310332 w 2431556"/>
              <a:gd name="connsiteY6" fmla="*/ 2046426 h 2052297"/>
              <a:gd name="connsiteX0" fmla="*/ 1310185 w 2431493"/>
              <a:gd name="connsiteY0" fmla="*/ 1932993 h 1938864"/>
              <a:gd name="connsiteX1" fmla="*/ 59235 w 2431493"/>
              <a:gd name="connsiteY1" fmla="*/ 1380543 h 1938864"/>
              <a:gd name="connsiteX2" fmla="*/ 306885 w 2431493"/>
              <a:gd name="connsiteY2" fmla="*/ 370893 h 1938864"/>
              <a:gd name="connsiteX3" fmla="*/ 1227635 w 2431493"/>
              <a:gd name="connsiteY3" fmla="*/ 2593 h 1938864"/>
              <a:gd name="connsiteX4" fmla="*/ 2122985 w 2431493"/>
              <a:gd name="connsiteY4" fmla="*/ 523293 h 1938864"/>
              <a:gd name="connsiteX5" fmla="*/ 2408735 w 2431493"/>
              <a:gd name="connsiteY5" fmla="*/ 1456743 h 1938864"/>
              <a:gd name="connsiteX6" fmla="*/ 1310185 w 2431493"/>
              <a:gd name="connsiteY6" fmla="*/ 1932993 h 1938864"/>
              <a:gd name="connsiteX0" fmla="*/ 1296382 w 2417690"/>
              <a:gd name="connsiteY0" fmla="*/ 1931684 h 1937555"/>
              <a:gd name="connsiteX1" fmla="*/ 45432 w 2417690"/>
              <a:gd name="connsiteY1" fmla="*/ 1379234 h 1937555"/>
              <a:gd name="connsiteX2" fmla="*/ 362932 w 2417690"/>
              <a:gd name="connsiteY2" fmla="*/ 407684 h 1937555"/>
              <a:gd name="connsiteX3" fmla="*/ 1213832 w 2417690"/>
              <a:gd name="connsiteY3" fmla="*/ 1284 h 1937555"/>
              <a:gd name="connsiteX4" fmla="*/ 2109182 w 2417690"/>
              <a:gd name="connsiteY4" fmla="*/ 521984 h 1937555"/>
              <a:gd name="connsiteX5" fmla="*/ 2394932 w 2417690"/>
              <a:gd name="connsiteY5" fmla="*/ 1455434 h 1937555"/>
              <a:gd name="connsiteX6" fmla="*/ 1296382 w 2417690"/>
              <a:gd name="connsiteY6" fmla="*/ 1931684 h 193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7690" h="1937555">
                <a:moveTo>
                  <a:pt x="1296382" y="1931684"/>
                </a:moveTo>
                <a:cubicBezTo>
                  <a:pt x="911149" y="1880884"/>
                  <a:pt x="201007" y="1633234"/>
                  <a:pt x="45432" y="1379234"/>
                </a:cubicBezTo>
                <a:cubicBezTo>
                  <a:pt x="-110143" y="1125234"/>
                  <a:pt x="168199" y="637342"/>
                  <a:pt x="362932" y="407684"/>
                </a:cubicBezTo>
                <a:cubicBezTo>
                  <a:pt x="557665" y="178026"/>
                  <a:pt x="922790" y="-17766"/>
                  <a:pt x="1213832" y="1284"/>
                </a:cubicBezTo>
                <a:cubicBezTo>
                  <a:pt x="1504874" y="20334"/>
                  <a:pt x="1912332" y="279626"/>
                  <a:pt x="2109182" y="521984"/>
                </a:cubicBezTo>
                <a:cubicBezTo>
                  <a:pt x="2306032" y="764342"/>
                  <a:pt x="2481715" y="1207784"/>
                  <a:pt x="2394932" y="1455434"/>
                </a:cubicBezTo>
                <a:cubicBezTo>
                  <a:pt x="2231949" y="1693559"/>
                  <a:pt x="1681615" y="1982484"/>
                  <a:pt x="1296382" y="1931684"/>
                </a:cubicBezTo>
                <a:close/>
              </a:path>
            </a:pathLst>
          </a:custGeom>
          <a:solidFill>
            <a:srgbClr val="F0F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자유형: 도형 75">
            <a:extLst>
              <a:ext uri="{FF2B5EF4-FFF2-40B4-BE49-F238E27FC236}">
                <a16:creationId xmlns:a16="http://schemas.microsoft.com/office/drawing/2014/main" id="{A75327E8-DF50-48FE-9292-12D5E4615239}"/>
              </a:ext>
            </a:extLst>
          </p:cNvPr>
          <p:cNvSpPr/>
          <p:nvPr/>
        </p:nvSpPr>
        <p:spPr>
          <a:xfrm>
            <a:off x="6185841" y="2078678"/>
            <a:ext cx="1859875" cy="1553218"/>
          </a:xfrm>
          <a:custGeom>
            <a:avLst/>
            <a:gdLst>
              <a:gd name="connsiteX0" fmla="*/ 621359 w 1859874"/>
              <a:gd name="connsiteY0" fmla="*/ 1388422 h 1544454"/>
              <a:gd name="connsiteX1" fmla="*/ 37159 w 1859874"/>
              <a:gd name="connsiteY1" fmla="*/ 1102672 h 1544454"/>
              <a:gd name="connsiteX2" fmla="*/ 202259 w 1859874"/>
              <a:gd name="connsiteY2" fmla="*/ 270822 h 1544454"/>
              <a:gd name="connsiteX3" fmla="*/ 1357959 w 1859874"/>
              <a:gd name="connsiteY3" fmla="*/ 29522 h 1544454"/>
              <a:gd name="connsiteX4" fmla="*/ 1859609 w 1859874"/>
              <a:gd name="connsiteY4" fmla="*/ 855022 h 1544454"/>
              <a:gd name="connsiteX5" fmla="*/ 1415109 w 1859874"/>
              <a:gd name="connsiteY5" fmla="*/ 1515422 h 1544454"/>
              <a:gd name="connsiteX6" fmla="*/ 621359 w 1859874"/>
              <a:gd name="connsiteY6" fmla="*/ 1388422 h 1544454"/>
              <a:gd name="connsiteX0" fmla="*/ 621359 w 1859875"/>
              <a:gd name="connsiteY0" fmla="*/ 1432872 h 1553218"/>
              <a:gd name="connsiteX1" fmla="*/ 37159 w 1859875"/>
              <a:gd name="connsiteY1" fmla="*/ 1102672 h 1553218"/>
              <a:gd name="connsiteX2" fmla="*/ 202259 w 1859875"/>
              <a:gd name="connsiteY2" fmla="*/ 270822 h 1553218"/>
              <a:gd name="connsiteX3" fmla="*/ 1357959 w 1859875"/>
              <a:gd name="connsiteY3" fmla="*/ 29522 h 1553218"/>
              <a:gd name="connsiteX4" fmla="*/ 1859609 w 1859875"/>
              <a:gd name="connsiteY4" fmla="*/ 855022 h 1553218"/>
              <a:gd name="connsiteX5" fmla="*/ 1415109 w 1859875"/>
              <a:gd name="connsiteY5" fmla="*/ 1515422 h 1553218"/>
              <a:gd name="connsiteX6" fmla="*/ 621359 w 1859875"/>
              <a:gd name="connsiteY6" fmla="*/ 1432872 h 15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9875" h="1553218">
                <a:moveTo>
                  <a:pt x="621359" y="1432872"/>
                </a:moveTo>
                <a:cubicBezTo>
                  <a:pt x="391701" y="1364080"/>
                  <a:pt x="107009" y="1296347"/>
                  <a:pt x="37159" y="1102672"/>
                </a:cubicBezTo>
                <a:cubicBezTo>
                  <a:pt x="-32691" y="908997"/>
                  <a:pt x="-17874" y="449680"/>
                  <a:pt x="202259" y="270822"/>
                </a:cubicBezTo>
                <a:cubicBezTo>
                  <a:pt x="422392" y="91964"/>
                  <a:pt x="1081734" y="-67845"/>
                  <a:pt x="1357959" y="29522"/>
                </a:cubicBezTo>
                <a:cubicBezTo>
                  <a:pt x="1634184" y="126889"/>
                  <a:pt x="1850084" y="607372"/>
                  <a:pt x="1859609" y="855022"/>
                </a:cubicBezTo>
                <a:cubicBezTo>
                  <a:pt x="1869134" y="1102672"/>
                  <a:pt x="1621484" y="1419114"/>
                  <a:pt x="1415109" y="1515422"/>
                </a:cubicBezTo>
                <a:cubicBezTo>
                  <a:pt x="1208734" y="1611730"/>
                  <a:pt x="851017" y="1501664"/>
                  <a:pt x="621359" y="1432872"/>
                </a:cubicBezTo>
                <a:close/>
              </a:path>
            </a:pathLst>
          </a:custGeom>
          <a:solidFill>
            <a:srgbClr val="F0F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98" name="직선 연결선 197">
            <a:extLst>
              <a:ext uri="{FF2B5EF4-FFF2-40B4-BE49-F238E27FC236}">
                <a16:creationId xmlns:a16="http://schemas.microsoft.com/office/drawing/2014/main" id="{4A79B312-D4B6-4CF0-919E-5F39DD5E3A07}"/>
              </a:ext>
            </a:extLst>
          </p:cNvPr>
          <p:cNvCxnSpPr>
            <a:cxnSpLocks/>
            <a:endCxn id="141" idx="1"/>
          </p:cNvCxnSpPr>
          <p:nvPr/>
        </p:nvCxnSpPr>
        <p:spPr>
          <a:xfrm flipH="1" flipV="1">
            <a:off x="2410943" y="2770349"/>
            <a:ext cx="322386" cy="5198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3">
            <a:extLst>
              <a:ext uri="{FF2B5EF4-FFF2-40B4-BE49-F238E27FC236}">
                <a16:creationId xmlns:a16="http://schemas.microsoft.com/office/drawing/2014/main" id="{69CD343E-6B37-419D-8E18-D823FB407AD4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직선 연결선 161">
            <a:extLst>
              <a:ext uri="{FF2B5EF4-FFF2-40B4-BE49-F238E27FC236}">
                <a16:creationId xmlns:a16="http://schemas.microsoft.com/office/drawing/2014/main" id="{5E1FF8B1-D9D3-4D47-B29A-5BF14DBEF88D}"/>
              </a:ext>
            </a:extLst>
          </p:cNvPr>
          <p:cNvCxnSpPr>
            <a:cxnSpLocks/>
            <a:stCxn id="121" idx="0"/>
          </p:cNvCxnSpPr>
          <p:nvPr/>
        </p:nvCxnSpPr>
        <p:spPr>
          <a:xfrm flipV="1">
            <a:off x="7545068" y="2633526"/>
            <a:ext cx="98866" cy="6548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>
            <a:extLst>
              <a:ext uri="{FF2B5EF4-FFF2-40B4-BE49-F238E27FC236}">
                <a16:creationId xmlns:a16="http://schemas.microsoft.com/office/drawing/2014/main" id="{598FD613-34EE-4BB5-ADA8-940E98D82947}"/>
              </a:ext>
            </a:extLst>
          </p:cNvPr>
          <p:cNvCxnSpPr>
            <a:cxnSpLocks/>
            <a:endCxn id="119" idx="5"/>
          </p:cNvCxnSpPr>
          <p:nvPr/>
        </p:nvCxnSpPr>
        <p:spPr>
          <a:xfrm flipH="1" flipV="1">
            <a:off x="7307759" y="2464283"/>
            <a:ext cx="336175" cy="1692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연결선 158">
            <a:extLst>
              <a:ext uri="{FF2B5EF4-FFF2-40B4-BE49-F238E27FC236}">
                <a16:creationId xmlns:a16="http://schemas.microsoft.com/office/drawing/2014/main" id="{A13A465D-4C3A-4F5A-BA6B-D7CEDE927187}"/>
              </a:ext>
            </a:extLst>
          </p:cNvPr>
          <p:cNvCxnSpPr>
            <a:cxnSpLocks/>
            <a:endCxn id="120" idx="3"/>
          </p:cNvCxnSpPr>
          <p:nvPr/>
        </p:nvCxnSpPr>
        <p:spPr>
          <a:xfrm flipH="1">
            <a:off x="7182902" y="2633526"/>
            <a:ext cx="461032" cy="4348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직선 연결선 188">
            <a:extLst>
              <a:ext uri="{FF2B5EF4-FFF2-40B4-BE49-F238E27FC236}">
                <a16:creationId xmlns:a16="http://schemas.microsoft.com/office/drawing/2014/main" id="{D4644675-4A69-4C8F-8363-41BE6B91CC28}"/>
              </a:ext>
            </a:extLst>
          </p:cNvPr>
          <p:cNvCxnSpPr>
            <a:cxnSpLocks/>
            <a:stCxn id="140" idx="7"/>
          </p:cNvCxnSpPr>
          <p:nvPr/>
        </p:nvCxnSpPr>
        <p:spPr>
          <a:xfrm flipH="1">
            <a:off x="1053194" y="2757491"/>
            <a:ext cx="472519" cy="4792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직선 연결선 191">
            <a:extLst>
              <a:ext uri="{FF2B5EF4-FFF2-40B4-BE49-F238E27FC236}">
                <a16:creationId xmlns:a16="http://schemas.microsoft.com/office/drawing/2014/main" id="{1CAABF0D-86AD-4C20-B12F-629C84DFE16A}"/>
              </a:ext>
            </a:extLst>
          </p:cNvPr>
          <p:cNvCxnSpPr>
            <a:cxnSpLocks/>
            <a:endCxn id="142" idx="5"/>
          </p:cNvCxnSpPr>
          <p:nvPr/>
        </p:nvCxnSpPr>
        <p:spPr>
          <a:xfrm>
            <a:off x="1053194" y="3236789"/>
            <a:ext cx="596044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직선 연결선 194">
            <a:extLst>
              <a:ext uri="{FF2B5EF4-FFF2-40B4-BE49-F238E27FC236}">
                <a16:creationId xmlns:a16="http://schemas.microsoft.com/office/drawing/2014/main" id="{F319BFDC-C2AC-4100-8BBE-263CCF278BAD}"/>
              </a:ext>
            </a:extLst>
          </p:cNvPr>
          <p:cNvCxnSpPr>
            <a:cxnSpLocks/>
            <a:endCxn id="143" idx="3"/>
          </p:cNvCxnSpPr>
          <p:nvPr/>
        </p:nvCxnSpPr>
        <p:spPr>
          <a:xfrm flipH="1">
            <a:off x="2169839" y="3290242"/>
            <a:ext cx="563490" cy="5586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69EFF2EE-DA8E-462B-A143-0A7E898E03C5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94E7041-1771-4AB2-821D-362C97F398AC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0987A50-15EF-4C62-BC30-466C6A974342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684BAA1-794A-435C-8415-D4A53AE3DA8F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48D687E-EE53-4E4B-B89B-CFB4423C96B4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327C2B1-5838-4310-8D2A-88E38C8B1457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DC598FF-2838-41C2-A7A7-105F6B655C34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Reassignments alone are not enough</a:t>
            </a:r>
          </a:p>
        </p:txBody>
      </p:sp>
      <p:sp>
        <p:nvSpPr>
          <p:cNvPr id="112" name="Rectangle 5">
            <a:extLst>
              <a:ext uri="{FF2B5EF4-FFF2-40B4-BE49-F238E27FC236}">
                <a16:creationId xmlns:a16="http://schemas.microsoft.com/office/drawing/2014/main" id="{B9CC0813-BB58-4935-98D7-4C5BC6FBF438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5">
            <a:extLst>
              <a:ext uri="{FF2B5EF4-FFF2-40B4-BE49-F238E27FC236}">
                <a16:creationId xmlns:a16="http://schemas.microsoft.com/office/drawing/2014/main" id="{E3618390-4F2C-4F98-B4C7-2CDF5FA7B7F2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3">
            <a:extLst>
              <a:ext uri="{FF2B5EF4-FFF2-40B4-BE49-F238E27FC236}">
                <a16:creationId xmlns:a16="http://schemas.microsoft.com/office/drawing/2014/main" id="{1B8B7A97-F949-48AE-AC28-D2A8BCE93EE8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3">
            <a:extLst>
              <a:ext uri="{FF2B5EF4-FFF2-40B4-BE49-F238E27FC236}">
                <a16:creationId xmlns:a16="http://schemas.microsoft.com/office/drawing/2014/main" id="{F65C6E03-E721-47B7-8333-AEA5108F9B26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3">
            <a:extLst>
              <a:ext uri="{FF2B5EF4-FFF2-40B4-BE49-F238E27FC236}">
                <a16:creationId xmlns:a16="http://schemas.microsoft.com/office/drawing/2014/main" id="{7B2CC15C-0EB7-469F-9600-0F29E14A5D3D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5">
            <a:extLst>
              <a:ext uri="{FF2B5EF4-FFF2-40B4-BE49-F238E27FC236}">
                <a16:creationId xmlns:a16="http://schemas.microsoft.com/office/drawing/2014/main" id="{17586D94-1173-45DE-928F-F82E88AF7CC3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5">
            <a:extLst>
              <a:ext uri="{FF2B5EF4-FFF2-40B4-BE49-F238E27FC236}">
                <a16:creationId xmlns:a16="http://schemas.microsoft.com/office/drawing/2014/main" id="{925580CF-9383-4B87-8374-623CA97E29B0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5">
            <a:extLst>
              <a:ext uri="{FF2B5EF4-FFF2-40B4-BE49-F238E27FC236}">
                <a16:creationId xmlns:a16="http://schemas.microsoft.com/office/drawing/2014/main" id="{BD35DEDA-054E-44DD-BD53-E508A6A735E8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">
            <a:extLst>
              <a:ext uri="{FF2B5EF4-FFF2-40B4-BE49-F238E27FC236}">
                <a16:creationId xmlns:a16="http://schemas.microsoft.com/office/drawing/2014/main" id="{447DE3F3-F7CD-49D3-AF4A-23C58EF51DEF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3">
            <a:extLst>
              <a:ext uri="{FF2B5EF4-FFF2-40B4-BE49-F238E27FC236}">
                <a16:creationId xmlns:a16="http://schemas.microsoft.com/office/drawing/2014/main" id="{BAF5A843-DAF0-4DE8-AE25-70A1BD63B95C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3">
            <a:extLst>
              <a:ext uri="{FF2B5EF4-FFF2-40B4-BE49-F238E27FC236}">
                <a16:creationId xmlns:a16="http://schemas.microsoft.com/office/drawing/2014/main" id="{4FD0D93E-A5F8-4571-ABB0-9DCF61814E43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3C7824-ECB6-408A-BFA6-454E036D8ACF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F0301F0-B89F-4E2D-811D-503DE19610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37CE5CD-2BC0-4C9E-8932-F12D8A879CA0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endCxn id="79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67F6BEEE-D544-4F26-9317-1F1E68221802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13">
            <a:extLst>
              <a:ext uri="{FF2B5EF4-FFF2-40B4-BE49-F238E27FC236}">
                <a16:creationId xmlns:a16="http://schemas.microsoft.com/office/drawing/2014/main" id="{1E772D37-20AF-46DC-864B-E93DDDFF0FDF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F5AD48EA-BA2B-4C0C-89FD-8467639A4F14}"/>
              </a:ext>
            </a:extLst>
          </p:cNvPr>
          <p:cNvCxnSpPr>
            <a:cxnSpLocks/>
            <a:stCxn id="108" idx="0"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D42C2A02-77CF-42A4-9CE5-F44FB70253F4}"/>
              </a:ext>
            </a:extLst>
          </p:cNvPr>
          <p:cNvCxnSpPr>
            <a:cxnSpLocks/>
            <a:stCxn id="111" idx="1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EFF208CD-DBD2-4503-B34A-CBCAD5D6B1E3}"/>
              </a:ext>
            </a:extLst>
          </p:cNvPr>
          <p:cNvCxnSpPr>
            <a:cxnSpLocks/>
            <a:stCxn id="107" idx="3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237E2945-F289-4CDC-9067-72C2020405EF}"/>
              </a:ext>
            </a:extLst>
          </p:cNvPr>
          <p:cNvCxnSpPr>
            <a:cxnSpLocks/>
            <a:stCxn id="117" idx="6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>
            <a:extLst>
              <a:ext uri="{FF2B5EF4-FFF2-40B4-BE49-F238E27FC236}">
                <a16:creationId xmlns:a16="http://schemas.microsoft.com/office/drawing/2014/main" id="{8CF547F4-36C4-4FED-8DBB-8A34E6234B4E}"/>
              </a:ext>
            </a:extLst>
          </p:cNvPr>
          <p:cNvCxnSpPr>
            <a:cxnSpLocks/>
            <a:endCxn id="114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CB215123-94BD-4E6D-AE6B-676EA13E89DB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710EF5A-7BC6-45F6-842C-9D05A9CE71FB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3BC883D-6D7F-47C6-A76C-D2B5F51E4C14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4A2FB80-1040-420C-99C1-8592D72D10D9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3FDF5D4-8073-4F22-A9ED-2E68F99558C4}"/>
              </a:ext>
            </a:extLst>
          </p:cNvPr>
          <p:cNvSpPr txBox="1"/>
          <p:nvPr/>
        </p:nvSpPr>
        <p:spPr>
          <a:xfrm>
            <a:off x="4577226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F31B11B-1610-4A66-A982-BE61E797176C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3036E7B-6F36-4FA2-B807-292C85EB21AB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DDA8A0C-EFB1-4D9A-BCE4-1E2B3EF97522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B217054-0397-4FDC-9C1C-CB313A4942E8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8EBC332-6212-4E04-93CA-6A4639B195C6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46EE24E-AE0D-41E4-B451-EC874DAB39A4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01" name="Rectangle 5">
            <a:extLst>
              <a:ext uri="{FF2B5EF4-FFF2-40B4-BE49-F238E27FC236}">
                <a16:creationId xmlns:a16="http://schemas.microsoft.com/office/drawing/2014/main" id="{C86BA132-E14B-499C-8434-B306456155CF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5">
            <a:extLst>
              <a:ext uri="{FF2B5EF4-FFF2-40B4-BE49-F238E27FC236}">
                <a16:creationId xmlns:a16="http://schemas.microsoft.com/office/drawing/2014/main" id="{03ED22D6-1C74-4CAC-8875-7F7930389A04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5">
            <a:extLst>
              <a:ext uri="{FF2B5EF4-FFF2-40B4-BE49-F238E27FC236}">
                <a16:creationId xmlns:a16="http://schemas.microsoft.com/office/drawing/2014/main" id="{90F7F601-AB2C-4544-A9DE-3C5CED13111F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5">
            <a:extLst>
              <a:ext uri="{FF2B5EF4-FFF2-40B4-BE49-F238E27FC236}">
                <a16:creationId xmlns:a16="http://schemas.microsoft.com/office/drawing/2014/main" id="{2A07B147-317B-440C-A238-00F4D47224DD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5">
            <a:extLst>
              <a:ext uri="{FF2B5EF4-FFF2-40B4-BE49-F238E27FC236}">
                <a16:creationId xmlns:a16="http://schemas.microsoft.com/office/drawing/2014/main" id="{B08E22A8-86A1-4782-9B88-6A979D579FE0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5">
            <a:extLst>
              <a:ext uri="{FF2B5EF4-FFF2-40B4-BE49-F238E27FC236}">
                <a16:creationId xmlns:a16="http://schemas.microsoft.com/office/drawing/2014/main" id="{BB29CE88-7EE9-4C01-AA0E-558E6DB2D278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3">
            <a:extLst>
              <a:ext uri="{FF2B5EF4-FFF2-40B4-BE49-F238E27FC236}">
                <a16:creationId xmlns:a16="http://schemas.microsoft.com/office/drawing/2014/main" id="{1B0CE648-2B2B-4D19-B630-6F5FBDCE84B7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3">
            <a:extLst>
              <a:ext uri="{FF2B5EF4-FFF2-40B4-BE49-F238E27FC236}">
                <a16:creationId xmlns:a16="http://schemas.microsoft.com/office/drawing/2014/main" id="{6A31CDA4-46DA-4352-BFCC-BF065BC17BDE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3">
            <a:extLst>
              <a:ext uri="{FF2B5EF4-FFF2-40B4-BE49-F238E27FC236}">
                <a16:creationId xmlns:a16="http://schemas.microsoft.com/office/drawing/2014/main" id="{47733F0C-0A31-4BEE-8813-1CED30D250D5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5">
            <a:extLst>
              <a:ext uri="{FF2B5EF4-FFF2-40B4-BE49-F238E27FC236}">
                <a16:creationId xmlns:a16="http://schemas.microsoft.com/office/drawing/2014/main" id="{C9E1371B-E887-4680-8952-18AE73E83AF9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3">
            <a:extLst>
              <a:ext uri="{FF2B5EF4-FFF2-40B4-BE49-F238E27FC236}">
                <a16:creationId xmlns:a16="http://schemas.microsoft.com/office/drawing/2014/main" id="{43F53B88-DA5C-41BD-889F-EDC9FF69D0BF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3">
            <a:extLst>
              <a:ext uri="{FF2B5EF4-FFF2-40B4-BE49-F238E27FC236}">
                <a16:creationId xmlns:a16="http://schemas.microsoft.com/office/drawing/2014/main" id="{AEEAA25B-081B-4457-8A6B-AFA50D4071B9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5">
            <a:extLst>
              <a:ext uri="{FF2B5EF4-FFF2-40B4-BE49-F238E27FC236}">
                <a16:creationId xmlns:a16="http://schemas.microsoft.com/office/drawing/2014/main" id="{237E1748-1CD8-4065-909A-F685131747C7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FB74B83-0926-4EB0-BCE3-749F04D55B07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AA86F8F-0B8C-470C-8599-EC296A75EBE3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5FB0A20-8469-485A-9548-C412640CE9E6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234A246-0140-492C-AC6F-D795490A7594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4CFDE2-2EDB-442B-8707-5D235D629D52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</p:spTree>
    <p:extLst>
      <p:ext uri="{BB962C8B-B14F-4D97-AF65-F5344CB8AC3E}">
        <p14:creationId xmlns:p14="http://schemas.microsoft.com/office/powerpoint/2010/main" val="37263193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자유형: 도형 76">
            <a:extLst>
              <a:ext uri="{FF2B5EF4-FFF2-40B4-BE49-F238E27FC236}">
                <a16:creationId xmlns:a16="http://schemas.microsoft.com/office/drawing/2014/main" id="{F80C82F7-5632-46A4-9075-CDF5165E1B17}"/>
              </a:ext>
            </a:extLst>
          </p:cNvPr>
          <p:cNvSpPr/>
          <p:nvPr/>
        </p:nvSpPr>
        <p:spPr>
          <a:xfrm>
            <a:off x="2866171" y="3515247"/>
            <a:ext cx="3951282" cy="2813405"/>
          </a:xfrm>
          <a:custGeom>
            <a:avLst/>
            <a:gdLst>
              <a:gd name="connsiteX0" fmla="*/ 208532 w 4252156"/>
              <a:gd name="connsiteY0" fmla="*/ 1416709 h 2870917"/>
              <a:gd name="connsiteX1" fmla="*/ 424432 w 4252156"/>
              <a:gd name="connsiteY1" fmla="*/ 629309 h 2870917"/>
              <a:gd name="connsiteX2" fmla="*/ 1903982 w 4252156"/>
              <a:gd name="connsiteY2" fmla="*/ 659 h 2870917"/>
              <a:gd name="connsiteX3" fmla="*/ 3897882 w 4252156"/>
              <a:gd name="connsiteY3" fmla="*/ 559459 h 2870917"/>
              <a:gd name="connsiteX4" fmla="*/ 3910582 w 4252156"/>
              <a:gd name="connsiteY4" fmla="*/ 2578759 h 2870917"/>
              <a:gd name="connsiteX5" fmla="*/ 449832 w 4252156"/>
              <a:gd name="connsiteY5" fmla="*/ 2731159 h 2870917"/>
              <a:gd name="connsiteX6" fmla="*/ 18032 w 4252156"/>
              <a:gd name="connsiteY6" fmla="*/ 1353209 h 2870917"/>
              <a:gd name="connsiteX7" fmla="*/ 208532 w 4252156"/>
              <a:gd name="connsiteY7" fmla="*/ 1416709 h 2870917"/>
              <a:gd name="connsiteX0" fmla="*/ 33022 w 4267146"/>
              <a:gd name="connsiteY0" fmla="*/ 1353209 h 2870917"/>
              <a:gd name="connsiteX1" fmla="*/ 439422 w 4267146"/>
              <a:gd name="connsiteY1" fmla="*/ 629309 h 2870917"/>
              <a:gd name="connsiteX2" fmla="*/ 1918972 w 4267146"/>
              <a:gd name="connsiteY2" fmla="*/ 659 h 2870917"/>
              <a:gd name="connsiteX3" fmla="*/ 3912872 w 4267146"/>
              <a:gd name="connsiteY3" fmla="*/ 559459 h 2870917"/>
              <a:gd name="connsiteX4" fmla="*/ 3925572 w 4267146"/>
              <a:gd name="connsiteY4" fmla="*/ 2578759 h 2870917"/>
              <a:gd name="connsiteX5" fmla="*/ 464822 w 4267146"/>
              <a:gd name="connsiteY5" fmla="*/ 2731159 h 2870917"/>
              <a:gd name="connsiteX6" fmla="*/ 33022 w 4267146"/>
              <a:gd name="connsiteY6" fmla="*/ 1353209 h 2870917"/>
              <a:gd name="connsiteX0" fmla="*/ 30801 w 4271275"/>
              <a:gd name="connsiteY0" fmla="*/ 1035709 h 2870917"/>
              <a:gd name="connsiteX1" fmla="*/ 443551 w 4271275"/>
              <a:gd name="connsiteY1" fmla="*/ 629309 h 2870917"/>
              <a:gd name="connsiteX2" fmla="*/ 1923101 w 4271275"/>
              <a:gd name="connsiteY2" fmla="*/ 659 h 2870917"/>
              <a:gd name="connsiteX3" fmla="*/ 3917001 w 4271275"/>
              <a:gd name="connsiteY3" fmla="*/ 559459 h 2870917"/>
              <a:gd name="connsiteX4" fmla="*/ 3929701 w 4271275"/>
              <a:gd name="connsiteY4" fmla="*/ 2578759 h 2870917"/>
              <a:gd name="connsiteX5" fmla="*/ 468951 w 4271275"/>
              <a:gd name="connsiteY5" fmla="*/ 2731159 h 2870917"/>
              <a:gd name="connsiteX6" fmla="*/ 30801 w 4271275"/>
              <a:gd name="connsiteY6" fmla="*/ 1035709 h 2870917"/>
              <a:gd name="connsiteX0" fmla="*/ 330342 w 4132666"/>
              <a:gd name="connsiteY0" fmla="*/ 2731159 h 2922144"/>
              <a:gd name="connsiteX1" fmla="*/ 304942 w 4132666"/>
              <a:gd name="connsiteY1" fmla="*/ 629309 h 2922144"/>
              <a:gd name="connsiteX2" fmla="*/ 1784492 w 4132666"/>
              <a:gd name="connsiteY2" fmla="*/ 659 h 2922144"/>
              <a:gd name="connsiteX3" fmla="*/ 3778392 w 4132666"/>
              <a:gd name="connsiteY3" fmla="*/ 559459 h 2922144"/>
              <a:gd name="connsiteX4" fmla="*/ 3791092 w 4132666"/>
              <a:gd name="connsiteY4" fmla="*/ 2578759 h 2922144"/>
              <a:gd name="connsiteX5" fmla="*/ 330342 w 4132666"/>
              <a:gd name="connsiteY5" fmla="*/ 2731159 h 2922144"/>
              <a:gd name="connsiteX0" fmla="*/ 330342 w 4021665"/>
              <a:gd name="connsiteY0" fmla="*/ 2730662 h 2916446"/>
              <a:gd name="connsiteX1" fmla="*/ 304942 w 4021665"/>
              <a:gd name="connsiteY1" fmla="*/ 628812 h 2916446"/>
              <a:gd name="connsiteX2" fmla="*/ 1784492 w 4021665"/>
              <a:gd name="connsiteY2" fmla="*/ 162 h 2916446"/>
              <a:gd name="connsiteX3" fmla="*/ 3488955 w 4021665"/>
              <a:gd name="connsiteY3" fmla="*/ 666915 h 2916446"/>
              <a:gd name="connsiteX4" fmla="*/ 3791092 w 4021665"/>
              <a:gd name="connsiteY4" fmla="*/ 2578262 h 2916446"/>
              <a:gd name="connsiteX5" fmla="*/ 330342 w 4021665"/>
              <a:gd name="connsiteY5" fmla="*/ 2730662 h 2916446"/>
              <a:gd name="connsiteX0" fmla="*/ 330342 w 3947886"/>
              <a:gd name="connsiteY0" fmla="*/ 2730662 h 2942189"/>
              <a:gd name="connsiteX1" fmla="*/ 304942 w 3947886"/>
              <a:gd name="connsiteY1" fmla="*/ 628812 h 2942189"/>
              <a:gd name="connsiteX2" fmla="*/ 1784492 w 3947886"/>
              <a:gd name="connsiteY2" fmla="*/ 162 h 2942189"/>
              <a:gd name="connsiteX3" fmla="*/ 3488955 w 3947886"/>
              <a:gd name="connsiteY3" fmla="*/ 666915 h 2942189"/>
              <a:gd name="connsiteX4" fmla="*/ 3696710 w 3947886"/>
              <a:gd name="connsiteY4" fmla="*/ 2645732 h 2942189"/>
              <a:gd name="connsiteX5" fmla="*/ 330342 w 3947886"/>
              <a:gd name="connsiteY5" fmla="*/ 2730662 h 2942189"/>
              <a:gd name="connsiteX0" fmla="*/ 289580 w 3907124"/>
              <a:gd name="connsiteY0" fmla="*/ 2730577 h 2942104"/>
              <a:gd name="connsiteX1" fmla="*/ 383730 w 3907124"/>
              <a:gd name="connsiteY1" fmla="*/ 696198 h 2942104"/>
              <a:gd name="connsiteX2" fmla="*/ 1743730 w 3907124"/>
              <a:gd name="connsiteY2" fmla="*/ 77 h 2942104"/>
              <a:gd name="connsiteX3" fmla="*/ 3448193 w 3907124"/>
              <a:gd name="connsiteY3" fmla="*/ 666830 h 2942104"/>
              <a:gd name="connsiteX4" fmla="*/ 3655948 w 3907124"/>
              <a:gd name="connsiteY4" fmla="*/ 2645647 h 2942104"/>
              <a:gd name="connsiteX5" fmla="*/ 289580 w 3907124"/>
              <a:gd name="connsiteY5" fmla="*/ 2730577 h 2942104"/>
              <a:gd name="connsiteX0" fmla="*/ 289313 w 3907103"/>
              <a:gd name="connsiteY0" fmla="*/ 2683363 h 2894890"/>
              <a:gd name="connsiteX1" fmla="*/ 383463 w 3907103"/>
              <a:gd name="connsiteY1" fmla="*/ 648984 h 2894890"/>
              <a:gd name="connsiteX2" fmla="*/ 1737171 w 3907103"/>
              <a:gd name="connsiteY2" fmla="*/ 92 h 2894890"/>
              <a:gd name="connsiteX3" fmla="*/ 3447926 w 3907103"/>
              <a:gd name="connsiteY3" fmla="*/ 619616 h 2894890"/>
              <a:gd name="connsiteX4" fmla="*/ 3655681 w 3907103"/>
              <a:gd name="connsiteY4" fmla="*/ 2598433 h 2894890"/>
              <a:gd name="connsiteX5" fmla="*/ 289313 w 3907103"/>
              <a:gd name="connsiteY5" fmla="*/ 2683363 h 2894890"/>
              <a:gd name="connsiteX0" fmla="*/ 297465 w 3915255"/>
              <a:gd name="connsiteY0" fmla="*/ 2777790 h 2989317"/>
              <a:gd name="connsiteX1" fmla="*/ 391615 w 3915255"/>
              <a:gd name="connsiteY1" fmla="*/ 743411 h 2989317"/>
              <a:gd name="connsiteX2" fmla="*/ 1934086 w 3915255"/>
              <a:gd name="connsiteY2" fmla="*/ 61 h 2989317"/>
              <a:gd name="connsiteX3" fmla="*/ 3456078 w 3915255"/>
              <a:gd name="connsiteY3" fmla="*/ 714043 h 2989317"/>
              <a:gd name="connsiteX4" fmla="*/ 3663833 w 3915255"/>
              <a:gd name="connsiteY4" fmla="*/ 2692860 h 2989317"/>
              <a:gd name="connsiteX5" fmla="*/ 297465 w 3915255"/>
              <a:gd name="connsiteY5" fmla="*/ 2777790 h 298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5255" h="2989317">
                <a:moveTo>
                  <a:pt x="297465" y="2777790"/>
                </a:moveTo>
                <a:cubicBezTo>
                  <a:pt x="-283560" y="2452882"/>
                  <a:pt x="118845" y="1206366"/>
                  <a:pt x="391615" y="743411"/>
                </a:cubicBezTo>
                <a:cubicBezTo>
                  <a:pt x="664385" y="280456"/>
                  <a:pt x="1423342" y="4956"/>
                  <a:pt x="1934086" y="61"/>
                </a:cubicBezTo>
                <a:cubicBezTo>
                  <a:pt x="2444830" y="-4834"/>
                  <a:pt x="3136326" y="280986"/>
                  <a:pt x="3456078" y="714043"/>
                </a:cubicBezTo>
                <a:cubicBezTo>
                  <a:pt x="3775830" y="1147100"/>
                  <a:pt x="4190269" y="2348902"/>
                  <a:pt x="3663833" y="2692860"/>
                </a:cubicBezTo>
                <a:cubicBezTo>
                  <a:pt x="3137398" y="3036818"/>
                  <a:pt x="878490" y="3102698"/>
                  <a:pt x="297465" y="2777790"/>
                </a:cubicBezTo>
                <a:close/>
              </a:path>
            </a:pathLst>
          </a:custGeom>
          <a:solidFill>
            <a:srgbClr val="F0F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id="{F5B86E8B-625C-4291-A949-7996DB2A7FCC}"/>
              </a:ext>
            </a:extLst>
          </p:cNvPr>
          <p:cNvSpPr/>
          <p:nvPr/>
        </p:nvSpPr>
        <p:spPr>
          <a:xfrm>
            <a:off x="672119" y="2081517"/>
            <a:ext cx="2417690" cy="1937555"/>
          </a:xfrm>
          <a:custGeom>
            <a:avLst/>
            <a:gdLst>
              <a:gd name="connsiteX0" fmla="*/ 781230 w 2397754"/>
              <a:gd name="connsiteY0" fmla="*/ 2065476 h 2167992"/>
              <a:gd name="connsiteX1" fmla="*/ 25580 w 2397754"/>
              <a:gd name="connsiteY1" fmla="*/ 1493976 h 2167992"/>
              <a:gd name="connsiteX2" fmla="*/ 273230 w 2397754"/>
              <a:gd name="connsiteY2" fmla="*/ 484326 h 2167992"/>
              <a:gd name="connsiteX3" fmla="*/ 1200330 w 2397754"/>
              <a:gd name="connsiteY3" fmla="*/ 1726 h 2167992"/>
              <a:gd name="connsiteX4" fmla="*/ 2089330 w 2397754"/>
              <a:gd name="connsiteY4" fmla="*/ 636726 h 2167992"/>
              <a:gd name="connsiteX5" fmla="*/ 2375080 w 2397754"/>
              <a:gd name="connsiteY5" fmla="*/ 1570176 h 2167992"/>
              <a:gd name="connsiteX6" fmla="*/ 1568630 w 2397754"/>
              <a:gd name="connsiteY6" fmla="*/ 2122626 h 2167992"/>
              <a:gd name="connsiteX7" fmla="*/ 781230 w 2397754"/>
              <a:gd name="connsiteY7" fmla="*/ 2065476 h 2167992"/>
              <a:gd name="connsiteX0" fmla="*/ 781230 w 2397754"/>
              <a:gd name="connsiteY0" fmla="*/ 2065476 h 2153128"/>
              <a:gd name="connsiteX1" fmla="*/ 25580 w 2397754"/>
              <a:gd name="connsiteY1" fmla="*/ 1493976 h 2153128"/>
              <a:gd name="connsiteX2" fmla="*/ 273230 w 2397754"/>
              <a:gd name="connsiteY2" fmla="*/ 484326 h 2153128"/>
              <a:gd name="connsiteX3" fmla="*/ 1200330 w 2397754"/>
              <a:gd name="connsiteY3" fmla="*/ 1726 h 2153128"/>
              <a:gd name="connsiteX4" fmla="*/ 2089330 w 2397754"/>
              <a:gd name="connsiteY4" fmla="*/ 636726 h 2153128"/>
              <a:gd name="connsiteX5" fmla="*/ 2375080 w 2397754"/>
              <a:gd name="connsiteY5" fmla="*/ 1570176 h 2153128"/>
              <a:gd name="connsiteX6" fmla="*/ 1568630 w 2397754"/>
              <a:gd name="connsiteY6" fmla="*/ 2122626 h 2153128"/>
              <a:gd name="connsiteX7" fmla="*/ 781230 w 2397754"/>
              <a:gd name="connsiteY7" fmla="*/ 2065476 h 2153128"/>
              <a:gd name="connsiteX0" fmla="*/ 1133714 w 2420038"/>
              <a:gd name="connsiteY0" fmla="*/ 2065476 h 2153585"/>
              <a:gd name="connsiteX1" fmla="*/ 47864 w 2420038"/>
              <a:gd name="connsiteY1" fmla="*/ 1493976 h 2153585"/>
              <a:gd name="connsiteX2" fmla="*/ 295514 w 2420038"/>
              <a:gd name="connsiteY2" fmla="*/ 484326 h 2153585"/>
              <a:gd name="connsiteX3" fmla="*/ 1222614 w 2420038"/>
              <a:gd name="connsiteY3" fmla="*/ 1726 h 2153585"/>
              <a:gd name="connsiteX4" fmla="*/ 2111614 w 2420038"/>
              <a:gd name="connsiteY4" fmla="*/ 636726 h 2153585"/>
              <a:gd name="connsiteX5" fmla="*/ 2397364 w 2420038"/>
              <a:gd name="connsiteY5" fmla="*/ 1570176 h 2153585"/>
              <a:gd name="connsiteX6" fmla="*/ 1590914 w 2420038"/>
              <a:gd name="connsiteY6" fmla="*/ 2122626 h 2153585"/>
              <a:gd name="connsiteX7" fmla="*/ 1133714 w 2420038"/>
              <a:gd name="connsiteY7" fmla="*/ 2065476 h 2153585"/>
              <a:gd name="connsiteX0" fmla="*/ 1133714 w 2420038"/>
              <a:gd name="connsiteY0" fmla="*/ 2065476 h 2065907"/>
              <a:gd name="connsiteX1" fmla="*/ 47864 w 2420038"/>
              <a:gd name="connsiteY1" fmla="*/ 1493976 h 2065907"/>
              <a:gd name="connsiteX2" fmla="*/ 295514 w 2420038"/>
              <a:gd name="connsiteY2" fmla="*/ 484326 h 2065907"/>
              <a:gd name="connsiteX3" fmla="*/ 1222614 w 2420038"/>
              <a:gd name="connsiteY3" fmla="*/ 1726 h 2065907"/>
              <a:gd name="connsiteX4" fmla="*/ 2111614 w 2420038"/>
              <a:gd name="connsiteY4" fmla="*/ 636726 h 2065907"/>
              <a:gd name="connsiteX5" fmla="*/ 2397364 w 2420038"/>
              <a:gd name="connsiteY5" fmla="*/ 1570176 h 2065907"/>
              <a:gd name="connsiteX6" fmla="*/ 1133714 w 2420038"/>
              <a:gd name="connsiteY6" fmla="*/ 2065476 h 2065907"/>
              <a:gd name="connsiteX0" fmla="*/ 1133714 w 2420038"/>
              <a:gd name="connsiteY0" fmla="*/ 2065476 h 2071033"/>
              <a:gd name="connsiteX1" fmla="*/ 47864 w 2420038"/>
              <a:gd name="connsiteY1" fmla="*/ 1493976 h 2071033"/>
              <a:gd name="connsiteX2" fmla="*/ 295514 w 2420038"/>
              <a:gd name="connsiteY2" fmla="*/ 484326 h 2071033"/>
              <a:gd name="connsiteX3" fmla="*/ 1222614 w 2420038"/>
              <a:gd name="connsiteY3" fmla="*/ 1726 h 2071033"/>
              <a:gd name="connsiteX4" fmla="*/ 2111614 w 2420038"/>
              <a:gd name="connsiteY4" fmla="*/ 636726 h 2071033"/>
              <a:gd name="connsiteX5" fmla="*/ 2397364 w 2420038"/>
              <a:gd name="connsiteY5" fmla="*/ 1570176 h 2071033"/>
              <a:gd name="connsiteX6" fmla="*/ 1133714 w 2420038"/>
              <a:gd name="connsiteY6" fmla="*/ 2065476 h 2071033"/>
              <a:gd name="connsiteX0" fmla="*/ 1310332 w 2431556"/>
              <a:gd name="connsiteY0" fmla="*/ 2046426 h 2052297"/>
              <a:gd name="connsiteX1" fmla="*/ 59382 w 2431556"/>
              <a:gd name="connsiteY1" fmla="*/ 1493976 h 2052297"/>
              <a:gd name="connsiteX2" fmla="*/ 307032 w 2431556"/>
              <a:gd name="connsiteY2" fmla="*/ 484326 h 2052297"/>
              <a:gd name="connsiteX3" fmla="*/ 1234132 w 2431556"/>
              <a:gd name="connsiteY3" fmla="*/ 1726 h 2052297"/>
              <a:gd name="connsiteX4" fmla="*/ 2123132 w 2431556"/>
              <a:gd name="connsiteY4" fmla="*/ 636726 h 2052297"/>
              <a:gd name="connsiteX5" fmla="*/ 2408882 w 2431556"/>
              <a:gd name="connsiteY5" fmla="*/ 1570176 h 2052297"/>
              <a:gd name="connsiteX6" fmla="*/ 1310332 w 2431556"/>
              <a:gd name="connsiteY6" fmla="*/ 2046426 h 2052297"/>
              <a:gd name="connsiteX0" fmla="*/ 1310185 w 2431493"/>
              <a:gd name="connsiteY0" fmla="*/ 1932993 h 1938864"/>
              <a:gd name="connsiteX1" fmla="*/ 59235 w 2431493"/>
              <a:gd name="connsiteY1" fmla="*/ 1380543 h 1938864"/>
              <a:gd name="connsiteX2" fmla="*/ 306885 w 2431493"/>
              <a:gd name="connsiteY2" fmla="*/ 370893 h 1938864"/>
              <a:gd name="connsiteX3" fmla="*/ 1227635 w 2431493"/>
              <a:gd name="connsiteY3" fmla="*/ 2593 h 1938864"/>
              <a:gd name="connsiteX4" fmla="*/ 2122985 w 2431493"/>
              <a:gd name="connsiteY4" fmla="*/ 523293 h 1938864"/>
              <a:gd name="connsiteX5" fmla="*/ 2408735 w 2431493"/>
              <a:gd name="connsiteY5" fmla="*/ 1456743 h 1938864"/>
              <a:gd name="connsiteX6" fmla="*/ 1310185 w 2431493"/>
              <a:gd name="connsiteY6" fmla="*/ 1932993 h 1938864"/>
              <a:gd name="connsiteX0" fmla="*/ 1296382 w 2417690"/>
              <a:gd name="connsiteY0" fmla="*/ 1931684 h 1937555"/>
              <a:gd name="connsiteX1" fmla="*/ 45432 w 2417690"/>
              <a:gd name="connsiteY1" fmla="*/ 1379234 h 1937555"/>
              <a:gd name="connsiteX2" fmla="*/ 362932 w 2417690"/>
              <a:gd name="connsiteY2" fmla="*/ 407684 h 1937555"/>
              <a:gd name="connsiteX3" fmla="*/ 1213832 w 2417690"/>
              <a:gd name="connsiteY3" fmla="*/ 1284 h 1937555"/>
              <a:gd name="connsiteX4" fmla="*/ 2109182 w 2417690"/>
              <a:gd name="connsiteY4" fmla="*/ 521984 h 1937555"/>
              <a:gd name="connsiteX5" fmla="*/ 2394932 w 2417690"/>
              <a:gd name="connsiteY5" fmla="*/ 1455434 h 1937555"/>
              <a:gd name="connsiteX6" fmla="*/ 1296382 w 2417690"/>
              <a:gd name="connsiteY6" fmla="*/ 1931684 h 193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7690" h="1937555">
                <a:moveTo>
                  <a:pt x="1296382" y="1931684"/>
                </a:moveTo>
                <a:cubicBezTo>
                  <a:pt x="911149" y="1880884"/>
                  <a:pt x="201007" y="1633234"/>
                  <a:pt x="45432" y="1379234"/>
                </a:cubicBezTo>
                <a:cubicBezTo>
                  <a:pt x="-110143" y="1125234"/>
                  <a:pt x="168199" y="637342"/>
                  <a:pt x="362932" y="407684"/>
                </a:cubicBezTo>
                <a:cubicBezTo>
                  <a:pt x="557665" y="178026"/>
                  <a:pt x="922790" y="-17766"/>
                  <a:pt x="1213832" y="1284"/>
                </a:cubicBezTo>
                <a:cubicBezTo>
                  <a:pt x="1504874" y="20334"/>
                  <a:pt x="1912332" y="279626"/>
                  <a:pt x="2109182" y="521984"/>
                </a:cubicBezTo>
                <a:cubicBezTo>
                  <a:pt x="2306032" y="764342"/>
                  <a:pt x="2481715" y="1207784"/>
                  <a:pt x="2394932" y="1455434"/>
                </a:cubicBezTo>
                <a:cubicBezTo>
                  <a:pt x="2231949" y="1693559"/>
                  <a:pt x="1681615" y="1982484"/>
                  <a:pt x="1296382" y="1931684"/>
                </a:cubicBezTo>
                <a:close/>
              </a:path>
            </a:pathLst>
          </a:custGeom>
          <a:solidFill>
            <a:srgbClr val="F0F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자유형: 도형 75">
            <a:extLst>
              <a:ext uri="{FF2B5EF4-FFF2-40B4-BE49-F238E27FC236}">
                <a16:creationId xmlns:a16="http://schemas.microsoft.com/office/drawing/2014/main" id="{A75327E8-DF50-48FE-9292-12D5E4615239}"/>
              </a:ext>
            </a:extLst>
          </p:cNvPr>
          <p:cNvSpPr/>
          <p:nvPr/>
        </p:nvSpPr>
        <p:spPr>
          <a:xfrm>
            <a:off x="6185841" y="2078678"/>
            <a:ext cx="1859875" cy="1553218"/>
          </a:xfrm>
          <a:custGeom>
            <a:avLst/>
            <a:gdLst>
              <a:gd name="connsiteX0" fmla="*/ 621359 w 1859874"/>
              <a:gd name="connsiteY0" fmla="*/ 1388422 h 1544454"/>
              <a:gd name="connsiteX1" fmla="*/ 37159 w 1859874"/>
              <a:gd name="connsiteY1" fmla="*/ 1102672 h 1544454"/>
              <a:gd name="connsiteX2" fmla="*/ 202259 w 1859874"/>
              <a:gd name="connsiteY2" fmla="*/ 270822 h 1544454"/>
              <a:gd name="connsiteX3" fmla="*/ 1357959 w 1859874"/>
              <a:gd name="connsiteY3" fmla="*/ 29522 h 1544454"/>
              <a:gd name="connsiteX4" fmla="*/ 1859609 w 1859874"/>
              <a:gd name="connsiteY4" fmla="*/ 855022 h 1544454"/>
              <a:gd name="connsiteX5" fmla="*/ 1415109 w 1859874"/>
              <a:gd name="connsiteY5" fmla="*/ 1515422 h 1544454"/>
              <a:gd name="connsiteX6" fmla="*/ 621359 w 1859874"/>
              <a:gd name="connsiteY6" fmla="*/ 1388422 h 1544454"/>
              <a:gd name="connsiteX0" fmla="*/ 621359 w 1859875"/>
              <a:gd name="connsiteY0" fmla="*/ 1432872 h 1553218"/>
              <a:gd name="connsiteX1" fmla="*/ 37159 w 1859875"/>
              <a:gd name="connsiteY1" fmla="*/ 1102672 h 1553218"/>
              <a:gd name="connsiteX2" fmla="*/ 202259 w 1859875"/>
              <a:gd name="connsiteY2" fmla="*/ 270822 h 1553218"/>
              <a:gd name="connsiteX3" fmla="*/ 1357959 w 1859875"/>
              <a:gd name="connsiteY3" fmla="*/ 29522 h 1553218"/>
              <a:gd name="connsiteX4" fmla="*/ 1859609 w 1859875"/>
              <a:gd name="connsiteY4" fmla="*/ 855022 h 1553218"/>
              <a:gd name="connsiteX5" fmla="*/ 1415109 w 1859875"/>
              <a:gd name="connsiteY5" fmla="*/ 1515422 h 1553218"/>
              <a:gd name="connsiteX6" fmla="*/ 621359 w 1859875"/>
              <a:gd name="connsiteY6" fmla="*/ 1432872 h 15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9875" h="1553218">
                <a:moveTo>
                  <a:pt x="621359" y="1432872"/>
                </a:moveTo>
                <a:cubicBezTo>
                  <a:pt x="391701" y="1364080"/>
                  <a:pt x="107009" y="1296347"/>
                  <a:pt x="37159" y="1102672"/>
                </a:cubicBezTo>
                <a:cubicBezTo>
                  <a:pt x="-32691" y="908997"/>
                  <a:pt x="-17874" y="449680"/>
                  <a:pt x="202259" y="270822"/>
                </a:cubicBezTo>
                <a:cubicBezTo>
                  <a:pt x="422392" y="91964"/>
                  <a:pt x="1081734" y="-67845"/>
                  <a:pt x="1357959" y="29522"/>
                </a:cubicBezTo>
                <a:cubicBezTo>
                  <a:pt x="1634184" y="126889"/>
                  <a:pt x="1850084" y="607372"/>
                  <a:pt x="1859609" y="855022"/>
                </a:cubicBezTo>
                <a:cubicBezTo>
                  <a:pt x="1869134" y="1102672"/>
                  <a:pt x="1621484" y="1419114"/>
                  <a:pt x="1415109" y="1515422"/>
                </a:cubicBezTo>
                <a:cubicBezTo>
                  <a:pt x="1208734" y="1611730"/>
                  <a:pt x="851017" y="1501664"/>
                  <a:pt x="621359" y="1432872"/>
                </a:cubicBezTo>
                <a:close/>
              </a:path>
            </a:pathLst>
          </a:custGeom>
          <a:solidFill>
            <a:srgbClr val="F0F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98" name="직선 연결선 197">
            <a:extLst>
              <a:ext uri="{FF2B5EF4-FFF2-40B4-BE49-F238E27FC236}">
                <a16:creationId xmlns:a16="http://schemas.microsoft.com/office/drawing/2014/main" id="{4A79B312-D4B6-4CF0-919E-5F39DD5E3A07}"/>
              </a:ext>
            </a:extLst>
          </p:cNvPr>
          <p:cNvCxnSpPr>
            <a:cxnSpLocks/>
            <a:endCxn id="141" idx="1"/>
          </p:cNvCxnSpPr>
          <p:nvPr/>
        </p:nvCxnSpPr>
        <p:spPr>
          <a:xfrm flipH="1" flipV="1">
            <a:off x="2410943" y="2770349"/>
            <a:ext cx="322386" cy="5198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3">
            <a:extLst>
              <a:ext uri="{FF2B5EF4-FFF2-40B4-BE49-F238E27FC236}">
                <a16:creationId xmlns:a16="http://schemas.microsoft.com/office/drawing/2014/main" id="{69CD343E-6B37-419D-8E18-D823FB407AD4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직선 연결선 161">
            <a:extLst>
              <a:ext uri="{FF2B5EF4-FFF2-40B4-BE49-F238E27FC236}">
                <a16:creationId xmlns:a16="http://schemas.microsoft.com/office/drawing/2014/main" id="{5E1FF8B1-D9D3-4D47-B29A-5BF14DBEF88D}"/>
              </a:ext>
            </a:extLst>
          </p:cNvPr>
          <p:cNvCxnSpPr>
            <a:cxnSpLocks/>
            <a:stCxn id="121" idx="0"/>
          </p:cNvCxnSpPr>
          <p:nvPr/>
        </p:nvCxnSpPr>
        <p:spPr>
          <a:xfrm flipV="1">
            <a:off x="7545068" y="2633526"/>
            <a:ext cx="98866" cy="6548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>
            <a:extLst>
              <a:ext uri="{FF2B5EF4-FFF2-40B4-BE49-F238E27FC236}">
                <a16:creationId xmlns:a16="http://schemas.microsoft.com/office/drawing/2014/main" id="{598FD613-34EE-4BB5-ADA8-940E98D82947}"/>
              </a:ext>
            </a:extLst>
          </p:cNvPr>
          <p:cNvCxnSpPr>
            <a:cxnSpLocks/>
            <a:endCxn id="119" idx="5"/>
          </p:cNvCxnSpPr>
          <p:nvPr/>
        </p:nvCxnSpPr>
        <p:spPr>
          <a:xfrm flipH="1" flipV="1">
            <a:off x="7307759" y="2464283"/>
            <a:ext cx="336175" cy="1692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연결선 158">
            <a:extLst>
              <a:ext uri="{FF2B5EF4-FFF2-40B4-BE49-F238E27FC236}">
                <a16:creationId xmlns:a16="http://schemas.microsoft.com/office/drawing/2014/main" id="{A13A465D-4C3A-4F5A-BA6B-D7CEDE927187}"/>
              </a:ext>
            </a:extLst>
          </p:cNvPr>
          <p:cNvCxnSpPr>
            <a:cxnSpLocks/>
            <a:endCxn id="120" idx="3"/>
          </p:cNvCxnSpPr>
          <p:nvPr/>
        </p:nvCxnSpPr>
        <p:spPr>
          <a:xfrm flipH="1">
            <a:off x="7182902" y="2633526"/>
            <a:ext cx="461032" cy="4348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직선 연결선 188">
            <a:extLst>
              <a:ext uri="{FF2B5EF4-FFF2-40B4-BE49-F238E27FC236}">
                <a16:creationId xmlns:a16="http://schemas.microsoft.com/office/drawing/2014/main" id="{D4644675-4A69-4C8F-8363-41BE6B91CC28}"/>
              </a:ext>
            </a:extLst>
          </p:cNvPr>
          <p:cNvCxnSpPr>
            <a:cxnSpLocks/>
            <a:stCxn id="140" idx="7"/>
          </p:cNvCxnSpPr>
          <p:nvPr/>
        </p:nvCxnSpPr>
        <p:spPr>
          <a:xfrm flipH="1">
            <a:off x="1053194" y="2757491"/>
            <a:ext cx="472519" cy="4792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직선 연결선 191">
            <a:extLst>
              <a:ext uri="{FF2B5EF4-FFF2-40B4-BE49-F238E27FC236}">
                <a16:creationId xmlns:a16="http://schemas.microsoft.com/office/drawing/2014/main" id="{1CAABF0D-86AD-4C20-B12F-629C84DFE16A}"/>
              </a:ext>
            </a:extLst>
          </p:cNvPr>
          <p:cNvCxnSpPr>
            <a:cxnSpLocks/>
            <a:endCxn id="142" idx="5"/>
          </p:cNvCxnSpPr>
          <p:nvPr/>
        </p:nvCxnSpPr>
        <p:spPr>
          <a:xfrm>
            <a:off x="1053194" y="3236789"/>
            <a:ext cx="596044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직선 연결선 194">
            <a:extLst>
              <a:ext uri="{FF2B5EF4-FFF2-40B4-BE49-F238E27FC236}">
                <a16:creationId xmlns:a16="http://schemas.microsoft.com/office/drawing/2014/main" id="{F319BFDC-C2AC-4100-8BBE-263CCF278BAD}"/>
              </a:ext>
            </a:extLst>
          </p:cNvPr>
          <p:cNvCxnSpPr>
            <a:cxnSpLocks/>
            <a:endCxn id="143" idx="3"/>
          </p:cNvCxnSpPr>
          <p:nvPr/>
        </p:nvCxnSpPr>
        <p:spPr>
          <a:xfrm flipH="1">
            <a:off x="2169839" y="3290242"/>
            <a:ext cx="563490" cy="5586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69EFF2EE-DA8E-462B-A143-0A7E898E03C5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94E7041-1771-4AB2-821D-362C97F398AC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0987A50-15EF-4C62-BC30-466C6A974342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684BAA1-794A-435C-8415-D4A53AE3DA8F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48D687E-EE53-4E4B-B89B-CFB4423C96B4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327C2B1-5838-4310-8D2A-88E38C8B1457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DC598FF-2838-41C2-A7A7-105F6B655C34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Reassignments alone are not enough</a:t>
            </a:r>
          </a:p>
        </p:txBody>
      </p:sp>
      <p:sp>
        <p:nvSpPr>
          <p:cNvPr id="112" name="Rectangle 5">
            <a:extLst>
              <a:ext uri="{FF2B5EF4-FFF2-40B4-BE49-F238E27FC236}">
                <a16:creationId xmlns:a16="http://schemas.microsoft.com/office/drawing/2014/main" id="{B9CC0813-BB58-4935-98D7-4C5BC6FBF438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5">
            <a:extLst>
              <a:ext uri="{FF2B5EF4-FFF2-40B4-BE49-F238E27FC236}">
                <a16:creationId xmlns:a16="http://schemas.microsoft.com/office/drawing/2014/main" id="{E3618390-4F2C-4F98-B4C7-2CDF5FA7B7F2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3">
            <a:extLst>
              <a:ext uri="{FF2B5EF4-FFF2-40B4-BE49-F238E27FC236}">
                <a16:creationId xmlns:a16="http://schemas.microsoft.com/office/drawing/2014/main" id="{1B8B7A97-F949-48AE-AC28-D2A8BCE93EE8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3">
            <a:extLst>
              <a:ext uri="{FF2B5EF4-FFF2-40B4-BE49-F238E27FC236}">
                <a16:creationId xmlns:a16="http://schemas.microsoft.com/office/drawing/2014/main" id="{F65C6E03-E721-47B7-8333-AEA5108F9B26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3">
            <a:extLst>
              <a:ext uri="{FF2B5EF4-FFF2-40B4-BE49-F238E27FC236}">
                <a16:creationId xmlns:a16="http://schemas.microsoft.com/office/drawing/2014/main" id="{7B2CC15C-0EB7-469F-9600-0F29E14A5D3D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5">
            <a:extLst>
              <a:ext uri="{FF2B5EF4-FFF2-40B4-BE49-F238E27FC236}">
                <a16:creationId xmlns:a16="http://schemas.microsoft.com/office/drawing/2014/main" id="{17586D94-1173-45DE-928F-F82E88AF7CC3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5">
            <a:extLst>
              <a:ext uri="{FF2B5EF4-FFF2-40B4-BE49-F238E27FC236}">
                <a16:creationId xmlns:a16="http://schemas.microsoft.com/office/drawing/2014/main" id="{925580CF-9383-4B87-8374-623CA97E29B0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5">
            <a:extLst>
              <a:ext uri="{FF2B5EF4-FFF2-40B4-BE49-F238E27FC236}">
                <a16:creationId xmlns:a16="http://schemas.microsoft.com/office/drawing/2014/main" id="{BD35DEDA-054E-44DD-BD53-E508A6A735E8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">
            <a:extLst>
              <a:ext uri="{FF2B5EF4-FFF2-40B4-BE49-F238E27FC236}">
                <a16:creationId xmlns:a16="http://schemas.microsoft.com/office/drawing/2014/main" id="{447DE3F3-F7CD-49D3-AF4A-23C58EF51DEF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3">
            <a:extLst>
              <a:ext uri="{FF2B5EF4-FFF2-40B4-BE49-F238E27FC236}">
                <a16:creationId xmlns:a16="http://schemas.microsoft.com/office/drawing/2014/main" id="{BAF5A843-DAF0-4DE8-AE25-70A1BD63B95C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3">
            <a:extLst>
              <a:ext uri="{FF2B5EF4-FFF2-40B4-BE49-F238E27FC236}">
                <a16:creationId xmlns:a16="http://schemas.microsoft.com/office/drawing/2014/main" id="{4FD0D93E-A5F8-4571-ABB0-9DCF61814E43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3C7824-ECB6-408A-BFA6-454E036D8ACF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F0301F0-B89F-4E2D-811D-503DE19610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37CE5CD-2BC0-4C9E-8932-F12D8A879CA0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endCxn id="79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67F6BEEE-D544-4F26-9317-1F1E68221802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13">
            <a:extLst>
              <a:ext uri="{FF2B5EF4-FFF2-40B4-BE49-F238E27FC236}">
                <a16:creationId xmlns:a16="http://schemas.microsoft.com/office/drawing/2014/main" id="{1E772D37-20AF-46DC-864B-E93DDDFF0FDF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F5AD48EA-BA2B-4C0C-89FD-8467639A4F14}"/>
              </a:ext>
            </a:extLst>
          </p:cNvPr>
          <p:cNvCxnSpPr>
            <a:cxnSpLocks/>
            <a:stCxn id="108" idx="0"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D42C2A02-77CF-42A4-9CE5-F44FB70253F4}"/>
              </a:ext>
            </a:extLst>
          </p:cNvPr>
          <p:cNvCxnSpPr>
            <a:cxnSpLocks/>
            <a:stCxn id="111" idx="1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EFF208CD-DBD2-4503-B34A-CBCAD5D6B1E3}"/>
              </a:ext>
            </a:extLst>
          </p:cNvPr>
          <p:cNvCxnSpPr>
            <a:cxnSpLocks/>
            <a:stCxn id="107" idx="3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237E2945-F289-4CDC-9067-72C2020405EF}"/>
              </a:ext>
            </a:extLst>
          </p:cNvPr>
          <p:cNvCxnSpPr>
            <a:cxnSpLocks/>
            <a:stCxn id="117" idx="6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>
            <a:extLst>
              <a:ext uri="{FF2B5EF4-FFF2-40B4-BE49-F238E27FC236}">
                <a16:creationId xmlns:a16="http://schemas.microsoft.com/office/drawing/2014/main" id="{8CF547F4-36C4-4FED-8DBB-8A34E6234B4E}"/>
              </a:ext>
            </a:extLst>
          </p:cNvPr>
          <p:cNvCxnSpPr>
            <a:cxnSpLocks/>
            <a:endCxn id="114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CB215123-94BD-4E6D-AE6B-676EA13E89DB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710EF5A-7BC6-45F6-842C-9D05A9CE71FB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3BC883D-6D7F-47C6-A76C-D2B5F51E4C14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4A2FB80-1040-420C-99C1-8592D72D10D9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3FDF5D4-8073-4F22-A9ED-2E68F99558C4}"/>
              </a:ext>
            </a:extLst>
          </p:cNvPr>
          <p:cNvSpPr txBox="1"/>
          <p:nvPr/>
        </p:nvSpPr>
        <p:spPr>
          <a:xfrm>
            <a:off x="4577226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F31B11B-1610-4A66-A982-BE61E797176C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3036E7B-6F36-4FA2-B807-292C85EB21AB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DDA8A0C-EFB1-4D9A-BCE4-1E2B3EF97522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B217054-0397-4FDC-9C1C-CB313A4942E8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8EBC332-6212-4E04-93CA-6A4639B195C6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46EE24E-AE0D-41E4-B451-EC874DAB39A4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01" name="Rectangle 5">
            <a:extLst>
              <a:ext uri="{FF2B5EF4-FFF2-40B4-BE49-F238E27FC236}">
                <a16:creationId xmlns:a16="http://schemas.microsoft.com/office/drawing/2014/main" id="{C86BA132-E14B-499C-8434-B306456155CF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5">
            <a:extLst>
              <a:ext uri="{FF2B5EF4-FFF2-40B4-BE49-F238E27FC236}">
                <a16:creationId xmlns:a16="http://schemas.microsoft.com/office/drawing/2014/main" id="{03ED22D6-1C74-4CAC-8875-7F7930389A04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5">
            <a:extLst>
              <a:ext uri="{FF2B5EF4-FFF2-40B4-BE49-F238E27FC236}">
                <a16:creationId xmlns:a16="http://schemas.microsoft.com/office/drawing/2014/main" id="{90F7F601-AB2C-4544-A9DE-3C5CED13111F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5">
            <a:extLst>
              <a:ext uri="{FF2B5EF4-FFF2-40B4-BE49-F238E27FC236}">
                <a16:creationId xmlns:a16="http://schemas.microsoft.com/office/drawing/2014/main" id="{2A07B147-317B-440C-A238-00F4D47224DD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5">
            <a:extLst>
              <a:ext uri="{FF2B5EF4-FFF2-40B4-BE49-F238E27FC236}">
                <a16:creationId xmlns:a16="http://schemas.microsoft.com/office/drawing/2014/main" id="{B08E22A8-86A1-4782-9B88-6A979D579FE0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5">
            <a:extLst>
              <a:ext uri="{FF2B5EF4-FFF2-40B4-BE49-F238E27FC236}">
                <a16:creationId xmlns:a16="http://schemas.microsoft.com/office/drawing/2014/main" id="{BB29CE88-7EE9-4C01-AA0E-558E6DB2D278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3">
            <a:extLst>
              <a:ext uri="{FF2B5EF4-FFF2-40B4-BE49-F238E27FC236}">
                <a16:creationId xmlns:a16="http://schemas.microsoft.com/office/drawing/2014/main" id="{1B0CE648-2B2B-4D19-B630-6F5FBDCE84B7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3">
            <a:extLst>
              <a:ext uri="{FF2B5EF4-FFF2-40B4-BE49-F238E27FC236}">
                <a16:creationId xmlns:a16="http://schemas.microsoft.com/office/drawing/2014/main" id="{6A31CDA4-46DA-4352-BFCC-BF065BC17BDE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3">
            <a:extLst>
              <a:ext uri="{FF2B5EF4-FFF2-40B4-BE49-F238E27FC236}">
                <a16:creationId xmlns:a16="http://schemas.microsoft.com/office/drawing/2014/main" id="{47733F0C-0A31-4BEE-8813-1CED30D250D5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5">
            <a:extLst>
              <a:ext uri="{FF2B5EF4-FFF2-40B4-BE49-F238E27FC236}">
                <a16:creationId xmlns:a16="http://schemas.microsoft.com/office/drawing/2014/main" id="{C9E1371B-E887-4680-8952-18AE73E83AF9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3">
            <a:extLst>
              <a:ext uri="{FF2B5EF4-FFF2-40B4-BE49-F238E27FC236}">
                <a16:creationId xmlns:a16="http://schemas.microsoft.com/office/drawing/2014/main" id="{43F53B88-DA5C-41BD-889F-EDC9FF69D0BF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3">
            <a:extLst>
              <a:ext uri="{FF2B5EF4-FFF2-40B4-BE49-F238E27FC236}">
                <a16:creationId xmlns:a16="http://schemas.microsoft.com/office/drawing/2014/main" id="{AEEAA25B-081B-4457-8A6B-AFA50D4071B9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5">
            <a:extLst>
              <a:ext uri="{FF2B5EF4-FFF2-40B4-BE49-F238E27FC236}">
                <a16:creationId xmlns:a16="http://schemas.microsoft.com/office/drawing/2014/main" id="{237E1748-1CD8-4065-909A-F685131747C7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FB74B83-0926-4EB0-BCE3-749F04D55B07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AA86F8F-0B8C-470C-8599-EC296A75EBE3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5FB0A20-8469-485A-9548-C412640CE9E6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234A246-0140-492C-AC6F-D795490A7594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4CFDE2-2EDB-442B-8707-5D235D629D52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9775282B-618F-4139-AE17-492E2A472C52}"/>
              </a:ext>
            </a:extLst>
          </p:cNvPr>
          <p:cNvSpPr/>
          <p:nvPr/>
        </p:nvSpPr>
        <p:spPr>
          <a:xfrm>
            <a:off x="6035790" y="1463376"/>
            <a:ext cx="2628292" cy="23331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1FA8A6BA-F34C-42EB-83B0-119AADF200C3}"/>
              </a:ext>
            </a:extLst>
          </p:cNvPr>
          <p:cNvSpPr/>
          <p:nvPr/>
        </p:nvSpPr>
        <p:spPr>
          <a:xfrm>
            <a:off x="553525" y="1782377"/>
            <a:ext cx="2628292" cy="23331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22776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자유형: 도형 76">
            <a:extLst>
              <a:ext uri="{FF2B5EF4-FFF2-40B4-BE49-F238E27FC236}">
                <a16:creationId xmlns:a16="http://schemas.microsoft.com/office/drawing/2014/main" id="{F80C82F7-5632-46A4-9075-CDF5165E1B17}"/>
              </a:ext>
            </a:extLst>
          </p:cNvPr>
          <p:cNvSpPr/>
          <p:nvPr/>
        </p:nvSpPr>
        <p:spPr>
          <a:xfrm>
            <a:off x="2866171" y="3515247"/>
            <a:ext cx="3951282" cy="2813405"/>
          </a:xfrm>
          <a:custGeom>
            <a:avLst/>
            <a:gdLst>
              <a:gd name="connsiteX0" fmla="*/ 208532 w 4252156"/>
              <a:gd name="connsiteY0" fmla="*/ 1416709 h 2870917"/>
              <a:gd name="connsiteX1" fmla="*/ 424432 w 4252156"/>
              <a:gd name="connsiteY1" fmla="*/ 629309 h 2870917"/>
              <a:gd name="connsiteX2" fmla="*/ 1903982 w 4252156"/>
              <a:gd name="connsiteY2" fmla="*/ 659 h 2870917"/>
              <a:gd name="connsiteX3" fmla="*/ 3897882 w 4252156"/>
              <a:gd name="connsiteY3" fmla="*/ 559459 h 2870917"/>
              <a:gd name="connsiteX4" fmla="*/ 3910582 w 4252156"/>
              <a:gd name="connsiteY4" fmla="*/ 2578759 h 2870917"/>
              <a:gd name="connsiteX5" fmla="*/ 449832 w 4252156"/>
              <a:gd name="connsiteY5" fmla="*/ 2731159 h 2870917"/>
              <a:gd name="connsiteX6" fmla="*/ 18032 w 4252156"/>
              <a:gd name="connsiteY6" fmla="*/ 1353209 h 2870917"/>
              <a:gd name="connsiteX7" fmla="*/ 208532 w 4252156"/>
              <a:gd name="connsiteY7" fmla="*/ 1416709 h 2870917"/>
              <a:gd name="connsiteX0" fmla="*/ 33022 w 4267146"/>
              <a:gd name="connsiteY0" fmla="*/ 1353209 h 2870917"/>
              <a:gd name="connsiteX1" fmla="*/ 439422 w 4267146"/>
              <a:gd name="connsiteY1" fmla="*/ 629309 h 2870917"/>
              <a:gd name="connsiteX2" fmla="*/ 1918972 w 4267146"/>
              <a:gd name="connsiteY2" fmla="*/ 659 h 2870917"/>
              <a:gd name="connsiteX3" fmla="*/ 3912872 w 4267146"/>
              <a:gd name="connsiteY3" fmla="*/ 559459 h 2870917"/>
              <a:gd name="connsiteX4" fmla="*/ 3925572 w 4267146"/>
              <a:gd name="connsiteY4" fmla="*/ 2578759 h 2870917"/>
              <a:gd name="connsiteX5" fmla="*/ 464822 w 4267146"/>
              <a:gd name="connsiteY5" fmla="*/ 2731159 h 2870917"/>
              <a:gd name="connsiteX6" fmla="*/ 33022 w 4267146"/>
              <a:gd name="connsiteY6" fmla="*/ 1353209 h 2870917"/>
              <a:gd name="connsiteX0" fmla="*/ 30801 w 4271275"/>
              <a:gd name="connsiteY0" fmla="*/ 1035709 h 2870917"/>
              <a:gd name="connsiteX1" fmla="*/ 443551 w 4271275"/>
              <a:gd name="connsiteY1" fmla="*/ 629309 h 2870917"/>
              <a:gd name="connsiteX2" fmla="*/ 1923101 w 4271275"/>
              <a:gd name="connsiteY2" fmla="*/ 659 h 2870917"/>
              <a:gd name="connsiteX3" fmla="*/ 3917001 w 4271275"/>
              <a:gd name="connsiteY3" fmla="*/ 559459 h 2870917"/>
              <a:gd name="connsiteX4" fmla="*/ 3929701 w 4271275"/>
              <a:gd name="connsiteY4" fmla="*/ 2578759 h 2870917"/>
              <a:gd name="connsiteX5" fmla="*/ 468951 w 4271275"/>
              <a:gd name="connsiteY5" fmla="*/ 2731159 h 2870917"/>
              <a:gd name="connsiteX6" fmla="*/ 30801 w 4271275"/>
              <a:gd name="connsiteY6" fmla="*/ 1035709 h 2870917"/>
              <a:gd name="connsiteX0" fmla="*/ 330342 w 4132666"/>
              <a:gd name="connsiteY0" fmla="*/ 2731159 h 2922144"/>
              <a:gd name="connsiteX1" fmla="*/ 304942 w 4132666"/>
              <a:gd name="connsiteY1" fmla="*/ 629309 h 2922144"/>
              <a:gd name="connsiteX2" fmla="*/ 1784492 w 4132666"/>
              <a:gd name="connsiteY2" fmla="*/ 659 h 2922144"/>
              <a:gd name="connsiteX3" fmla="*/ 3778392 w 4132666"/>
              <a:gd name="connsiteY3" fmla="*/ 559459 h 2922144"/>
              <a:gd name="connsiteX4" fmla="*/ 3791092 w 4132666"/>
              <a:gd name="connsiteY4" fmla="*/ 2578759 h 2922144"/>
              <a:gd name="connsiteX5" fmla="*/ 330342 w 4132666"/>
              <a:gd name="connsiteY5" fmla="*/ 2731159 h 2922144"/>
              <a:gd name="connsiteX0" fmla="*/ 330342 w 4021665"/>
              <a:gd name="connsiteY0" fmla="*/ 2730662 h 2916446"/>
              <a:gd name="connsiteX1" fmla="*/ 304942 w 4021665"/>
              <a:gd name="connsiteY1" fmla="*/ 628812 h 2916446"/>
              <a:gd name="connsiteX2" fmla="*/ 1784492 w 4021665"/>
              <a:gd name="connsiteY2" fmla="*/ 162 h 2916446"/>
              <a:gd name="connsiteX3" fmla="*/ 3488955 w 4021665"/>
              <a:gd name="connsiteY3" fmla="*/ 666915 h 2916446"/>
              <a:gd name="connsiteX4" fmla="*/ 3791092 w 4021665"/>
              <a:gd name="connsiteY4" fmla="*/ 2578262 h 2916446"/>
              <a:gd name="connsiteX5" fmla="*/ 330342 w 4021665"/>
              <a:gd name="connsiteY5" fmla="*/ 2730662 h 2916446"/>
              <a:gd name="connsiteX0" fmla="*/ 330342 w 3947886"/>
              <a:gd name="connsiteY0" fmla="*/ 2730662 h 2942189"/>
              <a:gd name="connsiteX1" fmla="*/ 304942 w 3947886"/>
              <a:gd name="connsiteY1" fmla="*/ 628812 h 2942189"/>
              <a:gd name="connsiteX2" fmla="*/ 1784492 w 3947886"/>
              <a:gd name="connsiteY2" fmla="*/ 162 h 2942189"/>
              <a:gd name="connsiteX3" fmla="*/ 3488955 w 3947886"/>
              <a:gd name="connsiteY3" fmla="*/ 666915 h 2942189"/>
              <a:gd name="connsiteX4" fmla="*/ 3696710 w 3947886"/>
              <a:gd name="connsiteY4" fmla="*/ 2645732 h 2942189"/>
              <a:gd name="connsiteX5" fmla="*/ 330342 w 3947886"/>
              <a:gd name="connsiteY5" fmla="*/ 2730662 h 2942189"/>
              <a:gd name="connsiteX0" fmla="*/ 289580 w 3907124"/>
              <a:gd name="connsiteY0" fmla="*/ 2730577 h 2942104"/>
              <a:gd name="connsiteX1" fmla="*/ 383730 w 3907124"/>
              <a:gd name="connsiteY1" fmla="*/ 696198 h 2942104"/>
              <a:gd name="connsiteX2" fmla="*/ 1743730 w 3907124"/>
              <a:gd name="connsiteY2" fmla="*/ 77 h 2942104"/>
              <a:gd name="connsiteX3" fmla="*/ 3448193 w 3907124"/>
              <a:gd name="connsiteY3" fmla="*/ 666830 h 2942104"/>
              <a:gd name="connsiteX4" fmla="*/ 3655948 w 3907124"/>
              <a:gd name="connsiteY4" fmla="*/ 2645647 h 2942104"/>
              <a:gd name="connsiteX5" fmla="*/ 289580 w 3907124"/>
              <a:gd name="connsiteY5" fmla="*/ 2730577 h 2942104"/>
              <a:gd name="connsiteX0" fmla="*/ 289313 w 3907103"/>
              <a:gd name="connsiteY0" fmla="*/ 2683363 h 2894890"/>
              <a:gd name="connsiteX1" fmla="*/ 383463 w 3907103"/>
              <a:gd name="connsiteY1" fmla="*/ 648984 h 2894890"/>
              <a:gd name="connsiteX2" fmla="*/ 1737171 w 3907103"/>
              <a:gd name="connsiteY2" fmla="*/ 92 h 2894890"/>
              <a:gd name="connsiteX3" fmla="*/ 3447926 w 3907103"/>
              <a:gd name="connsiteY3" fmla="*/ 619616 h 2894890"/>
              <a:gd name="connsiteX4" fmla="*/ 3655681 w 3907103"/>
              <a:gd name="connsiteY4" fmla="*/ 2598433 h 2894890"/>
              <a:gd name="connsiteX5" fmla="*/ 289313 w 3907103"/>
              <a:gd name="connsiteY5" fmla="*/ 2683363 h 2894890"/>
              <a:gd name="connsiteX0" fmla="*/ 297465 w 3915255"/>
              <a:gd name="connsiteY0" fmla="*/ 2777790 h 2989317"/>
              <a:gd name="connsiteX1" fmla="*/ 391615 w 3915255"/>
              <a:gd name="connsiteY1" fmla="*/ 743411 h 2989317"/>
              <a:gd name="connsiteX2" fmla="*/ 1934086 w 3915255"/>
              <a:gd name="connsiteY2" fmla="*/ 61 h 2989317"/>
              <a:gd name="connsiteX3" fmla="*/ 3456078 w 3915255"/>
              <a:gd name="connsiteY3" fmla="*/ 714043 h 2989317"/>
              <a:gd name="connsiteX4" fmla="*/ 3663833 w 3915255"/>
              <a:gd name="connsiteY4" fmla="*/ 2692860 h 2989317"/>
              <a:gd name="connsiteX5" fmla="*/ 297465 w 3915255"/>
              <a:gd name="connsiteY5" fmla="*/ 2777790 h 298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5255" h="2989317">
                <a:moveTo>
                  <a:pt x="297465" y="2777790"/>
                </a:moveTo>
                <a:cubicBezTo>
                  <a:pt x="-283560" y="2452882"/>
                  <a:pt x="118845" y="1206366"/>
                  <a:pt x="391615" y="743411"/>
                </a:cubicBezTo>
                <a:cubicBezTo>
                  <a:pt x="664385" y="280456"/>
                  <a:pt x="1423342" y="4956"/>
                  <a:pt x="1934086" y="61"/>
                </a:cubicBezTo>
                <a:cubicBezTo>
                  <a:pt x="2444830" y="-4834"/>
                  <a:pt x="3136326" y="280986"/>
                  <a:pt x="3456078" y="714043"/>
                </a:cubicBezTo>
                <a:cubicBezTo>
                  <a:pt x="3775830" y="1147100"/>
                  <a:pt x="4190269" y="2348902"/>
                  <a:pt x="3663833" y="2692860"/>
                </a:cubicBezTo>
                <a:cubicBezTo>
                  <a:pt x="3137398" y="3036818"/>
                  <a:pt x="878490" y="3102698"/>
                  <a:pt x="297465" y="2777790"/>
                </a:cubicBezTo>
                <a:close/>
              </a:path>
            </a:pathLst>
          </a:custGeom>
          <a:solidFill>
            <a:srgbClr val="F0F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id="{F5B86E8B-625C-4291-A949-7996DB2A7FCC}"/>
              </a:ext>
            </a:extLst>
          </p:cNvPr>
          <p:cNvSpPr/>
          <p:nvPr/>
        </p:nvSpPr>
        <p:spPr>
          <a:xfrm>
            <a:off x="672119" y="2081517"/>
            <a:ext cx="2417690" cy="1937555"/>
          </a:xfrm>
          <a:custGeom>
            <a:avLst/>
            <a:gdLst>
              <a:gd name="connsiteX0" fmla="*/ 781230 w 2397754"/>
              <a:gd name="connsiteY0" fmla="*/ 2065476 h 2167992"/>
              <a:gd name="connsiteX1" fmla="*/ 25580 w 2397754"/>
              <a:gd name="connsiteY1" fmla="*/ 1493976 h 2167992"/>
              <a:gd name="connsiteX2" fmla="*/ 273230 w 2397754"/>
              <a:gd name="connsiteY2" fmla="*/ 484326 h 2167992"/>
              <a:gd name="connsiteX3" fmla="*/ 1200330 w 2397754"/>
              <a:gd name="connsiteY3" fmla="*/ 1726 h 2167992"/>
              <a:gd name="connsiteX4" fmla="*/ 2089330 w 2397754"/>
              <a:gd name="connsiteY4" fmla="*/ 636726 h 2167992"/>
              <a:gd name="connsiteX5" fmla="*/ 2375080 w 2397754"/>
              <a:gd name="connsiteY5" fmla="*/ 1570176 h 2167992"/>
              <a:gd name="connsiteX6" fmla="*/ 1568630 w 2397754"/>
              <a:gd name="connsiteY6" fmla="*/ 2122626 h 2167992"/>
              <a:gd name="connsiteX7" fmla="*/ 781230 w 2397754"/>
              <a:gd name="connsiteY7" fmla="*/ 2065476 h 2167992"/>
              <a:gd name="connsiteX0" fmla="*/ 781230 w 2397754"/>
              <a:gd name="connsiteY0" fmla="*/ 2065476 h 2153128"/>
              <a:gd name="connsiteX1" fmla="*/ 25580 w 2397754"/>
              <a:gd name="connsiteY1" fmla="*/ 1493976 h 2153128"/>
              <a:gd name="connsiteX2" fmla="*/ 273230 w 2397754"/>
              <a:gd name="connsiteY2" fmla="*/ 484326 h 2153128"/>
              <a:gd name="connsiteX3" fmla="*/ 1200330 w 2397754"/>
              <a:gd name="connsiteY3" fmla="*/ 1726 h 2153128"/>
              <a:gd name="connsiteX4" fmla="*/ 2089330 w 2397754"/>
              <a:gd name="connsiteY4" fmla="*/ 636726 h 2153128"/>
              <a:gd name="connsiteX5" fmla="*/ 2375080 w 2397754"/>
              <a:gd name="connsiteY5" fmla="*/ 1570176 h 2153128"/>
              <a:gd name="connsiteX6" fmla="*/ 1568630 w 2397754"/>
              <a:gd name="connsiteY6" fmla="*/ 2122626 h 2153128"/>
              <a:gd name="connsiteX7" fmla="*/ 781230 w 2397754"/>
              <a:gd name="connsiteY7" fmla="*/ 2065476 h 2153128"/>
              <a:gd name="connsiteX0" fmla="*/ 1133714 w 2420038"/>
              <a:gd name="connsiteY0" fmla="*/ 2065476 h 2153585"/>
              <a:gd name="connsiteX1" fmla="*/ 47864 w 2420038"/>
              <a:gd name="connsiteY1" fmla="*/ 1493976 h 2153585"/>
              <a:gd name="connsiteX2" fmla="*/ 295514 w 2420038"/>
              <a:gd name="connsiteY2" fmla="*/ 484326 h 2153585"/>
              <a:gd name="connsiteX3" fmla="*/ 1222614 w 2420038"/>
              <a:gd name="connsiteY3" fmla="*/ 1726 h 2153585"/>
              <a:gd name="connsiteX4" fmla="*/ 2111614 w 2420038"/>
              <a:gd name="connsiteY4" fmla="*/ 636726 h 2153585"/>
              <a:gd name="connsiteX5" fmla="*/ 2397364 w 2420038"/>
              <a:gd name="connsiteY5" fmla="*/ 1570176 h 2153585"/>
              <a:gd name="connsiteX6" fmla="*/ 1590914 w 2420038"/>
              <a:gd name="connsiteY6" fmla="*/ 2122626 h 2153585"/>
              <a:gd name="connsiteX7" fmla="*/ 1133714 w 2420038"/>
              <a:gd name="connsiteY7" fmla="*/ 2065476 h 2153585"/>
              <a:gd name="connsiteX0" fmla="*/ 1133714 w 2420038"/>
              <a:gd name="connsiteY0" fmla="*/ 2065476 h 2065907"/>
              <a:gd name="connsiteX1" fmla="*/ 47864 w 2420038"/>
              <a:gd name="connsiteY1" fmla="*/ 1493976 h 2065907"/>
              <a:gd name="connsiteX2" fmla="*/ 295514 w 2420038"/>
              <a:gd name="connsiteY2" fmla="*/ 484326 h 2065907"/>
              <a:gd name="connsiteX3" fmla="*/ 1222614 w 2420038"/>
              <a:gd name="connsiteY3" fmla="*/ 1726 h 2065907"/>
              <a:gd name="connsiteX4" fmla="*/ 2111614 w 2420038"/>
              <a:gd name="connsiteY4" fmla="*/ 636726 h 2065907"/>
              <a:gd name="connsiteX5" fmla="*/ 2397364 w 2420038"/>
              <a:gd name="connsiteY5" fmla="*/ 1570176 h 2065907"/>
              <a:gd name="connsiteX6" fmla="*/ 1133714 w 2420038"/>
              <a:gd name="connsiteY6" fmla="*/ 2065476 h 2065907"/>
              <a:gd name="connsiteX0" fmla="*/ 1133714 w 2420038"/>
              <a:gd name="connsiteY0" fmla="*/ 2065476 h 2071033"/>
              <a:gd name="connsiteX1" fmla="*/ 47864 w 2420038"/>
              <a:gd name="connsiteY1" fmla="*/ 1493976 h 2071033"/>
              <a:gd name="connsiteX2" fmla="*/ 295514 w 2420038"/>
              <a:gd name="connsiteY2" fmla="*/ 484326 h 2071033"/>
              <a:gd name="connsiteX3" fmla="*/ 1222614 w 2420038"/>
              <a:gd name="connsiteY3" fmla="*/ 1726 h 2071033"/>
              <a:gd name="connsiteX4" fmla="*/ 2111614 w 2420038"/>
              <a:gd name="connsiteY4" fmla="*/ 636726 h 2071033"/>
              <a:gd name="connsiteX5" fmla="*/ 2397364 w 2420038"/>
              <a:gd name="connsiteY5" fmla="*/ 1570176 h 2071033"/>
              <a:gd name="connsiteX6" fmla="*/ 1133714 w 2420038"/>
              <a:gd name="connsiteY6" fmla="*/ 2065476 h 2071033"/>
              <a:gd name="connsiteX0" fmla="*/ 1310332 w 2431556"/>
              <a:gd name="connsiteY0" fmla="*/ 2046426 h 2052297"/>
              <a:gd name="connsiteX1" fmla="*/ 59382 w 2431556"/>
              <a:gd name="connsiteY1" fmla="*/ 1493976 h 2052297"/>
              <a:gd name="connsiteX2" fmla="*/ 307032 w 2431556"/>
              <a:gd name="connsiteY2" fmla="*/ 484326 h 2052297"/>
              <a:gd name="connsiteX3" fmla="*/ 1234132 w 2431556"/>
              <a:gd name="connsiteY3" fmla="*/ 1726 h 2052297"/>
              <a:gd name="connsiteX4" fmla="*/ 2123132 w 2431556"/>
              <a:gd name="connsiteY4" fmla="*/ 636726 h 2052297"/>
              <a:gd name="connsiteX5" fmla="*/ 2408882 w 2431556"/>
              <a:gd name="connsiteY5" fmla="*/ 1570176 h 2052297"/>
              <a:gd name="connsiteX6" fmla="*/ 1310332 w 2431556"/>
              <a:gd name="connsiteY6" fmla="*/ 2046426 h 2052297"/>
              <a:gd name="connsiteX0" fmla="*/ 1310185 w 2431493"/>
              <a:gd name="connsiteY0" fmla="*/ 1932993 h 1938864"/>
              <a:gd name="connsiteX1" fmla="*/ 59235 w 2431493"/>
              <a:gd name="connsiteY1" fmla="*/ 1380543 h 1938864"/>
              <a:gd name="connsiteX2" fmla="*/ 306885 w 2431493"/>
              <a:gd name="connsiteY2" fmla="*/ 370893 h 1938864"/>
              <a:gd name="connsiteX3" fmla="*/ 1227635 w 2431493"/>
              <a:gd name="connsiteY3" fmla="*/ 2593 h 1938864"/>
              <a:gd name="connsiteX4" fmla="*/ 2122985 w 2431493"/>
              <a:gd name="connsiteY4" fmla="*/ 523293 h 1938864"/>
              <a:gd name="connsiteX5" fmla="*/ 2408735 w 2431493"/>
              <a:gd name="connsiteY5" fmla="*/ 1456743 h 1938864"/>
              <a:gd name="connsiteX6" fmla="*/ 1310185 w 2431493"/>
              <a:gd name="connsiteY6" fmla="*/ 1932993 h 1938864"/>
              <a:gd name="connsiteX0" fmla="*/ 1296382 w 2417690"/>
              <a:gd name="connsiteY0" fmla="*/ 1931684 h 1937555"/>
              <a:gd name="connsiteX1" fmla="*/ 45432 w 2417690"/>
              <a:gd name="connsiteY1" fmla="*/ 1379234 h 1937555"/>
              <a:gd name="connsiteX2" fmla="*/ 362932 w 2417690"/>
              <a:gd name="connsiteY2" fmla="*/ 407684 h 1937555"/>
              <a:gd name="connsiteX3" fmla="*/ 1213832 w 2417690"/>
              <a:gd name="connsiteY3" fmla="*/ 1284 h 1937555"/>
              <a:gd name="connsiteX4" fmla="*/ 2109182 w 2417690"/>
              <a:gd name="connsiteY4" fmla="*/ 521984 h 1937555"/>
              <a:gd name="connsiteX5" fmla="*/ 2394932 w 2417690"/>
              <a:gd name="connsiteY5" fmla="*/ 1455434 h 1937555"/>
              <a:gd name="connsiteX6" fmla="*/ 1296382 w 2417690"/>
              <a:gd name="connsiteY6" fmla="*/ 1931684 h 193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7690" h="1937555">
                <a:moveTo>
                  <a:pt x="1296382" y="1931684"/>
                </a:moveTo>
                <a:cubicBezTo>
                  <a:pt x="911149" y="1880884"/>
                  <a:pt x="201007" y="1633234"/>
                  <a:pt x="45432" y="1379234"/>
                </a:cubicBezTo>
                <a:cubicBezTo>
                  <a:pt x="-110143" y="1125234"/>
                  <a:pt x="168199" y="637342"/>
                  <a:pt x="362932" y="407684"/>
                </a:cubicBezTo>
                <a:cubicBezTo>
                  <a:pt x="557665" y="178026"/>
                  <a:pt x="922790" y="-17766"/>
                  <a:pt x="1213832" y="1284"/>
                </a:cubicBezTo>
                <a:cubicBezTo>
                  <a:pt x="1504874" y="20334"/>
                  <a:pt x="1912332" y="279626"/>
                  <a:pt x="2109182" y="521984"/>
                </a:cubicBezTo>
                <a:cubicBezTo>
                  <a:pt x="2306032" y="764342"/>
                  <a:pt x="2481715" y="1207784"/>
                  <a:pt x="2394932" y="1455434"/>
                </a:cubicBezTo>
                <a:cubicBezTo>
                  <a:pt x="2231949" y="1693559"/>
                  <a:pt x="1681615" y="1982484"/>
                  <a:pt x="1296382" y="1931684"/>
                </a:cubicBezTo>
                <a:close/>
              </a:path>
            </a:pathLst>
          </a:custGeom>
          <a:solidFill>
            <a:srgbClr val="F0F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자유형: 도형 75">
            <a:extLst>
              <a:ext uri="{FF2B5EF4-FFF2-40B4-BE49-F238E27FC236}">
                <a16:creationId xmlns:a16="http://schemas.microsoft.com/office/drawing/2014/main" id="{A75327E8-DF50-48FE-9292-12D5E4615239}"/>
              </a:ext>
            </a:extLst>
          </p:cNvPr>
          <p:cNvSpPr/>
          <p:nvPr/>
        </p:nvSpPr>
        <p:spPr>
          <a:xfrm>
            <a:off x="6185841" y="2078678"/>
            <a:ext cx="1859875" cy="1553218"/>
          </a:xfrm>
          <a:custGeom>
            <a:avLst/>
            <a:gdLst>
              <a:gd name="connsiteX0" fmla="*/ 621359 w 1859874"/>
              <a:gd name="connsiteY0" fmla="*/ 1388422 h 1544454"/>
              <a:gd name="connsiteX1" fmla="*/ 37159 w 1859874"/>
              <a:gd name="connsiteY1" fmla="*/ 1102672 h 1544454"/>
              <a:gd name="connsiteX2" fmla="*/ 202259 w 1859874"/>
              <a:gd name="connsiteY2" fmla="*/ 270822 h 1544454"/>
              <a:gd name="connsiteX3" fmla="*/ 1357959 w 1859874"/>
              <a:gd name="connsiteY3" fmla="*/ 29522 h 1544454"/>
              <a:gd name="connsiteX4" fmla="*/ 1859609 w 1859874"/>
              <a:gd name="connsiteY4" fmla="*/ 855022 h 1544454"/>
              <a:gd name="connsiteX5" fmla="*/ 1415109 w 1859874"/>
              <a:gd name="connsiteY5" fmla="*/ 1515422 h 1544454"/>
              <a:gd name="connsiteX6" fmla="*/ 621359 w 1859874"/>
              <a:gd name="connsiteY6" fmla="*/ 1388422 h 1544454"/>
              <a:gd name="connsiteX0" fmla="*/ 621359 w 1859875"/>
              <a:gd name="connsiteY0" fmla="*/ 1432872 h 1553218"/>
              <a:gd name="connsiteX1" fmla="*/ 37159 w 1859875"/>
              <a:gd name="connsiteY1" fmla="*/ 1102672 h 1553218"/>
              <a:gd name="connsiteX2" fmla="*/ 202259 w 1859875"/>
              <a:gd name="connsiteY2" fmla="*/ 270822 h 1553218"/>
              <a:gd name="connsiteX3" fmla="*/ 1357959 w 1859875"/>
              <a:gd name="connsiteY3" fmla="*/ 29522 h 1553218"/>
              <a:gd name="connsiteX4" fmla="*/ 1859609 w 1859875"/>
              <a:gd name="connsiteY4" fmla="*/ 855022 h 1553218"/>
              <a:gd name="connsiteX5" fmla="*/ 1415109 w 1859875"/>
              <a:gd name="connsiteY5" fmla="*/ 1515422 h 1553218"/>
              <a:gd name="connsiteX6" fmla="*/ 621359 w 1859875"/>
              <a:gd name="connsiteY6" fmla="*/ 1432872 h 15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9875" h="1553218">
                <a:moveTo>
                  <a:pt x="621359" y="1432872"/>
                </a:moveTo>
                <a:cubicBezTo>
                  <a:pt x="391701" y="1364080"/>
                  <a:pt x="107009" y="1296347"/>
                  <a:pt x="37159" y="1102672"/>
                </a:cubicBezTo>
                <a:cubicBezTo>
                  <a:pt x="-32691" y="908997"/>
                  <a:pt x="-17874" y="449680"/>
                  <a:pt x="202259" y="270822"/>
                </a:cubicBezTo>
                <a:cubicBezTo>
                  <a:pt x="422392" y="91964"/>
                  <a:pt x="1081734" y="-67845"/>
                  <a:pt x="1357959" y="29522"/>
                </a:cubicBezTo>
                <a:cubicBezTo>
                  <a:pt x="1634184" y="126889"/>
                  <a:pt x="1850084" y="607372"/>
                  <a:pt x="1859609" y="855022"/>
                </a:cubicBezTo>
                <a:cubicBezTo>
                  <a:pt x="1869134" y="1102672"/>
                  <a:pt x="1621484" y="1419114"/>
                  <a:pt x="1415109" y="1515422"/>
                </a:cubicBezTo>
                <a:cubicBezTo>
                  <a:pt x="1208734" y="1611730"/>
                  <a:pt x="851017" y="1501664"/>
                  <a:pt x="621359" y="1432872"/>
                </a:cubicBezTo>
                <a:close/>
              </a:path>
            </a:pathLst>
          </a:custGeom>
          <a:solidFill>
            <a:srgbClr val="F0F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98" name="직선 연결선 197">
            <a:extLst>
              <a:ext uri="{FF2B5EF4-FFF2-40B4-BE49-F238E27FC236}">
                <a16:creationId xmlns:a16="http://schemas.microsoft.com/office/drawing/2014/main" id="{4A79B312-D4B6-4CF0-919E-5F39DD5E3A07}"/>
              </a:ext>
            </a:extLst>
          </p:cNvPr>
          <p:cNvCxnSpPr>
            <a:cxnSpLocks/>
            <a:endCxn id="141" idx="1"/>
          </p:cNvCxnSpPr>
          <p:nvPr/>
        </p:nvCxnSpPr>
        <p:spPr>
          <a:xfrm flipH="1" flipV="1">
            <a:off x="2410943" y="2770349"/>
            <a:ext cx="322386" cy="5198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3">
            <a:extLst>
              <a:ext uri="{FF2B5EF4-FFF2-40B4-BE49-F238E27FC236}">
                <a16:creationId xmlns:a16="http://schemas.microsoft.com/office/drawing/2014/main" id="{69CD343E-6B37-419D-8E18-D823FB407AD4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직선 연결선 161">
            <a:extLst>
              <a:ext uri="{FF2B5EF4-FFF2-40B4-BE49-F238E27FC236}">
                <a16:creationId xmlns:a16="http://schemas.microsoft.com/office/drawing/2014/main" id="{5E1FF8B1-D9D3-4D47-B29A-5BF14DBEF88D}"/>
              </a:ext>
            </a:extLst>
          </p:cNvPr>
          <p:cNvCxnSpPr>
            <a:cxnSpLocks/>
            <a:stCxn id="121" idx="0"/>
          </p:cNvCxnSpPr>
          <p:nvPr/>
        </p:nvCxnSpPr>
        <p:spPr>
          <a:xfrm flipV="1">
            <a:off x="7545068" y="2633526"/>
            <a:ext cx="98866" cy="6548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>
            <a:extLst>
              <a:ext uri="{FF2B5EF4-FFF2-40B4-BE49-F238E27FC236}">
                <a16:creationId xmlns:a16="http://schemas.microsoft.com/office/drawing/2014/main" id="{598FD613-34EE-4BB5-ADA8-940E98D82947}"/>
              </a:ext>
            </a:extLst>
          </p:cNvPr>
          <p:cNvCxnSpPr>
            <a:cxnSpLocks/>
            <a:endCxn id="119" idx="5"/>
          </p:cNvCxnSpPr>
          <p:nvPr/>
        </p:nvCxnSpPr>
        <p:spPr>
          <a:xfrm flipH="1" flipV="1">
            <a:off x="7307759" y="2464283"/>
            <a:ext cx="336175" cy="1692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연결선 158">
            <a:extLst>
              <a:ext uri="{FF2B5EF4-FFF2-40B4-BE49-F238E27FC236}">
                <a16:creationId xmlns:a16="http://schemas.microsoft.com/office/drawing/2014/main" id="{A13A465D-4C3A-4F5A-BA6B-D7CEDE927187}"/>
              </a:ext>
            </a:extLst>
          </p:cNvPr>
          <p:cNvCxnSpPr>
            <a:cxnSpLocks/>
            <a:endCxn id="120" idx="3"/>
          </p:cNvCxnSpPr>
          <p:nvPr/>
        </p:nvCxnSpPr>
        <p:spPr>
          <a:xfrm flipH="1">
            <a:off x="7182902" y="2633526"/>
            <a:ext cx="461032" cy="4348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직선 연결선 188">
            <a:extLst>
              <a:ext uri="{FF2B5EF4-FFF2-40B4-BE49-F238E27FC236}">
                <a16:creationId xmlns:a16="http://schemas.microsoft.com/office/drawing/2014/main" id="{D4644675-4A69-4C8F-8363-41BE6B91CC28}"/>
              </a:ext>
            </a:extLst>
          </p:cNvPr>
          <p:cNvCxnSpPr>
            <a:cxnSpLocks/>
            <a:stCxn id="140" idx="7"/>
          </p:cNvCxnSpPr>
          <p:nvPr/>
        </p:nvCxnSpPr>
        <p:spPr>
          <a:xfrm flipH="1">
            <a:off x="1053194" y="2757491"/>
            <a:ext cx="472519" cy="4792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직선 연결선 191">
            <a:extLst>
              <a:ext uri="{FF2B5EF4-FFF2-40B4-BE49-F238E27FC236}">
                <a16:creationId xmlns:a16="http://schemas.microsoft.com/office/drawing/2014/main" id="{1CAABF0D-86AD-4C20-B12F-629C84DFE16A}"/>
              </a:ext>
            </a:extLst>
          </p:cNvPr>
          <p:cNvCxnSpPr>
            <a:cxnSpLocks/>
            <a:endCxn id="142" idx="5"/>
          </p:cNvCxnSpPr>
          <p:nvPr/>
        </p:nvCxnSpPr>
        <p:spPr>
          <a:xfrm>
            <a:off x="1053194" y="3236789"/>
            <a:ext cx="596044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직선 연결선 194">
            <a:extLst>
              <a:ext uri="{FF2B5EF4-FFF2-40B4-BE49-F238E27FC236}">
                <a16:creationId xmlns:a16="http://schemas.microsoft.com/office/drawing/2014/main" id="{F319BFDC-C2AC-4100-8BBE-263CCF278BAD}"/>
              </a:ext>
            </a:extLst>
          </p:cNvPr>
          <p:cNvCxnSpPr>
            <a:cxnSpLocks/>
            <a:endCxn id="143" idx="3"/>
          </p:cNvCxnSpPr>
          <p:nvPr/>
        </p:nvCxnSpPr>
        <p:spPr>
          <a:xfrm flipH="1">
            <a:off x="2169839" y="3290242"/>
            <a:ext cx="563490" cy="5586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69EFF2EE-DA8E-462B-A143-0A7E898E03C5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94E7041-1771-4AB2-821D-362C97F398AC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0987A50-15EF-4C62-BC30-466C6A974342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684BAA1-794A-435C-8415-D4A53AE3DA8F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48D687E-EE53-4E4B-B89B-CFB4423C96B4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327C2B1-5838-4310-8D2A-88E38C8B1457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DC598FF-2838-41C2-A7A7-105F6B655C34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Reassignments alone are not enough</a:t>
            </a:r>
          </a:p>
        </p:txBody>
      </p:sp>
      <p:sp>
        <p:nvSpPr>
          <p:cNvPr id="112" name="Rectangle 5">
            <a:extLst>
              <a:ext uri="{FF2B5EF4-FFF2-40B4-BE49-F238E27FC236}">
                <a16:creationId xmlns:a16="http://schemas.microsoft.com/office/drawing/2014/main" id="{B9CC0813-BB58-4935-98D7-4C5BC6FBF438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5">
            <a:extLst>
              <a:ext uri="{FF2B5EF4-FFF2-40B4-BE49-F238E27FC236}">
                <a16:creationId xmlns:a16="http://schemas.microsoft.com/office/drawing/2014/main" id="{E3618390-4F2C-4F98-B4C7-2CDF5FA7B7F2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3">
            <a:extLst>
              <a:ext uri="{FF2B5EF4-FFF2-40B4-BE49-F238E27FC236}">
                <a16:creationId xmlns:a16="http://schemas.microsoft.com/office/drawing/2014/main" id="{1B8B7A97-F949-48AE-AC28-D2A8BCE93EE8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3">
            <a:extLst>
              <a:ext uri="{FF2B5EF4-FFF2-40B4-BE49-F238E27FC236}">
                <a16:creationId xmlns:a16="http://schemas.microsoft.com/office/drawing/2014/main" id="{F65C6E03-E721-47B7-8333-AEA5108F9B26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3">
            <a:extLst>
              <a:ext uri="{FF2B5EF4-FFF2-40B4-BE49-F238E27FC236}">
                <a16:creationId xmlns:a16="http://schemas.microsoft.com/office/drawing/2014/main" id="{7B2CC15C-0EB7-469F-9600-0F29E14A5D3D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5">
            <a:extLst>
              <a:ext uri="{FF2B5EF4-FFF2-40B4-BE49-F238E27FC236}">
                <a16:creationId xmlns:a16="http://schemas.microsoft.com/office/drawing/2014/main" id="{17586D94-1173-45DE-928F-F82E88AF7CC3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5">
            <a:extLst>
              <a:ext uri="{FF2B5EF4-FFF2-40B4-BE49-F238E27FC236}">
                <a16:creationId xmlns:a16="http://schemas.microsoft.com/office/drawing/2014/main" id="{925580CF-9383-4B87-8374-623CA97E29B0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5">
            <a:extLst>
              <a:ext uri="{FF2B5EF4-FFF2-40B4-BE49-F238E27FC236}">
                <a16:creationId xmlns:a16="http://schemas.microsoft.com/office/drawing/2014/main" id="{BD35DEDA-054E-44DD-BD53-E508A6A735E8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">
            <a:extLst>
              <a:ext uri="{FF2B5EF4-FFF2-40B4-BE49-F238E27FC236}">
                <a16:creationId xmlns:a16="http://schemas.microsoft.com/office/drawing/2014/main" id="{447DE3F3-F7CD-49D3-AF4A-23C58EF51DEF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3">
            <a:extLst>
              <a:ext uri="{FF2B5EF4-FFF2-40B4-BE49-F238E27FC236}">
                <a16:creationId xmlns:a16="http://schemas.microsoft.com/office/drawing/2014/main" id="{BAF5A843-DAF0-4DE8-AE25-70A1BD63B95C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3">
            <a:extLst>
              <a:ext uri="{FF2B5EF4-FFF2-40B4-BE49-F238E27FC236}">
                <a16:creationId xmlns:a16="http://schemas.microsoft.com/office/drawing/2014/main" id="{4FD0D93E-A5F8-4571-ABB0-9DCF61814E43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3C7824-ECB6-408A-BFA6-454E036D8ACF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F0301F0-B89F-4E2D-811D-503DE19610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37CE5CD-2BC0-4C9E-8932-F12D8A879CA0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endCxn id="79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67F6BEEE-D544-4F26-9317-1F1E68221802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13">
            <a:extLst>
              <a:ext uri="{FF2B5EF4-FFF2-40B4-BE49-F238E27FC236}">
                <a16:creationId xmlns:a16="http://schemas.microsoft.com/office/drawing/2014/main" id="{1E772D37-20AF-46DC-864B-E93DDDFF0FDF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F5AD48EA-BA2B-4C0C-89FD-8467639A4F14}"/>
              </a:ext>
            </a:extLst>
          </p:cNvPr>
          <p:cNvCxnSpPr>
            <a:cxnSpLocks/>
            <a:stCxn id="108" idx="0"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D42C2A02-77CF-42A4-9CE5-F44FB70253F4}"/>
              </a:ext>
            </a:extLst>
          </p:cNvPr>
          <p:cNvCxnSpPr>
            <a:cxnSpLocks/>
            <a:stCxn id="111" idx="1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EFF208CD-DBD2-4503-B34A-CBCAD5D6B1E3}"/>
              </a:ext>
            </a:extLst>
          </p:cNvPr>
          <p:cNvCxnSpPr>
            <a:cxnSpLocks/>
            <a:stCxn id="107" idx="3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237E2945-F289-4CDC-9067-72C2020405EF}"/>
              </a:ext>
            </a:extLst>
          </p:cNvPr>
          <p:cNvCxnSpPr>
            <a:cxnSpLocks/>
            <a:stCxn id="117" idx="6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>
            <a:extLst>
              <a:ext uri="{FF2B5EF4-FFF2-40B4-BE49-F238E27FC236}">
                <a16:creationId xmlns:a16="http://schemas.microsoft.com/office/drawing/2014/main" id="{8CF547F4-36C4-4FED-8DBB-8A34E6234B4E}"/>
              </a:ext>
            </a:extLst>
          </p:cNvPr>
          <p:cNvCxnSpPr>
            <a:cxnSpLocks/>
            <a:endCxn id="114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CB215123-94BD-4E6D-AE6B-676EA13E89DB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710EF5A-7BC6-45F6-842C-9D05A9CE71FB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3BC883D-6D7F-47C6-A76C-D2B5F51E4C14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4A2FB80-1040-420C-99C1-8592D72D10D9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3FDF5D4-8073-4F22-A9ED-2E68F99558C4}"/>
              </a:ext>
            </a:extLst>
          </p:cNvPr>
          <p:cNvSpPr txBox="1"/>
          <p:nvPr/>
        </p:nvSpPr>
        <p:spPr>
          <a:xfrm>
            <a:off x="4577226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F31B11B-1610-4A66-A982-BE61E797176C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3036E7B-6F36-4FA2-B807-292C85EB21AB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DDA8A0C-EFB1-4D9A-BCE4-1E2B3EF97522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B217054-0397-4FDC-9C1C-CB313A4942E8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8EBC332-6212-4E04-93CA-6A4639B195C6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46EE24E-AE0D-41E4-B451-EC874DAB39A4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01" name="Rectangle 5">
            <a:extLst>
              <a:ext uri="{FF2B5EF4-FFF2-40B4-BE49-F238E27FC236}">
                <a16:creationId xmlns:a16="http://schemas.microsoft.com/office/drawing/2014/main" id="{C86BA132-E14B-499C-8434-B306456155CF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5">
            <a:extLst>
              <a:ext uri="{FF2B5EF4-FFF2-40B4-BE49-F238E27FC236}">
                <a16:creationId xmlns:a16="http://schemas.microsoft.com/office/drawing/2014/main" id="{03ED22D6-1C74-4CAC-8875-7F7930389A04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5">
            <a:extLst>
              <a:ext uri="{FF2B5EF4-FFF2-40B4-BE49-F238E27FC236}">
                <a16:creationId xmlns:a16="http://schemas.microsoft.com/office/drawing/2014/main" id="{90F7F601-AB2C-4544-A9DE-3C5CED13111F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5">
            <a:extLst>
              <a:ext uri="{FF2B5EF4-FFF2-40B4-BE49-F238E27FC236}">
                <a16:creationId xmlns:a16="http://schemas.microsoft.com/office/drawing/2014/main" id="{2A07B147-317B-440C-A238-00F4D47224DD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5">
            <a:extLst>
              <a:ext uri="{FF2B5EF4-FFF2-40B4-BE49-F238E27FC236}">
                <a16:creationId xmlns:a16="http://schemas.microsoft.com/office/drawing/2014/main" id="{B08E22A8-86A1-4782-9B88-6A979D579FE0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5">
            <a:extLst>
              <a:ext uri="{FF2B5EF4-FFF2-40B4-BE49-F238E27FC236}">
                <a16:creationId xmlns:a16="http://schemas.microsoft.com/office/drawing/2014/main" id="{BB29CE88-7EE9-4C01-AA0E-558E6DB2D278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3">
            <a:extLst>
              <a:ext uri="{FF2B5EF4-FFF2-40B4-BE49-F238E27FC236}">
                <a16:creationId xmlns:a16="http://schemas.microsoft.com/office/drawing/2014/main" id="{1B0CE648-2B2B-4D19-B630-6F5FBDCE84B7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3">
            <a:extLst>
              <a:ext uri="{FF2B5EF4-FFF2-40B4-BE49-F238E27FC236}">
                <a16:creationId xmlns:a16="http://schemas.microsoft.com/office/drawing/2014/main" id="{6A31CDA4-46DA-4352-BFCC-BF065BC17BDE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3">
            <a:extLst>
              <a:ext uri="{FF2B5EF4-FFF2-40B4-BE49-F238E27FC236}">
                <a16:creationId xmlns:a16="http://schemas.microsoft.com/office/drawing/2014/main" id="{47733F0C-0A31-4BEE-8813-1CED30D250D5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5">
            <a:extLst>
              <a:ext uri="{FF2B5EF4-FFF2-40B4-BE49-F238E27FC236}">
                <a16:creationId xmlns:a16="http://schemas.microsoft.com/office/drawing/2014/main" id="{C9E1371B-E887-4680-8952-18AE73E83AF9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3">
            <a:extLst>
              <a:ext uri="{FF2B5EF4-FFF2-40B4-BE49-F238E27FC236}">
                <a16:creationId xmlns:a16="http://schemas.microsoft.com/office/drawing/2014/main" id="{43F53B88-DA5C-41BD-889F-EDC9FF69D0BF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3">
            <a:extLst>
              <a:ext uri="{FF2B5EF4-FFF2-40B4-BE49-F238E27FC236}">
                <a16:creationId xmlns:a16="http://schemas.microsoft.com/office/drawing/2014/main" id="{AEEAA25B-081B-4457-8A6B-AFA50D4071B9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5">
            <a:extLst>
              <a:ext uri="{FF2B5EF4-FFF2-40B4-BE49-F238E27FC236}">
                <a16:creationId xmlns:a16="http://schemas.microsoft.com/office/drawing/2014/main" id="{237E1748-1CD8-4065-909A-F685131747C7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FB74B83-0926-4EB0-BCE3-749F04D55B07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AA86F8F-0B8C-470C-8599-EC296A75EBE3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5FB0A20-8469-485A-9548-C412640CE9E6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234A246-0140-492C-AC6F-D795490A7594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4CFDE2-2EDB-442B-8707-5D235D629D52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1FA8A6BA-F34C-42EB-83B0-119AADF200C3}"/>
              </a:ext>
            </a:extLst>
          </p:cNvPr>
          <p:cNvSpPr/>
          <p:nvPr/>
        </p:nvSpPr>
        <p:spPr>
          <a:xfrm>
            <a:off x="553525" y="1782377"/>
            <a:ext cx="2628292" cy="23331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4">
            <a:extLst>
              <a:ext uri="{FF2B5EF4-FFF2-40B4-BE49-F238E27FC236}">
                <a16:creationId xmlns:a16="http://schemas.microsoft.com/office/drawing/2014/main" id="{3DA70601-D92E-4C01-85B5-D1C1DF66F9F6}"/>
              </a:ext>
            </a:extLst>
          </p:cNvPr>
          <p:cNvSpPr/>
          <p:nvPr/>
        </p:nvSpPr>
        <p:spPr>
          <a:xfrm>
            <a:off x="2815739" y="3432175"/>
            <a:ext cx="4075697" cy="2907420"/>
          </a:xfrm>
          <a:custGeom>
            <a:avLst/>
            <a:gdLst>
              <a:gd name="connsiteX0" fmla="*/ 0 w 4047507"/>
              <a:gd name="connsiteY0" fmla="*/ 0 h 2816997"/>
              <a:gd name="connsiteX1" fmla="*/ 4047507 w 4047507"/>
              <a:gd name="connsiteY1" fmla="*/ 0 h 2816997"/>
              <a:gd name="connsiteX2" fmla="*/ 4047507 w 4047507"/>
              <a:gd name="connsiteY2" fmla="*/ 2816997 h 2816997"/>
              <a:gd name="connsiteX3" fmla="*/ 0 w 4047507"/>
              <a:gd name="connsiteY3" fmla="*/ 2816997 h 2816997"/>
              <a:gd name="connsiteX4" fmla="*/ 0 w 4047507"/>
              <a:gd name="connsiteY4" fmla="*/ 0 h 2816997"/>
              <a:gd name="connsiteX0" fmla="*/ 20150 w 4067657"/>
              <a:gd name="connsiteY0" fmla="*/ 7873 h 2824870"/>
              <a:gd name="connsiteX1" fmla="*/ 0 w 4067657"/>
              <a:gd name="connsiteY1" fmla="*/ 0 h 2824870"/>
              <a:gd name="connsiteX2" fmla="*/ 4067657 w 4067657"/>
              <a:gd name="connsiteY2" fmla="*/ 7873 h 2824870"/>
              <a:gd name="connsiteX3" fmla="*/ 4067657 w 4067657"/>
              <a:gd name="connsiteY3" fmla="*/ 2824870 h 2824870"/>
              <a:gd name="connsiteX4" fmla="*/ 20150 w 4067657"/>
              <a:gd name="connsiteY4" fmla="*/ 2824870 h 2824870"/>
              <a:gd name="connsiteX5" fmla="*/ 20150 w 4067657"/>
              <a:gd name="connsiteY5" fmla="*/ 7873 h 2824870"/>
              <a:gd name="connsiteX0" fmla="*/ 10625 w 4067657"/>
              <a:gd name="connsiteY0" fmla="*/ 736536 h 2824870"/>
              <a:gd name="connsiteX1" fmla="*/ 0 w 4067657"/>
              <a:gd name="connsiteY1" fmla="*/ 0 h 2824870"/>
              <a:gd name="connsiteX2" fmla="*/ 4067657 w 4067657"/>
              <a:gd name="connsiteY2" fmla="*/ 7873 h 2824870"/>
              <a:gd name="connsiteX3" fmla="*/ 4067657 w 4067657"/>
              <a:gd name="connsiteY3" fmla="*/ 2824870 h 2824870"/>
              <a:gd name="connsiteX4" fmla="*/ 20150 w 4067657"/>
              <a:gd name="connsiteY4" fmla="*/ 2824870 h 2824870"/>
              <a:gd name="connsiteX5" fmla="*/ 10625 w 4067657"/>
              <a:gd name="connsiteY5" fmla="*/ 736536 h 2824870"/>
              <a:gd name="connsiteX0" fmla="*/ 0 w 4057032"/>
              <a:gd name="connsiteY0" fmla="*/ 728663 h 2816997"/>
              <a:gd name="connsiteX1" fmla="*/ 756138 w 4057032"/>
              <a:gd name="connsiteY1" fmla="*/ 11177 h 2816997"/>
              <a:gd name="connsiteX2" fmla="*/ 4057032 w 4057032"/>
              <a:gd name="connsiteY2" fmla="*/ 0 h 2816997"/>
              <a:gd name="connsiteX3" fmla="*/ 4057032 w 4057032"/>
              <a:gd name="connsiteY3" fmla="*/ 2816997 h 2816997"/>
              <a:gd name="connsiteX4" fmla="*/ 9525 w 4057032"/>
              <a:gd name="connsiteY4" fmla="*/ 2816997 h 2816997"/>
              <a:gd name="connsiteX5" fmla="*/ 0 w 4057032"/>
              <a:gd name="connsiteY5" fmla="*/ 728663 h 2816997"/>
              <a:gd name="connsiteX0" fmla="*/ 0 w 4057032"/>
              <a:gd name="connsiteY0" fmla="*/ 736536 h 2824870"/>
              <a:gd name="connsiteX1" fmla="*/ 756138 w 4057032"/>
              <a:gd name="connsiteY1" fmla="*/ 19050 h 2824870"/>
              <a:gd name="connsiteX2" fmla="*/ 4057032 w 4057032"/>
              <a:gd name="connsiteY2" fmla="*/ 7873 h 2824870"/>
              <a:gd name="connsiteX3" fmla="*/ 4051786 w 4057032"/>
              <a:gd name="connsiteY3" fmla="*/ 0 h 2824870"/>
              <a:gd name="connsiteX4" fmla="*/ 4057032 w 4057032"/>
              <a:gd name="connsiteY4" fmla="*/ 2824870 h 2824870"/>
              <a:gd name="connsiteX5" fmla="*/ 9525 w 4057032"/>
              <a:gd name="connsiteY5" fmla="*/ 2824870 h 2824870"/>
              <a:gd name="connsiteX6" fmla="*/ 0 w 4057032"/>
              <a:gd name="connsiteY6" fmla="*/ 736536 h 2824870"/>
              <a:gd name="connsiteX0" fmla="*/ 0 w 4075697"/>
              <a:gd name="connsiteY0" fmla="*/ 728663 h 2816997"/>
              <a:gd name="connsiteX1" fmla="*/ 756138 w 4075697"/>
              <a:gd name="connsiteY1" fmla="*/ 11177 h 2816997"/>
              <a:gd name="connsiteX2" fmla="*/ 4057032 w 4075697"/>
              <a:gd name="connsiteY2" fmla="*/ 0 h 2816997"/>
              <a:gd name="connsiteX3" fmla="*/ 4075599 w 4075697"/>
              <a:gd name="connsiteY3" fmla="*/ 592202 h 2816997"/>
              <a:gd name="connsiteX4" fmla="*/ 4057032 w 4075697"/>
              <a:gd name="connsiteY4" fmla="*/ 2816997 h 2816997"/>
              <a:gd name="connsiteX5" fmla="*/ 9525 w 4075697"/>
              <a:gd name="connsiteY5" fmla="*/ 2816997 h 2816997"/>
              <a:gd name="connsiteX6" fmla="*/ 0 w 4075697"/>
              <a:gd name="connsiteY6" fmla="*/ 728663 h 2816997"/>
              <a:gd name="connsiteX0" fmla="*/ 0 w 4075697"/>
              <a:gd name="connsiteY0" fmla="*/ 733426 h 2821760"/>
              <a:gd name="connsiteX1" fmla="*/ 756138 w 4075697"/>
              <a:gd name="connsiteY1" fmla="*/ 15940 h 2821760"/>
              <a:gd name="connsiteX2" fmla="*/ 2975945 w 4075697"/>
              <a:gd name="connsiteY2" fmla="*/ 0 h 2821760"/>
              <a:gd name="connsiteX3" fmla="*/ 4075599 w 4075697"/>
              <a:gd name="connsiteY3" fmla="*/ 596965 h 2821760"/>
              <a:gd name="connsiteX4" fmla="*/ 4057032 w 4075697"/>
              <a:gd name="connsiteY4" fmla="*/ 2821760 h 2821760"/>
              <a:gd name="connsiteX5" fmla="*/ 9525 w 4075697"/>
              <a:gd name="connsiteY5" fmla="*/ 2821760 h 2821760"/>
              <a:gd name="connsiteX6" fmla="*/ 0 w 4075697"/>
              <a:gd name="connsiteY6" fmla="*/ 733426 h 2821760"/>
              <a:gd name="connsiteX0" fmla="*/ 0 w 4075697"/>
              <a:gd name="connsiteY0" fmla="*/ 819086 h 2907420"/>
              <a:gd name="connsiteX1" fmla="*/ 794238 w 4075697"/>
              <a:gd name="connsiteY1" fmla="*/ 0 h 2907420"/>
              <a:gd name="connsiteX2" fmla="*/ 2975945 w 4075697"/>
              <a:gd name="connsiteY2" fmla="*/ 85660 h 2907420"/>
              <a:gd name="connsiteX3" fmla="*/ 4075599 w 4075697"/>
              <a:gd name="connsiteY3" fmla="*/ 682625 h 2907420"/>
              <a:gd name="connsiteX4" fmla="*/ 4057032 w 4075697"/>
              <a:gd name="connsiteY4" fmla="*/ 2907420 h 2907420"/>
              <a:gd name="connsiteX5" fmla="*/ 9525 w 4075697"/>
              <a:gd name="connsiteY5" fmla="*/ 2907420 h 2907420"/>
              <a:gd name="connsiteX6" fmla="*/ 0 w 4075697"/>
              <a:gd name="connsiteY6" fmla="*/ 819086 h 2907420"/>
              <a:gd name="connsiteX0" fmla="*/ 0 w 4075697"/>
              <a:gd name="connsiteY0" fmla="*/ 819086 h 2907420"/>
              <a:gd name="connsiteX1" fmla="*/ 794238 w 4075697"/>
              <a:gd name="connsiteY1" fmla="*/ 0 h 2907420"/>
              <a:gd name="connsiteX2" fmla="*/ 2988645 w 4075697"/>
              <a:gd name="connsiteY2" fmla="*/ 9460 h 2907420"/>
              <a:gd name="connsiteX3" fmla="*/ 4075599 w 4075697"/>
              <a:gd name="connsiteY3" fmla="*/ 682625 h 2907420"/>
              <a:gd name="connsiteX4" fmla="*/ 4057032 w 4075697"/>
              <a:gd name="connsiteY4" fmla="*/ 2907420 h 2907420"/>
              <a:gd name="connsiteX5" fmla="*/ 9525 w 4075697"/>
              <a:gd name="connsiteY5" fmla="*/ 2907420 h 2907420"/>
              <a:gd name="connsiteX6" fmla="*/ 0 w 4075697"/>
              <a:gd name="connsiteY6" fmla="*/ 819086 h 290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5697" h="2907420">
                <a:moveTo>
                  <a:pt x="0" y="819086"/>
                </a:moveTo>
                <a:lnTo>
                  <a:pt x="794238" y="0"/>
                </a:lnTo>
                <a:lnTo>
                  <a:pt x="2988645" y="9460"/>
                </a:lnTo>
                <a:lnTo>
                  <a:pt x="4075599" y="682625"/>
                </a:lnTo>
                <a:cubicBezTo>
                  <a:pt x="4077348" y="1624248"/>
                  <a:pt x="4055283" y="1965797"/>
                  <a:pt x="4057032" y="2907420"/>
                </a:cubicBezTo>
                <a:lnTo>
                  <a:pt x="9525" y="2907420"/>
                </a:lnTo>
                <a:lnTo>
                  <a:pt x="0" y="819086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62346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자유형: 도형 76">
            <a:extLst>
              <a:ext uri="{FF2B5EF4-FFF2-40B4-BE49-F238E27FC236}">
                <a16:creationId xmlns:a16="http://schemas.microsoft.com/office/drawing/2014/main" id="{F80C82F7-5632-46A4-9075-CDF5165E1B17}"/>
              </a:ext>
            </a:extLst>
          </p:cNvPr>
          <p:cNvSpPr/>
          <p:nvPr/>
        </p:nvSpPr>
        <p:spPr>
          <a:xfrm>
            <a:off x="2866171" y="3515247"/>
            <a:ext cx="3951282" cy="2813405"/>
          </a:xfrm>
          <a:custGeom>
            <a:avLst/>
            <a:gdLst>
              <a:gd name="connsiteX0" fmla="*/ 208532 w 4252156"/>
              <a:gd name="connsiteY0" fmla="*/ 1416709 h 2870917"/>
              <a:gd name="connsiteX1" fmla="*/ 424432 w 4252156"/>
              <a:gd name="connsiteY1" fmla="*/ 629309 h 2870917"/>
              <a:gd name="connsiteX2" fmla="*/ 1903982 w 4252156"/>
              <a:gd name="connsiteY2" fmla="*/ 659 h 2870917"/>
              <a:gd name="connsiteX3" fmla="*/ 3897882 w 4252156"/>
              <a:gd name="connsiteY3" fmla="*/ 559459 h 2870917"/>
              <a:gd name="connsiteX4" fmla="*/ 3910582 w 4252156"/>
              <a:gd name="connsiteY4" fmla="*/ 2578759 h 2870917"/>
              <a:gd name="connsiteX5" fmla="*/ 449832 w 4252156"/>
              <a:gd name="connsiteY5" fmla="*/ 2731159 h 2870917"/>
              <a:gd name="connsiteX6" fmla="*/ 18032 w 4252156"/>
              <a:gd name="connsiteY6" fmla="*/ 1353209 h 2870917"/>
              <a:gd name="connsiteX7" fmla="*/ 208532 w 4252156"/>
              <a:gd name="connsiteY7" fmla="*/ 1416709 h 2870917"/>
              <a:gd name="connsiteX0" fmla="*/ 33022 w 4267146"/>
              <a:gd name="connsiteY0" fmla="*/ 1353209 h 2870917"/>
              <a:gd name="connsiteX1" fmla="*/ 439422 w 4267146"/>
              <a:gd name="connsiteY1" fmla="*/ 629309 h 2870917"/>
              <a:gd name="connsiteX2" fmla="*/ 1918972 w 4267146"/>
              <a:gd name="connsiteY2" fmla="*/ 659 h 2870917"/>
              <a:gd name="connsiteX3" fmla="*/ 3912872 w 4267146"/>
              <a:gd name="connsiteY3" fmla="*/ 559459 h 2870917"/>
              <a:gd name="connsiteX4" fmla="*/ 3925572 w 4267146"/>
              <a:gd name="connsiteY4" fmla="*/ 2578759 h 2870917"/>
              <a:gd name="connsiteX5" fmla="*/ 464822 w 4267146"/>
              <a:gd name="connsiteY5" fmla="*/ 2731159 h 2870917"/>
              <a:gd name="connsiteX6" fmla="*/ 33022 w 4267146"/>
              <a:gd name="connsiteY6" fmla="*/ 1353209 h 2870917"/>
              <a:gd name="connsiteX0" fmla="*/ 30801 w 4271275"/>
              <a:gd name="connsiteY0" fmla="*/ 1035709 h 2870917"/>
              <a:gd name="connsiteX1" fmla="*/ 443551 w 4271275"/>
              <a:gd name="connsiteY1" fmla="*/ 629309 h 2870917"/>
              <a:gd name="connsiteX2" fmla="*/ 1923101 w 4271275"/>
              <a:gd name="connsiteY2" fmla="*/ 659 h 2870917"/>
              <a:gd name="connsiteX3" fmla="*/ 3917001 w 4271275"/>
              <a:gd name="connsiteY3" fmla="*/ 559459 h 2870917"/>
              <a:gd name="connsiteX4" fmla="*/ 3929701 w 4271275"/>
              <a:gd name="connsiteY4" fmla="*/ 2578759 h 2870917"/>
              <a:gd name="connsiteX5" fmla="*/ 468951 w 4271275"/>
              <a:gd name="connsiteY5" fmla="*/ 2731159 h 2870917"/>
              <a:gd name="connsiteX6" fmla="*/ 30801 w 4271275"/>
              <a:gd name="connsiteY6" fmla="*/ 1035709 h 2870917"/>
              <a:gd name="connsiteX0" fmla="*/ 330342 w 4132666"/>
              <a:gd name="connsiteY0" fmla="*/ 2731159 h 2922144"/>
              <a:gd name="connsiteX1" fmla="*/ 304942 w 4132666"/>
              <a:gd name="connsiteY1" fmla="*/ 629309 h 2922144"/>
              <a:gd name="connsiteX2" fmla="*/ 1784492 w 4132666"/>
              <a:gd name="connsiteY2" fmla="*/ 659 h 2922144"/>
              <a:gd name="connsiteX3" fmla="*/ 3778392 w 4132666"/>
              <a:gd name="connsiteY3" fmla="*/ 559459 h 2922144"/>
              <a:gd name="connsiteX4" fmla="*/ 3791092 w 4132666"/>
              <a:gd name="connsiteY4" fmla="*/ 2578759 h 2922144"/>
              <a:gd name="connsiteX5" fmla="*/ 330342 w 4132666"/>
              <a:gd name="connsiteY5" fmla="*/ 2731159 h 2922144"/>
              <a:gd name="connsiteX0" fmla="*/ 330342 w 4021665"/>
              <a:gd name="connsiteY0" fmla="*/ 2730662 h 2916446"/>
              <a:gd name="connsiteX1" fmla="*/ 304942 w 4021665"/>
              <a:gd name="connsiteY1" fmla="*/ 628812 h 2916446"/>
              <a:gd name="connsiteX2" fmla="*/ 1784492 w 4021665"/>
              <a:gd name="connsiteY2" fmla="*/ 162 h 2916446"/>
              <a:gd name="connsiteX3" fmla="*/ 3488955 w 4021665"/>
              <a:gd name="connsiteY3" fmla="*/ 666915 h 2916446"/>
              <a:gd name="connsiteX4" fmla="*/ 3791092 w 4021665"/>
              <a:gd name="connsiteY4" fmla="*/ 2578262 h 2916446"/>
              <a:gd name="connsiteX5" fmla="*/ 330342 w 4021665"/>
              <a:gd name="connsiteY5" fmla="*/ 2730662 h 2916446"/>
              <a:gd name="connsiteX0" fmla="*/ 330342 w 3947886"/>
              <a:gd name="connsiteY0" fmla="*/ 2730662 h 2942189"/>
              <a:gd name="connsiteX1" fmla="*/ 304942 w 3947886"/>
              <a:gd name="connsiteY1" fmla="*/ 628812 h 2942189"/>
              <a:gd name="connsiteX2" fmla="*/ 1784492 w 3947886"/>
              <a:gd name="connsiteY2" fmla="*/ 162 h 2942189"/>
              <a:gd name="connsiteX3" fmla="*/ 3488955 w 3947886"/>
              <a:gd name="connsiteY3" fmla="*/ 666915 h 2942189"/>
              <a:gd name="connsiteX4" fmla="*/ 3696710 w 3947886"/>
              <a:gd name="connsiteY4" fmla="*/ 2645732 h 2942189"/>
              <a:gd name="connsiteX5" fmla="*/ 330342 w 3947886"/>
              <a:gd name="connsiteY5" fmla="*/ 2730662 h 2942189"/>
              <a:gd name="connsiteX0" fmla="*/ 289580 w 3907124"/>
              <a:gd name="connsiteY0" fmla="*/ 2730577 h 2942104"/>
              <a:gd name="connsiteX1" fmla="*/ 383730 w 3907124"/>
              <a:gd name="connsiteY1" fmla="*/ 696198 h 2942104"/>
              <a:gd name="connsiteX2" fmla="*/ 1743730 w 3907124"/>
              <a:gd name="connsiteY2" fmla="*/ 77 h 2942104"/>
              <a:gd name="connsiteX3" fmla="*/ 3448193 w 3907124"/>
              <a:gd name="connsiteY3" fmla="*/ 666830 h 2942104"/>
              <a:gd name="connsiteX4" fmla="*/ 3655948 w 3907124"/>
              <a:gd name="connsiteY4" fmla="*/ 2645647 h 2942104"/>
              <a:gd name="connsiteX5" fmla="*/ 289580 w 3907124"/>
              <a:gd name="connsiteY5" fmla="*/ 2730577 h 2942104"/>
              <a:gd name="connsiteX0" fmla="*/ 289313 w 3907103"/>
              <a:gd name="connsiteY0" fmla="*/ 2683363 h 2894890"/>
              <a:gd name="connsiteX1" fmla="*/ 383463 w 3907103"/>
              <a:gd name="connsiteY1" fmla="*/ 648984 h 2894890"/>
              <a:gd name="connsiteX2" fmla="*/ 1737171 w 3907103"/>
              <a:gd name="connsiteY2" fmla="*/ 92 h 2894890"/>
              <a:gd name="connsiteX3" fmla="*/ 3447926 w 3907103"/>
              <a:gd name="connsiteY3" fmla="*/ 619616 h 2894890"/>
              <a:gd name="connsiteX4" fmla="*/ 3655681 w 3907103"/>
              <a:gd name="connsiteY4" fmla="*/ 2598433 h 2894890"/>
              <a:gd name="connsiteX5" fmla="*/ 289313 w 3907103"/>
              <a:gd name="connsiteY5" fmla="*/ 2683363 h 2894890"/>
              <a:gd name="connsiteX0" fmla="*/ 297465 w 3915255"/>
              <a:gd name="connsiteY0" fmla="*/ 2777790 h 2989317"/>
              <a:gd name="connsiteX1" fmla="*/ 391615 w 3915255"/>
              <a:gd name="connsiteY1" fmla="*/ 743411 h 2989317"/>
              <a:gd name="connsiteX2" fmla="*/ 1934086 w 3915255"/>
              <a:gd name="connsiteY2" fmla="*/ 61 h 2989317"/>
              <a:gd name="connsiteX3" fmla="*/ 3456078 w 3915255"/>
              <a:gd name="connsiteY3" fmla="*/ 714043 h 2989317"/>
              <a:gd name="connsiteX4" fmla="*/ 3663833 w 3915255"/>
              <a:gd name="connsiteY4" fmla="*/ 2692860 h 2989317"/>
              <a:gd name="connsiteX5" fmla="*/ 297465 w 3915255"/>
              <a:gd name="connsiteY5" fmla="*/ 2777790 h 298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5255" h="2989317">
                <a:moveTo>
                  <a:pt x="297465" y="2777790"/>
                </a:moveTo>
                <a:cubicBezTo>
                  <a:pt x="-283560" y="2452882"/>
                  <a:pt x="118845" y="1206366"/>
                  <a:pt x="391615" y="743411"/>
                </a:cubicBezTo>
                <a:cubicBezTo>
                  <a:pt x="664385" y="280456"/>
                  <a:pt x="1423342" y="4956"/>
                  <a:pt x="1934086" y="61"/>
                </a:cubicBezTo>
                <a:cubicBezTo>
                  <a:pt x="2444830" y="-4834"/>
                  <a:pt x="3136326" y="280986"/>
                  <a:pt x="3456078" y="714043"/>
                </a:cubicBezTo>
                <a:cubicBezTo>
                  <a:pt x="3775830" y="1147100"/>
                  <a:pt x="4190269" y="2348902"/>
                  <a:pt x="3663833" y="2692860"/>
                </a:cubicBezTo>
                <a:cubicBezTo>
                  <a:pt x="3137398" y="3036818"/>
                  <a:pt x="878490" y="3102698"/>
                  <a:pt x="297465" y="2777790"/>
                </a:cubicBezTo>
                <a:close/>
              </a:path>
            </a:pathLst>
          </a:custGeom>
          <a:solidFill>
            <a:srgbClr val="F0F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id="{F5B86E8B-625C-4291-A949-7996DB2A7FCC}"/>
              </a:ext>
            </a:extLst>
          </p:cNvPr>
          <p:cNvSpPr/>
          <p:nvPr/>
        </p:nvSpPr>
        <p:spPr>
          <a:xfrm>
            <a:off x="672119" y="2081517"/>
            <a:ext cx="2417690" cy="1937555"/>
          </a:xfrm>
          <a:custGeom>
            <a:avLst/>
            <a:gdLst>
              <a:gd name="connsiteX0" fmla="*/ 781230 w 2397754"/>
              <a:gd name="connsiteY0" fmla="*/ 2065476 h 2167992"/>
              <a:gd name="connsiteX1" fmla="*/ 25580 w 2397754"/>
              <a:gd name="connsiteY1" fmla="*/ 1493976 h 2167992"/>
              <a:gd name="connsiteX2" fmla="*/ 273230 w 2397754"/>
              <a:gd name="connsiteY2" fmla="*/ 484326 h 2167992"/>
              <a:gd name="connsiteX3" fmla="*/ 1200330 w 2397754"/>
              <a:gd name="connsiteY3" fmla="*/ 1726 h 2167992"/>
              <a:gd name="connsiteX4" fmla="*/ 2089330 w 2397754"/>
              <a:gd name="connsiteY4" fmla="*/ 636726 h 2167992"/>
              <a:gd name="connsiteX5" fmla="*/ 2375080 w 2397754"/>
              <a:gd name="connsiteY5" fmla="*/ 1570176 h 2167992"/>
              <a:gd name="connsiteX6" fmla="*/ 1568630 w 2397754"/>
              <a:gd name="connsiteY6" fmla="*/ 2122626 h 2167992"/>
              <a:gd name="connsiteX7" fmla="*/ 781230 w 2397754"/>
              <a:gd name="connsiteY7" fmla="*/ 2065476 h 2167992"/>
              <a:gd name="connsiteX0" fmla="*/ 781230 w 2397754"/>
              <a:gd name="connsiteY0" fmla="*/ 2065476 h 2153128"/>
              <a:gd name="connsiteX1" fmla="*/ 25580 w 2397754"/>
              <a:gd name="connsiteY1" fmla="*/ 1493976 h 2153128"/>
              <a:gd name="connsiteX2" fmla="*/ 273230 w 2397754"/>
              <a:gd name="connsiteY2" fmla="*/ 484326 h 2153128"/>
              <a:gd name="connsiteX3" fmla="*/ 1200330 w 2397754"/>
              <a:gd name="connsiteY3" fmla="*/ 1726 h 2153128"/>
              <a:gd name="connsiteX4" fmla="*/ 2089330 w 2397754"/>
              <a:gd name="connsiteY4" fmla="*/ 636726 h 2153128"/>
              <a:gd name="connsiteX5" fmla="*/ 2375080 w 2397754"/>
              <a:gd name="connsiteY5" fmla="*/ 1570176 h 2153128"/>
              <a:gd name="connsiteX6" fmla="*/ 1568630 w 2397754"/>
              <a:gd name="connsiteY6" fmla="*/ 2122626 h 2153128"/>
              <a:gd name="connsiteX7" fmla="*/ 781230 w 2397754"/>
              <a:gd name="connsiteY7" fmla="*/ 2065476 h 2153128"/>
              <a:gd name="connsiteX0" fmla="*/ 1133714 w 2420038"/>
              <a:gd name="connsiteY0" fmla="*/ 2065476 h 2153585"/>
              <a:gd name="connsiteX1" fmla="*/ 47864 w 2420038"/>
              <a:gd name="connsiteY1" fmla="*/ 1493976 h 2153585"/>
              <a:gd name="connsiteX2" fmla="*/ 295514 w 2420038"/>
              <a:gd name="connsiteY2" fmla="*/ 484326 h 2153585"/>
              <a:gd name="connsiteX3" fmla="*/ 1222614 w 2420038"/>
              <a:gd name="connsiteY3" fmla="*/ 1726 h 2153585"/>
              <a:gd name="connsiteX4" fmla="*/ 2111614 w 2420038"/>
              <a:gd name="connsiteY4" fmla="*/ 636726 h 2153585"/>
              <a:gd name="connsiteX5" fmla="*/ 2397364 w 2420038"/>
              <a:gd name="connsiteY5" fmla="*/ 1570176 h 2153585"/>
              <a:gd name="connsiteX6" fmla="*/ 1590914 w 2420038"/>
              <a:gd name="connsiteY6" fmla="*/ 2122626 h 2153585"/>
              <a:gd name="connsiteX7" fmla="*/ 1133714 w 2420038"/>
              <a:gd name="connsiteY7" fmla="*/ 2065476 h 2153585"/>
              <a:gd name="connsiteX0" fmla="*/ 1133714 w 2420038"/>
              <a:gd name="connsiteY0" fmla="*/ 2065476 h 2065907"/>
              <a:gd name="connsiteX1" fmla="*/ 47864 w 2420038"/>
              <a:gd name="connsiteY1" fmla="*/ 1493976 h 2065907"/>
              <a:gd name="connsiteX2" fmla="*/ 295514 w 2420038"/>
              <a:gd name="connsiteY2" fmla="*/ 484326 h 2065907"/>
              <a:gd name="connsiteX3" fmla="*/ 1222614 w 2420038"/>
              <a:gd name="connsiteY3" fmla="*/ 1726 h 2065907"/>
              <a:gd name="connsiteX4" fmla="*/ 2111614 w 2420038"/>
              <a:gd name="connsiteY4" fmla="*/ 636726 h 2065907"/>
              <a:gd name="connsiteX5" fmla="*/ 2397364 w 2420038"/>
              <a:gd name="connsiteY5" fmla="*/ 1570176 h 2065907"/>
              <a:gd name="connsiteX6" fmla="*/ 1133714 w 2420038"/>
              <a:gd name="connsiteY6" fmla="*/ 2065476 h 2065907"/>
              <a:gd name="connsiteX0" fmla="*/ 1133714 w 2420038"/>
              <a:gd name="connsiteY0" fmla="*/ 2065476 h 2071033"/>
              <a:gd name="connsiteX1" fmla="*/ 47864 w 2420038"/>
              <a:gd name="connsiteY1" fmla="*/ 1493976 h 2071033"/>
              <a:gd name="connsiteX2" fmla="*/ 295514 w 2420038"/>
              <a:gd name="connsiteY2" fmla="*/ 484326 h 2071033"/>
              <a:gd name="connsiteX3" fmla="*/ 1222614 w 2420038"/>
              <a:gd name="connsiteY3" fmla="*/ 1726 h 2071033"/>
              <a:gd name="connsiteX4" fmla="*/ 2111614 w 2420038"/>
              <a:gd name="connsiteY4" fmla="*/ 636726 h 2071033"/>
              <a:gd name="connsiteX5" fmla="*/ 2397364 w 2420038"/>
              <a:gd name="connsiteY5" fmla="*/ 1570176 h 2071033"/>
              <a:gd name="connsiteX6" fmla="*/ 1133714 w 2420038"/>
              <a:gd name="connsiteY6" fmla="*/ 2065476 h 2071033"/>
              <a:gd name="connsiteX0" fmla="*/ 1310332 w 2431556"/>
              <a:gd name="connsiteY0" fmla="*/ 2046426 h 2052297"/>
              <a:gd name="connsiteX1" fmla="*/ 59382 w 2431556"/>
              <a:gd name="connsiteY1" fmla="*/ 1493976 h 2052297"/>
              <a:gd name="connsiteX2" fmla="*/ 307032 w 2431556"/>
              <a:gd name="connsiteY2" fmla="*/ 484326 h 2052297"/>
              <a:gd name="connsiteX3" fmla="*/ 1234132 w 2431556"/>
              <a:gd name="connsiteY3" fmla="*/ 1726 h 2052297"/>
              <a:gd name="connsiteX4" fmla="*/ 2123132 w 2431556"/>
              <a:gd name="connsiteY4" fmla="*/ 636726 h 2052297"/>
              <a:gd name="connsiteX5" fmla="*/ 2408882 w 2431556"/>
              <a:gd name="connsiteY5" fmla="*/ 1570176 h 2052297"/>
              <a:gd name="connsiteX6" fmla="*/ 1310332 w 2431556"/>
              <a:gd name="connsiteY6" fmla="*/ 2046426 h 2052297"/>
              <a:gd name="connsiteX0" fmla="*/ 1310185 w 2431493"/>
              <a:gd name="connsiteY0" fmla="*/ 1932993 h 1938864"/>
              <a:gd name="connsiteX1" fmla="*/ 59235 w 2431493"/>
              <a:gd name="connsiteY1" fmla="*/ 1380543 h 1938864"/>
              <a:gd name="connsiteX2" fmla="*/ 306885 w 2431493"/>
              <a:gd name="connsiteY2" fmla="*/ 370893 h 1938864"/>
              <a:gd name="connsiteX3" fmla="*/ 1227635 w 2431493"/>
              <a:gd name="connsiteY3" fmla="*/ 2593 h 1938864"/>
              <a:gd name="connsiteX4" fmla="*/ 2122985 w 2431493"/>
              <a:gd name="connsiteY4" fmla="*/ 523293 h 1938864"/>
              <a:gd name="connsiteX5" fmla="*/ 2408735 w 2431493"/>
              <a:gd name="connsiteY5" fmla="*/ 1456743 h 1938864"/>
              <a:gd name="connsiteX6" fmla="*/ 1310185 w 2431493"/>
              <a:gd name="connsiteY6" fmla="*/ 1932993 h 1938864"/>
              <a:gd name="connsiteX0" fmla="*/ 1296382 w 2417690"/>
              <a:gd name="connsiteY0" fmla="*/ 1931684 h 1937555"/>
              <a:gd name="connsiteX1" fmla="*/ 45432 w 2417690"/>
              <a:gd name="connsiteY1" fmla="*/ 1379234 h 1937555"/>
              <a:gd name="connsiteX2" fmla="*/ 362932 w 2417690"/>
              <a:gd name="connsiteY2" fmla="*/ 407684 h 1937555"/>
              <a:gd name="connsiteX3" fmla="*/ 1213832 w 2417690"/>
              <a:gd name="connsiteY3" fmla="*/ 1284 h 1937555"/>
              <a:gd name="connsiteX4" fmla="*/ 2109182 w 2417690"/>
              <a:gd name="connsiteY4" fmla="*/ 521984 h 1937555"/>
              <a:gd name="connsiteX5" fmla="*/ 2394932 w 2417690"/>
              <a:gd name="connsiteY5" fmla="*/ 1455434 h 1937555"/>
              <a:gd name="connsiteX6" fmla="*/ 1296382 w 2417690"/>
              <a:gd name="connsiteY6" fmla="*/ 1931684 h 193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7690" h="1937555">
                <a:moveTo>
                  <a:pt x="1296382" y="1931684"/>
                </a:moveTo>
                <a:cubicBezTo>
                  <a:pt x="911149" y="1880884"/>
                  <a:pt x="201007" y="1633234"/>
                  <a:pt x="45432" y="1379234"/>
                </a:cubicBezTo>
                <a:cubicBezTo>
                  <a:pt x="-110143" y="1125234"/>
                  <a:pt x="168199" y="637342"/>
                  <a:pt x="362932" y="407684"/>
                </a:cubicBezTo>
                <a:cubicBezTo>
                  <a:pt x="557665" y="178026"/>
                  <a:pt x="922790" y="-17766"/>
                  <a:pt x="1213832" y="1284"/>
                </a:cubicBezTo>
                <a:cubicBezTo>
                  <a:pt x="1504874" y="20334"/>
                  <a:pt x="1912332" y="279626"/>
                  <a:pt x="2109182" y="521984"/>
                </a:cubicBezTo>
                <a:cubicBezTo>
                  <a:pt x="2306032" y="764342"/>
                  <a:pt x="2481715" y="1207784"/>
                  <a:pt x="2394932" y="1455434"/>
                </a:cubicBezTo>
                <a:cubicBezTo>
                  <a:pt x="2231949" y="1693559"/>
                  <a:pt x="1681615" y="1982484"/>
                  <a:pt x="1296382" y="1931684"/>
                </a:cubicBezTo>
                <a:close/>
              </a:path>
            </a:pathLst>
          </a:custGeom>
          <a:solidFill>
            <a:srgbClr val="F0F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자유형: 도형 75">
            <a:extLst>
              <a:ext uri="{FF2B5EF4-FFF2-40B4-BE49-F238E27FC236}">
                <a16:creationId xmlns:a16="http://schemas.microsoft.com/office/drawing/2014/main" id="{A75327E8-DF50-48FE-9292-12D5E4615239}"/>
              </a:ext>
            </a:extLst>
          </p:cNvPr>
          <p:cNvSpPr/>
          <p:nvPr/>
        </p:nvSpPr>
        <p:spPr>
          <a:xfrm>
            <a:off x="6185841" y="2078678"/>
            <a:ext cx="1859875" cy="1553218"/>
          </a:xfrm>
          <a:custGeom>
            <a:avLst/>
            <a:gdLst>
              <a:gd name="connsiteX0" fmla="*/ 621359 w 1859874"/>
              <a:gd name="connsiteY0" fmla="*/ 1388422 h 1544454"/>
              <a:gd name="connsiteX1" fmla="*/ 37159 w 1859874"/>
              <a:gd name="connsiteY1" fmla="*/ 1102672 h 1544454"/>
              <a:gd name="connsiteX2" fmla="*/ 202259 w 1859874"/>
              <a:gd name="connsiteY2" fmla="*/ 270822 h 1544454"/>
              <a:gd name="connsiteX3" fmla="*/ 1357959 w 1859874"/>
              <a:gd name="connsiteY3" fmla="*/ 29522 h 1544454"/>
              <a:gd name="connsiteX4" fmla="*/ 1859609 w 1859874"/>
              <a:gd name="connsiteY4" fmla="*/ 855022 h 1544454"/>
              <a:gd name="connsiteX5" fmla="*/ 1415109 w 1859874"/>
              <a:gd name="connsiteY5" fmla="*/ 1515422 h 1544454"/>
              <a:gd name="connsiteX6" fmla="*/ 621359 w 1859874"/>
              <a:gd name="connsiteY6" fmla="*/ 1388422 h 1544454"/>
              <a:gd name="connsiteX0" fmla="*/ 621359 w 1859875"/>
              <a:gd name="connsiteY0" fmla="*/ 1432872 h 1553218"/>
              <a:gd name="connsiteX1" fmla="*/ 37159 w 1859875"/>
              <a:gd name="connsiteY1" fmla="*/ 1102672 h 1553218"/>
              <a:gd name="connsiteX2" fmla="*/ 202259 w 1859875"/>
              <a:gd name="connsiteY2" fmla="*/ 270822 h 1553218"/>
              <a:gd name="connsiteX3" fmla="*/ 1357959 w 1859875"/>
              <a:gd name="connsiteY3" fmla="*/ 29522 h 1553218"/>
              <a:gd name="connsiteX4" fmla="*/ 1859609 w 1859875"/>
              <a:gd name="connsiteY4" fmla="*/ 855022 h 1553218"/>
              <a:gd name="connsiteX5" fmla="*/ 1415109 w 1859875"/>
              <a:gd name="connsiteY5" fmla="*/ 1515422 h 1553218"/>
              <a:gd name="connsiteX6" fmla="*/ 621359 w 1859875"/>
              <a:gd name="connsiteY6" fmla="*/ 1432872 h 15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9875" h="1553218">
                <a:moveTo>
                  <a:pt x="621359" y="1432872"/>
                </a:moveTo>
                <a:cubicBezTo>
                  <a:pt x="391701" y="1364080"/>
                  <a:pt x="107009" y="1296347"/>
                  <a:pt x="37159" y="1102672"/>
                </a:cubicBezTo>
                <a:cubicBezTo>
                  <a:pt x="-32691" y="908997"/>
                  <a:pt x="-17874" y="449680"/>
                  <a:pt x="202259" y="270822"/>
                </a:cubicBezTo>
                <a:cubicBezTo>
                  <a:pt x="422392" y="91964"/>
                  <a:pt x="1081734" y="-67845"/>
                  <a:pt x="1357959" y="29522"/>
                </a:cubicBezTo>
                <a:cubicBezTo>
                  <a:pt x="1634184" y="126889"/>
                  <a:pt x="1850084" y="607372"/>
                  <a:pt x="1859609" y="855022"/>
                </a:cubicBezTo>
                <a:cubicBezTo>
                  <a:pt x="1869134" y="1102672"/>
                  <a:pt x="1621484" y="1419114"/>
                  <a:pt x="1415109" y="1515422"/>
                </a:cubicBezTo>
                <a:cubicBezTo>
                  <a:pt x="1208734" y="1611730"/>
                  <a:pt x="851017" y="1501664"/>
                  <a:pt x="621359" y="1432872"/>
                </a:cubicBezTo>
                <a:close/>
              </a:path>
            </a:pathLst>
          </a:custGeom>
          <a:solidFill>
            <a:srgbClr val="F0F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98" name="직선 연결선 197">
            <a:extLst>
              <a:ext uri="{FF2B5EF4-FFF2-40B4-BE49-F238E27FC236}">
                <a16:creationId xmlns:a16="http://schemas.microsoft.com/office/drawing/2014/main" id="{4A79B312-D4B6-4CF0-919E-5F39DD5E3A07}"/>
              </a:ext>
            </a:extLst>
          </p:cNvPr>
          <p:cNvCxnSpPr>
            <a:cxnSpLocks/>
            <a:endCxn id="141" idx="1"/>
          </p:cNvCxnSpPr>
          <p:nvPr/>
        </p:nvCxnSpPr>
        <p:spPr>
          <a:xfrm flipH="1" flipV="1">
            <a:off x="2410943" y="2770349"/>
            <a:ext cx="322386" cy="5198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3">
            <a:extLst>
              <a:ext uri="{FF2B5EF4-FFF2-40B4-BE49-F238E27FC236}">
                <a16:creationId xmlns:a16="http://schemas.microsoft.com/office/drawing/2014/main" id="{69CD343E-6B37-419D-8E18-D823FB407AD4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직선 연결선 161">
            <a:extLst>
              <a:ext uri="{FF2B5EF4-FFF2-40B4-BE49-F238E27FC236}">
                <a16:creationId xmlns:a16="http://schemas.microsoft.com/office/drawing/2014/main" id="{5E1FF8B1-D9D3-4D47-B29A-5BF14DBEF88D}"/>
              </a:ext>
            </a:extLst>
          </p:cNvPr>
          <p:cNvCxnSpPr>
            <a:cxnSpLocks/>
            <a:stCxn id="121" idx="0"/>
          </p:cNvCxnSpPr>
          <p:nvPr/>
        </p:nvCxnSpPr>
        <p:spPr>
          <a:xfrm flipV="1">
            <a:off x="7545068" y="2633526"/>
            <a:ext cx="98866" cy="6548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>
            <a:extLst>
              <a:ext uri="{FF2B5EF4-FFF2-40B4-BE49-F238E27FC236}">
                <a16:creationId xmlns:a16="http://schemas.microsoft.com/office/drawing/2014/main" id="{598FD613-34EE-4BB5-ADA8-940E98D82947}"/>
              </a:ext>
            </a:extLst>
          </p:cNvPr>
          <p:cNvCxnSpPr>
            <a:cxnSpLocks/>
            <a:endCxn id="119" idx="5"/>
          </p:cNvCxnSpPr>
          <p:nvPr/>
        </p:nvCxnSpPr>
        <p:spPr>
          <a:xfrm flipH="1" flipV="1">
            <a:off x="7307759" y="2464283"/>
            <a:ext cx="336175" cy="1692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연결선 158">
            <a:extLst>
              <a:ext uri="{FF2B5EF4-FFF2-40B4-BE49-F238E27FC236}">
                <a16:creationId xmlns:a16="http://schemas.microsoft.com/office/drawing/2014/main" id="{A13A465D-4C3A-4F5A-BA6B-D7CEDE927187}"/>
              </a:ext>
            </a:extLst>
          </p:cNvPr>
          <p:cNvCxnSpPr>
            <a:cxnSpLocks/>
            <a:endCxn id="120" idx="3"/>
          </p:cNvCxnSpPr>
          <p:nvPr/>
        </p:nvCxnSpPr>
        <p:spPr>
          <a:xfrm flipH="1">
            <a:off x="7182902" y="2633526"/>
            <a:ext cx="461032" cy="4348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직선 연결선 188">
            <a:extLst>
              <a:ext uri="{FF2B5EF4-FFF2-40B4-BE49-F238E27FC236}">
                <a16:creationId xmlns:a16="http://schemas.microsoft.com/office/drawing/2014/main" id="{D4644675-4A69-4C8F-8363-41BE6B91CC28}"/>
              </a:ext>
            </a:extLst>
          </p:cNvPr>
          <p:cNvCxnSpPr>
            <a:cxnSpLocks/>
            <a:stCxn id="140" idx="7"/>
          </p:cNvCxnSpPr>
          <p:nvPr/>
        </p:nvCxnSpPr>
        <p:spPr>
          <a:xfrm flipH="1">
            <a:off x="1053194" y="2757491"/>
            <a:ext cx="472519" cy="4792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직선 연결선 191">
            <a:extLst>
              <a:ext uri="{FF2B5EF4-FFF2-40B4-BE49-F238E27FC236}">
                <a16:creationId xmlns:a16="http://schemas.microsoft.com/office/drawing/2014/main" id="{1CAABF0D-86AD-4C20-B12F-629C84DFE16A}"/>
              </a:ext>
            </a:extLst>
          </p:cNvPr>
          <p:cNvCxnSpPr>
            <a:cxnSpLocks/>
            <a:endCxn id="142" idx="5"/>
          </p:cNvCxnSpPr>
          <p:nvPr/>
        </p:nvCxnSpPr>
        <p:spPr>
          <a:xfrm>
            <a:off x="1053194" y="3236789"/>
            <a:ext cx="596044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직선 연결선 194">
            <a:extLst>
              <a:ext uri="{FF2B5EF4-FFF2-40B4-BE49-F238E27FC236}">
                <a16:creationId xmlns:a16="http://schemas.microsoft.com/office/drawing/2014/main" id="{F319BFDC-C2AC-4100-8BBE-263CCF278BAD}"/>
              </a:ext>
            </a:extLst>
          </p:cNvPr>
          <p:cNvCxnSpPr>
            <a:cxnSpLocks/>
            <a:endCxn id="143" idx="3"/>
          </p:cNvCxnSpPr>
          <p:nvPr/>
        </p:nvCxnSpPr>
        <p:spPr>
          <a:xfrm flipH="1">
            <a:off x="2169839" y="3290242"/>
            <a:ext cx="563490" cy="5586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69EFF2EE-DA8E-462B-A143-0A7E898E03C5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94E7041-1771-4AB2-821D-362C97F398AC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0987A50-15EF-4C62-BC30-466C6A974342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684BAA1-794A-435C-8415-D4A53AE3DA8F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48D687E-EE53-4E4B-B89B-CFB4423C96B4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327C2B1-5838-4310-8D2A-88E38C8B1457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DC598FF-2838-41C2-A7A7-105F6B655C34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Reassignments alone are not enough</a:t>
            </a:r>
          </a:p>
        </p:txBody>
      </p:sp>
      <p:sp>
        <p:nvSpPr>
          <p:cNvPr id="112" name="Rectangle 5">
            <a:extLst>
              <a:ext uri="{FF2B5EF4-FFF2-40B4-BE49-F238E27FC236}">
                <a16:creationId xmlns:a16="http://schemas.microsoft.com/office/drawing/2014/main" id="{B9CC0813-BB58-4935-98D7-4C5BC6FBF438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5">
            <a:extLst>
              <a:ext uri="{FF2B5EF4-FFF2-40B4-BE49-F238E27FC236}">
                <a16:creationId xmlns:a16="http://schemas.microsoft.com/office/drawing/2014/main" id="{E3618390-4F2C-4F98-B4C7-2CDF5FA7B7F2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3">
            <a:extLst>
              <a:ext uri="{FF2B5EF4-FFF2-40B4-BE49-F238E27FC236}">
                <a16:creationId xmlns:a16="http://schemas.microsoft.com/office/drawing/2014/main" id="{1B8B7A97-F949-48AE-AC28-D2A8BCE93EE8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3">
            <a:extLst>
              <a:ext uri="{FF2B5EF4-FFF2-40B4-BE49-F238E27FC236}">
                <a16:creationId xmlns:a16="http://schemas.microsoft.com/office/drawing/2014/main" id="{F65C6E03-E721-47B7-8333-AEA5108F9B26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3">
            <a:extLst>
              <a:ext uri="{FF2B5EF4-FFF2-40B4-BE49-F238E27FC236}">
                <a16:creationId xmlns:a16="http://schemas.microsoft.com/office/drawing/2014/main" id="{7B2CC15C-0EB7-469F-9600-0F29E14A5D3D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5">
            <a:extLst>
              <a:ext uri="{FF2B5EF4-FFF2-40B4-BE49-F238E27FC236}">
                <a16:creationId xmlns:a16="http://schemas.microsoft.com/office/drawing/2014/main" id="{17586D94-1173-45DE-928F-F82E88AF7CC3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5">
            <a:extLst>
              <a:ext uri="{FF2B5EF4-FFF2-40B4-BE49-F238E27FC236}">
                <a16:creationId xmlns:a16="http://schemas.microsoft.com/office/drawing/2014/main" id="{925580CF-9383-4B87-8374-623CA97E29B0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5">
            <a:extLst>
              <a:ext uri="{FF2B5EF4-FFF2-40B4-BE49-F238E27FC236}">
                <a16:creationId xmlns:a16="http://schemas.microsoft.com/office/drawing/2014/main" id="{BD35DEDA-054E-44DD-BD53-E508A6A735E8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">
            <a:extLst>
              <a:ext uri="{FF2B5EF4-FFF2-40B4-BE49-F238E27FC236}">
                <a16:creationId xmlns:a16="http://schemas.microsoft.com/office/drawing/2014/main" id="{447DE3F3-F7CD-49D3-AF4A-23C58EF51DEF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3">
            <a:extLst>
              <a:ext uri="{FF2B5EF4-FFF2-40B4-BE49-F238E27FC236}">
                <a16:creationId xmlns:a16="http://schemas.microsoft.com/office/drawing/2014/main" id="{BAF5A843-DAF0-4DE8-AE25-70A1BD63B95C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3">
            <a:extLst>
              <a:ext uri="{FF2B5EF4-FFF2-40B4-BE49-F238E27FC236}">
                <a16:creationId xmlns:a16="http://schemas.microsoft.com/office/drawing/2014/main" id="{4FD0D93E-A5F8-4571-ABB0-9DCF61814E43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3C7824-ECB6-408A-BFA6-454E036D8ACF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F0301F0-B89F-4E2D-811D-503DE19610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37CE5CD-2BC0-4C9E-8932-F12D8A879CA0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endCxn id="79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67F6BEEE-D544-4F26-9317-1F1E68221802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13">
            <a:extLst>
              <a:ext uri="{FF2B5EF4-FFF2-40B4-BE49-F238E27FC236}">
                <a16:creationId xmlns:a16="http://schemas.microsoft.com/office/drawing/2014/main" id="{1E772D37-20AF-46DC-864B-E93DDDFF0FDF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F5AD48EA-BA2B-4C0C-89FD-8467639A4F14}"/>
              </a:ext>
            </a:extLst>
          </p:cNvPr>
          <p:cNvCxnSpPr>
            <a:cxnSpLocks/>
            <a:stCxn id="108" idx="0"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D42C2A02-77CF-42A4-9CE5-F44FB70253F4}"/>
              </a:ext>
            </a:extLst>
          </p:cNvPr>
          <p:cNvCxnSpPr>
            <a:cxnSpLocks/>
            <a:stCxn id="111" idx="1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EFF208CD-DBD2-4503-B34A-CBCAD5D6B1E3}"/>
              </a:ext>
            </a:extLst>
          </p:cNvPr>
          <p:cNvCxnSpPr>
            <a:cxnSpLocks/>
            <a:stCxn id="107" idx="3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237E2945-F289-4CDC-9067-72C2020405EF}"/>
              </a:ext>
            </a:extLst>
          </p:cNvPr>
          <p:cNvCxnSpPr>
            <a:cxnSpLocks/>
            <a:stCxn id="117" idx="6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>
            <a:extLst>
              <a:ext uri="{FF2B5EF4-FFF2-40B4-BE49-F238E27FC236}">
                <a16:creationId xmlns:a16="http://schemas.microsoft.com/office/drawing/2014/main" id="{8CF547F4-36C4-4FED-8DBB-8A34E6234B4E}"/>
              </a:ext>
            </a:extLst>
          </p:cNvPr>
          <p:cNvCxnSpPr>
            <a:cxnSpLocks/>
            <a:endCxn id="114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CB215123-94BD-4E6D-AE6B-676EA13E89DB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710EF5A-7BC6-45F6-842C-9D05A9CE71FB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3BC883D-6D7F-47C6-A76C-D2B5F51E4C14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4A2FB80-1040-420C-99C1-8592D72D10D9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3FDF5D4-8073-4F22-A9ED-2E68F99558C4}"/>
              </a:ext>
            </a:extLst>
          </p:cNvPr>
          <p:cNvSpPr txBox="1"/>
          <p:nvPr/>
        </p:nvSpPr>
        <p:spPr>
          <a:xfrm>
            <a:off x="4577226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F31B11B-1610-4A66-A982-BE61E797176C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3036E7B-6F36-4FA2-B807-292C85EB21AB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DDA8A0C-EFB1-4D9A-BCE4-1E2B3EF97522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B217054-0397-4FDC-9C1C-CB313A4942E8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8EBC332-6212-4E04-93CA-6A4639B195C6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46EE24E-AE0D-41E4-B451-EC874DAB39A4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01" name="Rectangle 5">
            <a:extLst>
              <a:ext uri="{FF2B5EF4-FFF2-40B4-BE49-F238E27FC236}">
                <a16:creationId xmlns:a16="http://schemas.microsoft.com/office/drawing/2014/main" id="{C86BA132-E14B-499C-8434-B306456155CF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5">
            <a:extLst>
              <a:ext uri="{FF2B5EF4-FFF2-40B4-BE49-F238E27FC236}">
                <a16:creationId xmlns:a16="http://schemas.microsoft.com/office/drawing/2014/main" id="{03ED22D6-1C74-4CAC-8875-7F7930389A04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5">
            <a:extLst>
              <a:ext uri="{FF2B5EF4-FFF2-40B4-BE49-F238E27FC236}">
                <a16:creationId xmlns:a16="http://schemas.microsoft.com/office/drawing/2014/main" id="{90F7F601-AB2C-4544-A9DE-3C5CED13111F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5">
            <a:extLst>
              <a:ext uri="{FF2B5EF4-FFF2-40B4-BE49-F238E27FC236}">
                <a16:creationId xmlns:a16="http://schemas.microsoft.com/office/drawing/2014/main" id="{2A07B147-317B-440C-A238-00F4D47224DD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5">
            <a:extLst>
              <a:ext uri="{FF2B5EF4-FFF2-40B4-BE49-F238E27FC236}">
                <a16:creationId xmlns:a16="http://schemas.microsoft.com/office/drawing/2014/main" id="{B08E22A8-86A1-4782-9B88-6A979D579FE0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5">
            <a:extLst>
              <a:ext uri="{FF2B5EF4-FFF2-40B4-BE49-F238E27FC236}">
                <a16:creationId xmlns:a16="http://schemas.microsoft.com/office/drawing/2014/main" id="{BB29CE88-7EE9-4C01-AA0E-558E6DB2D278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3">
            <a:extLst>
              <a:ext uri="{FF2B5EF4-FFF2-40B4-BE49-F238E27FC236}">
                <a16:creationId xmlns:a16="http://schemas.microsoft.com/office/drawing/2014/main" id="{1B0CE648-2B2B-4D19-B630-6F5FBDCE84B7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3">
            <a:extLst>
              <a:ext uri="{FF2B5EF4-FFF2-40B4-BE49-F238E27FC236}">
                <a16:creationId xmlns:a16="http://schemas.microsoft.com/office/drawing/2014/main" id="{6A31CDA4-46DA-4352-BFCC-BF065BC17BDE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3">
            <a:extLst>
              <a:ext uri="{FF2B5EF4-FFF2-40B4-BE49-F238E27FC236}">
                <a16:creationId xmlns:a16="http://schemas.microsoft.com/office/drawing/2014/main" id="{47733F0C-0A31-4BEE-8813-1CED30D250D5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5">
            <a:extLst>
              <a:ext uri="{FF2B5EF4-FFF2-40B4-BE49-F238E27FC236}">
                <a16:creationId xmlns:a16="http://schemas.microsoft.com/office/drawing/2014/main" id="{C9E1371B-E887-4680-8952-18AE73E83AF9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3">
            <a:extLst>
              <a:ext uri="{FF2B5EF4-FFF2-40B4-BE49-F238E27FC236}">
                <a16:creationId xmlns:a16="http://schemas.microsoft.com/office/drawing/2014/main" id="{43F53B88-DA5C-41BD-889F-EDC9FF69D0BF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3">
            <a:extLst>
              <a:ext uri="{FF2B5EF4-FFF2-40B4-BE49-F238E27FC236}">
                <a16:creationId xmlns:a16="http://schemas.microsoft.com/office/drawing/2014/main" id="{AEEAA25B-081B-4457-8A6B-AFA50D4071B9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5">
            <a:extLst>
              <a:ext uri="{FF2B5EF4-FFF2-40B4-BE49-F238E27FC236}">
                <a16:creationId xmlns:a16="http://schemas.microsoft.com/office/drawing/2014/main" id="{237E1748-1CD8-4065-909A-F685131747C7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FB74B83-0926-4EB0-BCE3-749F04D55B07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AA86F8F-0B8C-470C-8599-EC296A75EBE3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5FB0A20-8469-485A-9548-C412640CE9E6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234A246-0140-492C-AC6F-D795490A7594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4CFDE2-2EDB-442B-8707-5D235D629D52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9775282B-618F-4139-AE17-492E2A472C52}"/>
              </a:ext>
            </a:extLst>
          </p:cNvPr>
          <p:cNvSpPr/>
          <p:nvPr/>
        </p:nvSpPr>
        <p:spPr>
          <a:xfrm>
            <a:off x="6035790" y="1463376"/>
            <a:ext cx="2628292" cy="23331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4">
            <a:extLst>
              <a:ext uri="{FF2B5EF4-FFF2-40B4-BE49-F238E27FC236}">
                <a16:creationId xmlns:a16="http://schemas.microsoft.com/office/drawing/2014/main" id="{3DA70601-D92E-4C01-85B5-D1C1DF66F9F6}"/>
              </a:ext>
            </a:extLst>
          </p:cNvPr>
          <p:cNvSpPr/>
          <p:nvPr/>
        </p:nvSpPr>
        <p:spPr>
          <a:xfrm>
            <a:off x="2815739" y="3432175"/>
            <a:ext cx="4075697" cy="2907420"/>
          </a:xfrm>
          <a:custGeom>
            <a:avLst/>
            <a:gdLst>
              <a:gd name="connsiteX0" fmla="*/ 0 w 4047507"/>
              <a:gd name="connsiteY0" fmla="*/ 0 h 2816997"/>
              <a:gd name="connsiteX1" fmla="*/ 4047507 w 4047507"/>
              <a:gd name="connsiteY1" fmla="*/ 0 h 2816997"/>
              <a:gd name="connsiteX2" fmla="*/ 4047507 w 4047507"/>
              <a:gd name="connsiteY2" fmla="*/ 2816997 h 2816997"/>
              <a:gd name="connsiteX3" fmla="*/ 0 w 4047507"/>
              <a:gd name="connsiteY3" fmla="*/ 2816997 h 2816997"/>
              <a:gd name="connsiteX4" fmla="*/ 0 w 4047507"/>
              <a:gd name="connsiteY4" fmla="*/ 0 h 2816997"/>
              <a:gd name="connsiteX0" fmla="*/ 20150 w 4067657"/>
              <a:gd name="connsiteY0" fmla="*/ 7873 h 2824870"/>
              <a:gd name="connsiteX1" fmla="*/ 0 w 4067657"/>
              <a:gd name="connsiteY1" fmla="*/ 0 h 2824870"/>
              <a:gd name="connsiteX2" fmla="*/ 4067657 w 4067657"/>
              <a:gd name="connsiteY2" fmla="*/ 7873 h 2824870"/>
              <a:gd name="connsiteX3" fmla="*/ 4067657 w 4067657"/>
              <a:gd name="connsiteY3" fmla="*/ 2824870 h 2824870"/>
              <a:gd name="connsiteX4" fmla="*/ 20150 w 4067657"/>
              <a:gd name="connsiteY4" fmla="*/ 2824870 h 2824870"/>
              <a:gd name="connsiteX5" fmla="*/ 20150 w 4067657"/>
              <a:gd name="connsiteY5" fmla="*/ 7873 h 2824870"/>
              <a:gd name="connsiteX0" fmla="*/ 10625 w 4067657"/>
              <a:gd name="connsiteY0" fmla="*/ 736536 h 2824870"/>
              <a:gd name="connsiteX1" fmla="*/ 0 w 4067657"/>
              <a:gd name="connsiteY1" fmla="*/ 0 h 2824870"/>
              <a:gd name="connsiteX2" fmla="*/ 4067657 w 4067657"/>
              <a:gd name="connsiteY2" fmla="*/ 7873 h 2824870"/>
              <a:gd name="connsiteX3" fmla="*/ 4067657 w 4067657"/>
              <a:gd name="connsiteY3" fmla="*/ 2824870 h 2824870"/>
              <a:gd name="connsiteX4" fmla="*/ 20150 w 4067657"/>
              <a:gd name="connsiteY4" fmla="*/ 2824870 h 2824870"/>
              <a:gd name="connsiteX5" fmla="*/ 10625 w 4067657"/>
              <a:gd name="connsiteY5" fmla="*/ 736536 h 2824870"/>
              <a:gd name="connsiteX0" fmla="*/ 0 w 4057032"/>
              <a:gd name="connsiteY0" fmla="*/ 728663 h 2816997"/>
              <a:gd name="connsiteX1" fmla="*/ 756138 w 4057032"/>
              <a:gd name="connsiteY1" fmla="*/ 11177 h 2816997"/>
              <a:gd name="connsiteX2" fmla="*/ 4057032 w 4057032"/>
              <a:gd name="connsiteY2" fmla="*/ 0 h 2816997"/>
              <a:gd name="connsiteX3" fmla="*/ 4057032 w 4057032"/>
              <a:gd name="connsiteY3" fmla="*/ 2816997 h 2816997"/>
              <a:gd name="connsiteX4" fmla="*/ 9525 w 4057032"/>
              <a:gd name="connsiteY4" fmla="*/ 2816997 h 2816997"/>
              <a:gd name="connsiteX5" fmla="*/ 0 w 4057032"/>
              <a:gd name="connsiteY5" fmla="*/ 728663 h 2816997"/>
              <a:gd name="connsiteX0" fmla="*/ 0 w 4057032"/>
              <a:gd name="connsiteY0" fmla="*/ 736536 h 2824870"/>
              <a:gd name="connsiteX1" fmla="*/ 756138 w 4057032"/>
              <a:gd name="connsiteY1" fmla="*/ 19050 h 2824870"/>
              <a:gd name="connsiteX2" fmla="*/ 4057032 w 4057032"/>
              <a:gd name="connsiteY2" fmla="*/ 7873 h 2824870"/>
              <a:gd name="connsiteX3" fmla="*/ 4051786 w 4057032"/>
              <a:gd name="connsiteY3" fmla="*/ 0 h 2824870"/>
              <a:gd name="connsiteX4" fmla="*/ 4057032 w 4057032"/>
              <a:gd name="connsiteY4" fmla="*/ 2824870 h 2824870"/>
              <a:gd name="connsiteX5" fmla="*/ 9525 w 4057032"/>
              <a:gd name="connsiteY5" fmla="*/ 2824870 h 2824870"/>
              <a:gd name="connsiteX6" fmla="*/ 0 w 4057032"/>
              <a:gd name="connsiteY6" fmla="*/ 736536 h 2824870"/>
              <a:gd name="connsiteX0" fmla="*/ 0 w 4075697"/>
              <a:gd name="connsiteY0" fmla="*/ 728663 h 2816997"/>
              <a:gd name="connsiteX1" fmla="*/ 756138 w 4075697"/>
              <a:gd name="connsiteY1" fmla="*/ 11177 h 2816997"/>
              <a:gd name="connsiteX2" fmla="*/ 4057032 w 4075697"/>
              <a:gd name="connsiteY2" fmla="*/ 0 h 2816997"/>
              <a:gd name="connsiteX3" fmla="*/ 4075599 w 4075697"/>
              <a:gd name="connsiteY3" fmla="*/ 592202 h 2816997"/>
              <a:gd name="connsiteX4" fmla="*/ 4057032 w 4075697"/>
              <a:gd name="connsiteY4" fmla="*/ 2816997 h 2816997"/>
              <a:gd name="connsiteX5" fmla="*/ 9525 w 4075697"/>
              <a:gd name="connsiteY5" fmla="*/ 2816997 h 2816997"/>
              <a:gd name="connsiteX6" fmla="*/ 0 w 4075697"/>
              <a:gd name="connsiteY6" fmla="*/ 728663 h 2816997"/>
              <a:gd name="connsiteX0" fmla="*/ 0 w 4075697"/>
              <a:gd name="connsiteY0" fmla="*/ 733426 h 2821760"/>
              <a:gd name="connsiteX1" fmla="*/ 756138 w 4075697"/>
              <a:gd name="connsiteY1" fmla="*/ 15940 h 2821760"/>
              <a:gd name="connsiteX2" fmla="*/ 2975945 w 4075697"/>
              <a:gd name="connsiteY2" fmla="*/ 0 h 2821760"/>
              <a:gd name="connsiteX3" fmla="*/ 4075599 w 4075697"/>
              <a:gd name="connsiteY3" fmla="*/ 596965 h 2821760"/>
              <a:gd name="connsiteX4" fmla="*/ 4057032 w 4075697"/>
              <a:gd name="connsiteY4" fmla="*/ 2821760 h 2821760"/>
              <a:gd name="connsiteX5" fmla="*/ 9525 w 4075697"/>
              <a:gd name="connsiteY5" fmla="*/ 2821760 h 2821760"/>
              <a:gd name="connsiteX6" fmla="*/ 0 w 4075697"/>
              <a:gd name="connsiteY6" fmla="*/ 733426 h 2821760"/>
              <a:gd name="connsiteX0" fmla="*/ 0 w 4075697"/>
              <a:gd name="connsiteY0" fmla="*/ 819086 h 2907420"/>
              <a:gd name="connsiteX1" fmla="*/ 794238 w 4075697"/>
              <a:gd name="connsiteY1" fmla="*/ 0 h 2907420"/>
              <a:gd name="connsiteX2" fmla="*/ 2975945 w 4075697"/>
              <a:gd name="connsiteY2" fmla="*/ 85660 h 2907420"/>
              <a:gd name="connsiteX3" fmla="*/ 4075599 w 4075697"/>
              <a:gd name="connsiteY3" fmla="*/ 682625 h 2907420"/>
              <a:gd name="connsiteX4" fmla="*/ 4057032 w 4075697"/>
              <a:gd name="connsiteY4" fmla="*/ 2907420 h 2907420"/>
              <a:gd name="connsiteX5" fmla="*/ 9525 w 4075697"/>
              <a:gd name="connsiteY5" fmla="*/ 2907420 h 2907420"/>
              <a:gd name="connsiteX6" fmla="*/ 0 w 4075697"/>
              <a:gd name="connsiteY6" fmla="*/ 819086 h 2907420"/>
              <a:gd name="connsiteX0" fmla="*/ 0 w 4075697"/>
              <a:gd name="connsiteY0" fmla="*/ 819086 h 2907420"/>
              <a:gd name="connsiteX1" fmla="*/ 794238 w 4075697"/>
              <a:gd name="connsiteY1" fmla="*/ 0 h 2907420"/>
              <a:gd name="connsiteX2" fmla="*/ 2988645 w 4075697"/>
              <a:gd name="connsiteY2" fmla="*/ 9460 h 2907420"/>
              <a:gd name="connsiteX3" fmla="*/ 4075599 w 4075697"/>
              <a:gd name="connsiteY3" fmla="*/ 682625 h 2907420"/>
              <a:gd name="connsiteX4" fmla="*/ 4057032 w 4075697"/>
              <a:gd name="connsiteY4" fmla="*/ 2907420 h 2907420"/>
              <a:gd name="connsiteX5" fmla="*/ 9525 w 4075697"/>
              <a:gd name="connsiteY5" fmla="*/ 2907420 h 2907420"/>
              <a:gd name="connsiteX6" fmla="*/ 0 w 4075697"/>
              <a:gd name="connsiteY6" fmla="*/ 819086 h 290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5697" h="2907420">
                <a:moveTo>
                  <a:pt x="0" y="819086"/>
                </a:moveTo>
                <a:lnTo>
                  <a:pt x="794238" y="0"/>
                </a:lnTo>
                <a:lnTo>
                  <a:pt x="2988645" y="9460"/>
                </a:lnTo>
                <a:lnTo>
                  <a:pt x="4075599" y="682625"/>
                </a:lnTo>
                <a:cubicBezTo>
                  <a:pt x="4077348" y="1624248"/>
                  <a:pt x="4055283" y="1965797"/>
                  <a:pt x="4057032" y="2907420"/>
                </a:cubicBezTo>
                <a:lnTo>
                  <a:pt x="9525" y="2907420"/>
                </a:lnTo>
                <a:lnTo>
                  <a:pt x="0" y="819086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848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자유형: 도형 76">
            <a:extLst>
              <a:ext uri="{FF2B5EF4-FFF2-40B4-BE49-F238E27FC236}">
                <a16:creationId xmlns:a16="http://schemas.microsoft.com/office/drawing/2014/main" id="{F80C82F7-5632-46A4-9075-CDF5165E1B17}"/>
              </a:ext>
            </a:extLst>
          </p:cNvPr>
          <p:cNvSpPr/>
          <p:nvPr/>
        </p:nvSpPr>
        <p:spPr>
          <a:xfrm>
            <a:off x="2866171" y="3515247"/>
            <a:ext cx="3951282" cy="2813405"/>
          </a:xfrm>
          <a:custGeom>
            <a:avLst/>
            <a:gdLst>
              <a:gd name="connsiteX0" fmla="*/ 208532 w 4252156"/>
              <a:gd name="connsiteY0" fmla="*/ 1416709 h 2870917"/>
              <a:gd name="connsiteX1" fmla="*/ 424432 w 4252156"/>
              <a:gd name="connsiteY1" fmla="*/ 629309 h 2870917"/>
              <a:gd name="connsiteX2" fmla="*/ 1903982 w 4252156"/>
              <a:gd name="connsiteY2" fmla="*/ 659 h 2870917"/>
              <a:gd name="connsiteX3" fmla="*/ 3897882 w 4252156"/>
              <a:gd name="connsiteY3" fmla="*/ 559459 h 2870917"/>
              <a:gd name="connsiteX4" fmla="*/ 3910582 w 4252156"/>
              <a:gd name="connsiteY4" fmla="*/ 2578759 h 2870917"/>
              <a:gd name="connsiteX5" fmla="*/ 449832 w 4252156"/>
              <a:gd name="connsiteY5" fmla="*/ 2731159 h 2870917"/>
              <a:gd name="connsiteX6" fmla="*/ 18032 w 4252156"/>
              <a:gd name="connsiteY6" fmla="*/ 1353209 h 2870917"/>
              <a:gd name="connsiteX7" fmla="*/ 208532 w 4252156"/>
              <a:gd name="connsiteY7" fmla="*/ 1416709 h 2870917"/>
              <a:gd name="connsiteX0" fmla="*/ 33022 w 4267146"/>
              <a:gd name="connsiteY0" fmla="*/ 1353209 h 2870917"/>
              <a:gd name="connsiteX1" fmla="*/ 439422 w 4267146"/>
              <a:gd name="connsiteY1" fmla="*/ 629309 h 2870917"/>
              <a:gd name="connsiteX2" fmla="*/ 1918972 w 4267146"/>
              <a:gd name="connsiteY2" fmla="*/ 659 h 2870917"/>
              <a:gd name="connsiteX3" fmla="*/ 3912872 w 4267146"/>
              <a:gd name="connsiteY3" fmla="*/ 559459 h 2870917"/>
              <a:gd name="connsiteX4" fmla="*/ 3925572 w 4267146"/>
              <a:gd name="connsiteY4" fmla="*/ 2578759 h 2870917"/>
              <a:gd name="connsiteX5" fmla="*/ 464822 w 4267146"/>
              <a:gd name="connsiteY5" fmla="*/ 2731159 h 2870917"/>
              <a:gd name="connsiteX6" fmla="*/ 33022 w 4267146"/>
              <a:gd name="connsiteY6" fmla="*/ 1353209 h 2870917"/>
              <a:gd name="connsiteX0" fmla="*/ 30801 w 4271275"/>
              <a:gd name="connsiteY0" fmla="*/ 1035709 h 2870917"/>
              <a:gd name="connsiteX1" fmla="*/ 443551 w 4271275"/>
              <a:gd name="connsiteY1" fmla="*/ 629309 h 2870917"/>
              <a:gd name="connsiteX2" fmla="*/ 1923101 w 4271275"/>
              <a:gd name="connsiteY2" fmla="*/ 659 h 2870917"/>
              <a:gd name="connsiteX3" fmla="*/ 3917001 w 4271275"/>
              <a:gd name="connsiteY3" fmla="*/ 559459 h 2870917"/>
              <a:gd name="connsiteX4" fmla="*/ 3929701 w 4271275"/>
              <a:gd name="connsiteY4" fmla="*/ 2578759 h 2870917"/>
              <a:gd name="connsiteX5" fmla="*/ 468951 w 4271275"/>
              <a:gd name="connsiteY5" fmla="*/ 2731159 h 2870917"/>
              <a:gd name="connsiteX6" fmla="*/ 30801 w 4271275"/>
              <a:gd name="connsiteY6" fmla="*/ 1035709 h 2870917"/>
              <a:gd name="connsiteX0" fmla="*/ 330342 w 4132666"/>
              <a:gd name="connsiteY0" fmla="*/ 2731159 h 2922144"/>
              <a:gd name="connsiteX1" fmla="*/ 304942 w 4132666"/>
              <a:gd name="connsiteY1" fmla="*/ 629309 h 2922144"/>
              <a:gd name="connsiteX2" fmla="*/ 1784492 w 4132666"/>
              <a:gd name="connsiteY2" fmla="*/ 659 h 2922144"/>
              <a:gd name="connsiteX3" fmla="*/ 3778392 w 4132666"/>
              <a:gd name="connsiteY3" fmla="*/ 559459 h 2922144"/>
              <a:gd name="connsiteX4" fmla="*/ 3791092 w 4132666"/>
              <a:gd name="connsiteY4" fmla="*/ 2578759 h 2922144"/>
              <a:gd name="connsiteX5" fmla="*/ 330342 w 4132666"/>
              <a:gd name="connsiteY5" fmla="*/ 2731159 h 2922144"/>
              <a:gd name="connsiteX0" fmla="*/ 330342 w 4021665"/>
              <a:gd name="connsiteY0" fmla="*/ 2730662 h 2916446"/>
              <a:gd name="connsiteX1" fmla="*/ 304942 w 4021665"/>
              <a:gd name="connsiteY1" fmla="*/ 628812 h 2916446"/>
              <a:gd name="connsiteX2" fmla="*/ 1784492 w 4021665"/>
              <a:gd name="connsiteY2" fmla="*/ 162 h 2916446"/>
              <a:gd name="connsiteX3" fmla="*/ 3488955 w 4021665"/>
              <a:gd name="connsiteY3" fmla="*/ 666915 h 2916446"/>
              <a:gd name="connsiteX4" fmla="*/ 3791092 w 4021665"/>
              <a:gd name="connsiteY4" fmla="*/ 2578262 h 2916446"/>
              <a:gd name="connsiteX5" fmla="*/ 330342 w 4021665"/>
              <a:gd name="connsiteY5" fmla="*/ 2730662 h 2916446"/>
              <a:gd name="connsiteX0" fmla="*/ 330342 w 3947886"/>
              <a:gd name="connsiteY0" fmla="*/ 2730662 h 2942189"/>
              <a:gd name="connsiteX1" fmla="*/ 304942 w 3947886"/>
              <a:gd name="connsiteY1" fmla="*/ 628812 h 2942189"/>
              <a:gd name="connsiteX2" fmla="*/ 1784492 w 3947886"/>
              <a:gd name="connsiteY2" fmla="*/ 162 h 2942189"/>
              <a:gd name="connsiteX3" fmla="*/ 3488955 w 3947886"/>
              <a:gd name="connsiteY3" fmla="*/ 666915 h 2942189"/>
              <a:gd name="connsiteX4" fmla="*/ 3696710 w 3947886"/>
              <a:gd name="connsiteY4" fmla="*/ 2645732 h 2942189"/>
              <a:gd name="connsiteX5" fmla="*/ 330342 w 3947886"/>
              <a:gd name="connsiteY5" fmla="*/ 2730662 h 2942189"/>
              <a:gd name="connsiteX0" fmla="*/ 289580 w 3907124"/>
              <a:gd name="connsiteY0" fmla="*/ 2730577 h 2942104"/>
              <a:gd name="connsiteX1" fmla="*/ 383730 w 3907124"/>
              <a:gd name="connsiteY1" fmla="*/ 696198 h 2942104"/>
              <a:gd name="connsiteX2" fmla="*/ 1743730 w 3907124"/>
              <a:gd name="connsiteY2" fmla="*/ 77 h 2942104"/>
              <a:gd name="connsiteX3" fmla="*/ 3448193 w 3907124"/>
              <a:gd name="connsiteY3" fmla="*/ 666830 h 2942104"/>
              <a:gd name="connsiteX4" fmla="*/ 3655948 w 3907124"/>
              <a:gd name="connsiteY4" fmla="*/ 2645647 h 2942104"/>
              <a:gd name="connsiteX5" fmla="*/ 289580 w 3907124"/>
              <a:gd name="connsiteY5" fmla="*/ 2730577 h 2942104"/>
              <a:gd name="connsiteX0" fmla="*/ 289313 w 3907103"/>
              <a:gd name="connsiteY0" fmla="*/ 2683363 h 2894890"/>
              <a:gd name="connsiteX1" fmla="*/ 383463 w 3907103"/>
              <a:gd name="connsiteY1" fmla="*/ 648984 h 2894890"/>
              <a:gd name="connsiteX2" fmla="*/ 1737171 w 3907103"/>
              <a:gd name="connsiteY2" fmla="*/ 92 h 2894890"/>
              <a:gd name="connsiteX3" fmla="*/ 3447926 w 3907103"/>
              <a:gd name="connsiteY3" fmla="*/ 619616 h 2894890"/>
              <a:gd name="connsiteX4" fmla="*/ 3655681 w 3907103"/>
              <a:gd name="connsiteY4" fmla="*/ 2598433 h 2894890"/>
              <a:gd name="connsiteX5" fmla="*/ 289313 w 3907103"/>
              <a:gd name="connsiteY5" fmla="*/ 2683363 h 2894890"/>
              <a:gd name="connsiteX0" fmla="*/ 297465 w 3915255"/>
              <a:gd name="connsiteY0" fmla="*/ 2777790 h 2989317"/>
              <a:gd name="connsiteX1" fmla="*/ 391615 w 3915255"/>
              <a:gd name="connsiteY1" fmla="*/ 743411 h 2989317"/>
              <a:gd name="connsiteX2" fmla="*/ 1934086 w 3915255"/>
              <a:gd name="connsiteY2" fmla="*/ 61 h 2989317"/>
              <a:gd name="connsiteX3" fmla="*/ 3456078 w 3915255"/>
              <a:gd name="connsiteY3" fmla="*/ 714043 h 2989317"/>
              <a:gd name="connsiteX4" fmla="*/ 3663833 w 3915255"/>
              <a:gd name="connsiteY4" fmla="*/ 2692860 h 2989317"/>
              <a:gd name="connsiteX5" fmla="*/ 297465 w 3915255"/>
              <a:gd name="connsiteY5" fmla="*/ 2777790 h 298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5255" h="2989317">
                <a:moveTo>
                  <a:pt x="297465" y="2777790"/>
                </a:moveTo>
                <a:cubicBezTo>
                  <a:pt x="-283560" y="2452882"/>
                  <a:pt x="118845" y="1206366"/>
                  <a:pt x="391615" y="743411"/>
                </a:cubicBezTo>
                <a:cubicBezTo>
                  <a:pt x="664385" y="280456"/>
                  <a:pt x="1423342" y="4956"/>
                  <a:pt x="1934086" y="61"/>
                </a:cubicBezTo>
                <a:cubicBezTo>
                  <a:pt x="2444830" y="-4834"/>
                  <a:pt x="3136326" y="280986"/>
                  <a:pt x="3456078" y="714043"/>
                </a:cubicBezTo>
                <a:cubicBezTo>
                  <a:pt x="3775830" y="1147100"/>
                  <a:pt x="4190269" y="2348902"/>
                  <a:pt x="3663833" y="2692860"/>
                </a:cubicBezTo>
                <a:cubicBezTo>
                  <a:pt x="3137398" y="3036818"/>
                  <a:pt x="878490" y="3102698"/>
                  <a:pt x="297465" y="2777790"/>
                </a:cubicBezTo>
                <a:close/>
              </a:path>
            </a:pathLst>
          </a:custGeom>
          <a:solidFill>
            <a:srgbClr val="F0F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id="{F5B86E8B-625C-4291-A949-7996DB2A7FCC}"/>
              </a:ext>
            </a:extLst>
          </p:cNvPr>
          <p:cNvSpPr/>
          <p:nvPr/>
        </p:nvSpPr>
        <p:spPr>
          <a:xfrm>
            <a:off x="672119" y="2081517"/>
            <a:ext cx="2417690" cy="1937555"/>
          </a:xfrm>
          <a:custGeom>
            <a:avLst/>
            <a:gdLst>
              <a:gd name="connsiteX0" fmla="*/ 781230 w 2397754"/>
              <a:gd name="connsiteY0" fmla="*/ 2065476 h 2167992"/>
              <a:gd name="connsiteX1" fmla="*/ 25580 w 2397754"/>
              <a:gd name="connsiteY1" fmla="*/ 1493976 h 2167992"/>
              <a:gd name="connsiteX2" fmla="*/ 273230 w 2397754"/>
              <a:gd name="connsiteY2" fmla="*/ 484326 h 2167992"/>
              <a:gd name="connsiteX3" fmla="*/ 1200330 w 2397754"/>
              <a:gd name="connsiteY3" fmla="*/ 1726 h 2167992"/>
              <a:gd name="connsiteX4" fmla="*/ 2089330 w 2397754"/>
              <a:gd name="connsiteY4" fmla="*/ 636726 h 2167992"/>
              <a:gd name="connsiteX5" fmla="*/ 2375080 w 2397754"/>
              <a:gd name="connsiteY5" fmla="*/ 1570176 h 2167992"/>
              <a:gd name="connsiteX6" fmla="*/ 1568630 w 2397754"/>
              <a:gd name="connsiteY6" fmla="*/ 2122626 h 2167992"/>
              <a:gd name="connsiteX7" fmla="*/ 781230 w 2397754"/>
              <a:gd name="connsiteY7" fmla="*/ 2065476 h 2167992"/>
              <a:gd name="connsiteX0" fmla="*/ 781230 w 2397754"/>
              <a:gd name="connsiteY0" fmla="*/ 2065476 h 2153128"/>
              <a:gd name="connsiteX1" fmla="*/ 25580 w 2397754"/>
              <a:gd name="connsiteY1" fmla="*/ 1493976 h 2153128"/>
              <a:gd name="connsiteX2" fmla="*/ 273230 w 2397754"/>
              <a:gd name="connsiteY2" fmla="*/ 484326 h 2153128"/>
              <a:gd name="connsiteX3" fmla="*/ 1200330 w 2397754"/>
              <a:gd name="connsiteY3" fmla="*/ 1726 h 2153128"/>
              <a:gd name="connsiteX4" fmla="*/ 2089330 w 2397754"/>
              <a:gd name="connsiteY4" fmla="*/ 636726 h 2153128"/>
              <a:gd name="connsiteX5" fmla="*/ 2375080 w 2397754"/>
              <a:gd name="connsiteY5" fmla="*/ 1570176 h 2153128"/>
              <a:gd name="connsiteX6" fmla="*/ 1568630 w 2397754"/>
              <a:gd name="connsiteY6" fmla="*/ 2122626 h 2153128"/>
              <a:gd name="connsiteX7" fmla="*/ 781230 w 2397754"/>
              <a:gd name="connsiteY7" fmla="*/ 2065476 h 2153128"/>
              <a:gd name="connsiteX0" fmla="*/ 1133714 w 2420038"/>
              <a:gd name="connsiteY0" fmla="*/ 2065476 h 2153585"/>
              <a:gd name="connsiteX1" fmla="*/ 47864 w 2420038"/>
              <a:gd name="connsiteY1" fmla="*/ 1493976 h 2153585"/>
              <a:gd name="connsiteX2" fmla="*/ 295514 w 2420038"/>
              <a:gd name="connsiteY2" fmla="*/ 484326 h 2153585"/>
              <a:gd name="connsiteX3" fmla="*/ 1222614 w 2420038"/>
              <a:gd name="connsiteY3" fmla="*/ 1726 h 2153585"/>
              <a:gd name="connsiteX4" fmla="*/ 2111614 w 2420038"/>
              <a:gd name="connsiteY4" fmla="*/ 636726 h 2153585"/>
              <a:gd name="connsiteX5" fmla="*/ 2397364 w 2420038"/>
              <a:gd name="connsiteY5" fmla="*/ 1570176 h 2153585"/>
              <a:gd name="connsiteX6" fmla="*/ 1590914 w 2420038"/>
              <a:gd name="connsiteY6" fmla="*/ 2122626 h 2153585"/>
              <a:gd name="connsiteX7" fmla="*/ 1133714 w 2420038"/>
              <a:gd name="connsiteY7" fmla="*/ 2065476 h 2153585"/>
              <a:gd name="connsiteX0" fmla="*/ 1133714 w 2420038"/>
              <a:gd name="connsiteY0" fmla="*/ 2065476 h 2065907"/>
              <a:gd name="connsiteX1" fmla="*/ 47864 w 2420038"/>
              <a:gd name="connsiteY1" fmla="*/ 1493976 h 2065907"/>
              <a:gd name="connsiteX2" fmla="*/ 295514 w 2420038"/>
              <a:gd name="connsiteY2" fmla="*/ 484326 h 2065907"/>
              <a:gd name="connsiteX3" fmla="*/ 1222614 w 2420038"/>
              <a:gd name="connsiteY3" fmla="*/ 1726 h 2065907"/>
              <a:gd name="connsiteX4" fmla="*/ 2111614 w 2420038"/>
              <a:gd name="connsiteY4" fmla="*/ 636726 h 2065907"/>
              <a:gd name="connsiteX5" fmla="*/ 2397364 w 2420038"/>
              <a:gd name="connsiteY5" fmla="*/ 1570176 h 2065907"/>
              <a:gd name="connsiteX6" fmla="*/ 1133714 w 2420038"/>
              <a:gd name="connsiteY6" fmla="*/ 2065476 h 2065907"/>
              <a:gd name="connsiteX0" fmla="*/ 1133714 w 2420038"/>
              <a:gd name="connsiteY0" fmla="*/ 2065476 h 2071033"/>
              <a:gd name="connsiteX1" fmla="*/ 47864 w 2420038"/>
              <a:gd name="connsiteY1" fmla="*/ 1493976 h 2071033"/>
              <a:gd name="connsiteX2" fmla="*/ 295514 w 2420038"/>
              <a:gd name="connsiteY2" fmla="*/ 484326 h 2071033"/>
              <a:gd name="connsiteX3" fmla="*/ 1222614 w 2420038"/>
              <a:gd name="connsiteY3" fmla="*/ 1726 h 2071033"/>
              <a:gd name="connsiteX4" fmla="*/ 2111614 w 2420038"/>
              <a:gd name="connsiteY4" fmla="*/ 636726 h 2071033"/>
              <a:gd name="connsiteX5" fmla="*/ 2397364 w 2420038"/>
              <a:gd name="connsiteY5" fmla="*/ 1570176 h 2071033"/>
              <a:gd name="connsiteX6" fmla="*/ 1133714 w 2420038"/>
              <a:gd name="connsiteY6" fmla="*/ 2065476 h 2071033"/>
              <a:gd name="connsiteX0" fmla="*/ 1310332 w 2431556"/>
              <a:gd name="connsiteY0" fmla="*/ 2046426 h 2052297"/>
              <a:gd name="connsiteX1" fmla="*/ 59382 w 2431556"/>
              <a:gd name="connsiteY1" fmla="*/ 1493976 h 2052297"/>
              <a:gd name="connsiteX2" fmla="*/ 307032 w 2431556"/>
              <a:gd name="connsiteY2" fmla="*/ 484326 h 2052297"/>
              <a:gd name="connsiteX3" fmla="*/ 1234132 w 2431556"/>
              <a:gd name="connsiteY3" fmla="*/ 1726 h 2052297"/>
              <a:gd name="connsiteX4" fmla="*/ 2123132 w 2431556"/>
              <a:gd name="connsiteY4" fmla="*/ 636726 h 2052297"/>
              <a:gd name="connsiteX5" fmla="*/ 2408882 w 2431556"/>
              <a:gd name="connsiteY5" fmla="*/ 1570176 h 2052297"/>
              <a:gd name="connsiteX6" fmla="*/ 1310332 w 2431556"/>
              <a:gd name="connsiteY6" fmla="*/ 2046426 h 2052297"/>
              <a:gd name="connsiteX0" fmla="*/ 1310185 w 2431493"/>
              <a:gd name="connsiteY0" fmla="*/ 1932993 h 1938864"/>
              <a:gd name="connsiteX1" fmla="*/ 59235 w 2431493"/>
              <a:gd name="connsiteY1" fmla="*/ 1380543 h 1938864"/>
              <a:gd name="connsiteX2" fmla="*/ 306885 w 2431493"/>
              <a:gd name="connsiteY2" fmla="*/ 370893 h 1938864"/>
              <a:gd name="connsiteX3" fmla="*/ 1227635 w 2431493"/>
              <a:gd name="connsiteY3" fmla="*/ 2593 h 1938864"/>
              <a:gd name="connsiteX4" fmla="*/ 2122985 w 2431493"/>
              <a:gd name="connsiteY4" fmla="*/ 523293 h 1938864"/>
              <a:gd name="connsiteX5" fmla="*/ 2408735 w 2431493"/>
              <a:gd name="connsiteY5" fmla="*/ 1456743 h 1938864"/>
              <a:gd name="connsiteX6" fmla="*/ 1310185 w 2431493"/>
              <a:gd name="connsiteY6" fmla="*/ 1932993 h 1938864"/>
              <a:gd name="connsiteX0" fmla="*/ 1296382 w 2417690"/>
              <a:gd name="connsiteY0" fmla="*/ 1931684 h 1937555"/>
              <a:gd name="connsiteX1" fmla="*/ 45432 w 2417690"/>
              <a:gd name="connsiteY1" fmla="*/ 1379234 h 1937555"/>
              <a:gd name="connsiteX2" fmla="*/ 362932 w 2417690"/>
              <a:gd name="connsiteY2" fmla="*/ 407684 h 1937555"/>
              <a:gd name="connsiteX3" fmla="*/ 1213832 w 2417690"/>
              <a:gd name="connsiteY3" fmla="*/ 1284 h 1937555"/>
              <a:gd name="connsiteX4" fmla="*/ 2109182 w 2417690"/>
              <a:gd name="connsiteY4" fmla="*/ 521984 h 1937555"/>
              <a:gd name="connsiteX5" fmla="*/ 2394932 w 2417690"/>
              <a:gd name="connsiteY5" fmla="*/ 1455434 h 1937555"/>
              <a:gd name="connsiteX6" fmla="*/ 1296382 w 2417690"/>
              <a:gd name="connsiteY6" fmla="*/ 1931684 h 193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7690" h="1937555">
                <a:moveTo>
                  <a:pt x="1296382" y="1931684"/>
                </a:moveTo>
                <a:cubicBezTo>
                  <a:pt x="911149" y="1880884"/>
                  <a:pt x="201007" y="1633234"/>
                  <a:pt x="45432" y="1379234"/>
                </a:cubicBezTo>
                <a:cubicBezTo>
                  <a:pt x="-110143" y="1125234"/>
                  <a:pt x="168199" y="637342"/>
                  <a:pt x="362932" y="407684"/>
                </a:cubicBezTo>
                <a:cubicBezTo>
                  <a:pt x="557665" y="178026"/>
                  <a:pt x="922790" y="-17766"/>
                  <a:pt x="1213832" y="1284"/>
                </a:cubicBezTo>
                <a:cubicBezTo>
                  <a:pt x="1504874" y="20334"/>
                  <a:pt x="1912332" y="279626"/>
                  <a:pt x="2109182" y="521984"/>
                </a:cubicBezTo>
                <a:cubicBezTo>
                  <a:pt x="2306032" y="764342"/>
                  <a:pt x="2481715" y="1207784"/>
                  <a:pt x="2394932" y="1455434"/>
                </a:cubicBezTo>
                <a:cubicBezTo>
                  <a:pt x="2231949" y="1693559"/>
                  <a:pt x="1681615" y="1982484"/>
                  <a:pt x="1296382" y="1931684"/>
                </a:cubicBezTo>
                <a:close/>
              </a:path>
            </a:pathLst>
          </a:custGeom>
          <a:solidFill>
            <a:srgbClr val="F0F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자유형: 도형 75">
            <a:extLst>
              <a:ext uri="{FF2B5EF4-FFF2-40B4-BE49-F238E27FC236}">
                <a16:creationId xmlns:a16="http://schemas.microsoft.com/office/drawing/2014/main" id="{A75327E8-DF50-48FE-9292-12D5E4615239}"/>
              </a:ext>
            </a:extLst>
          </p:cNvPr>
          <p:cNvSpPr/>
          <p:nvPr/>
        </p:nvSpPr>
        <p:spPr>
          <a:xfrm>
            <a:off x="6185841" y="2078678"/>
            <a:ext cx="1859875" cy="1553218"/>
          </a:xfrm>
          <a:custGeom>
            <a:avLst/>
            <a:gdLst>
              <a:gd name="connsiteX0" fmla="*/ 621359 w 1859874"/>
              <a:gd name="connsiteY0" fmla="*/ 1388422 h 1544454"/>
              <a:gd name="connsiteX1" fmla="*/ 37159 w 1859874"/>
              <a:gd name="connsiteY1" fmla="*/ 1102672 h 1544454"/>
              <a:gd name="connsiteX2" fmla="*/ 202259 w 1859874"/>
              <a:gd name="connsiteY2" fmla="*/ 270822 h 1544454"/>
              <a:gd name="connsiteX3" fmla="*/ 1357959 w 1859874"/>
              <a:gd name="connsiteY3" fmla="*/ 29522 h 1544454"/>
              <a:gd name="connsiteX4" fmla="*/ 1859609 w 1859874"/>
              <a:gd name="connsiteY4" fmla="*/ 855022 h 1544454"/>
              <a:gd name="connsiteX5" fmla="*/ 1415109 w 1859874"/>
              <a:gd name="connsiteY5" fmla="*/ 1515422 h 1544454"/>
              <a:gd name="connsiteX6" fmla="*/ 621359 w 1859874"/>
              <a:gd name="connsiteY6" fmla="*/ 1388422 h 1544454"/>
              <a:gd name="connsiteX0" fmla="*/ 621359 w 1859875"/>
              <a:gd name="connsiteY0" fmla="*/ 1432872 h 1553218"/>
              <a:gd name="connsiteX1" fmla="*/ 37159 w 1859875"/>
              <a:gd name="connsiteY1" fmla="*/ 1102672 h 1553218"/>
              <a:gd name="connsiteX2" fmla="*/ 202259 w 1859875"/>
              <a:gd name="connsiteY2" fmla="*/ 270822 h 1553218"/>
              <a:gd name="connsiteX3" fmla="*/ 1357959 w 1859875"/>
              <a:gd name="connsiteY3" fmla="*/ 29522 h 1553218"/>
              <a:gd name="connsiteX4" fmla="*/ 1859609 w 1859875"/>
              <a:gd name="connsiteY4" fmla="*/ 855022 h 1553218"/>
              <a:gd name="connsiteX5" fmla="*/ 1415109 w 1859875"/>
              <a:gd name="connsiteY5" fmla="*/ 1515422 h 1553218"/>
              <a:gd name="connsiteX6" fmla="*/ 621359 w 1859875"/>
              <a:gd name="connsiteY6" fmla="*/ 1432872 h 15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9875" h="1553218">
                <a:moveTo>
                  <a:pt x="621359" y="1432872"/>
                </a:moveTo>
                <a:cubicBezTo>
                  <a:pt x="391701" y="1364080"/>
                  <a:pt x="107009" y="1296347"/>
                  <a:pt x="37159" y="1102672"/>
                </a:cubicBezTo>
                <a:cubicBezTo>
                  <a:pt x="-32691" y="908997"/>
                  <a:pt x="-17874" y="449680"/>
                  <a:pt x="202259" y="270822"/>
                </a:cubicBezTo>
                <a:cubicBezTo>
                  <a:pt x="422392" y="91964"/>
                  <a:pt x="1081734" y="-67845"/>
                  <a:pt x="1357959" y="29522"/>
                </a:cubicBezTo>
                <a:cubicBezTo>
                  <a:pt x="1634184" y="126889"/>
                  <a:pt x="1850084" y="607372"/>
                  <a:pt x="1859609" y="855022"/>
                </a:cubicBezTo>
                <a:cubicBezTo>
                  <a:pt x="1869134" y="1102672"/>
                  <a:pt x="1621484" y="1419114"/>
                  <a:pt x="1415109" y="1515422"/>
                </a:cubicBezTo>
                <a:cubicBezTo>
                  <a:pt x="1208734" y="1611730"/>
                  <a:pt x="851017" y="1501664"/>
                  <a:pt x="621359" y="1432872"/>
                </a:cubicBezTo>
                <a:close/>
              </a:path>
            </a:pathLst>
          </a:custGeom>
          <a:solidFill>
            <a:srgbClr val="F0F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98" name="직선 연결선 197">
            <a:extLst>
              <a:ext uri="{FF2B5EF4-FFF2-40B4-BE49-F238E27FC236}">
                <a16:creationId xmlns:a16="http://schemas.microsoft.com/office/drawing/2014/main" id="{4A79B312-D4B6-4CF0-919E-5F39DD5E3A07}"/>
              </a:ext>
            </a:extLst>
          </p:cNvPr>
          <p:cNvCxnSpPr>
            <a:cxnSpLocks/>
            <a:endCxn id="141" idx="1"/>
          </p:cNvCxnSpPr>
          <p:nvPr/>
        </p:nvCxnSpPr>
        <p:spPr>
          <a:xfrm flipH="1" flipV="1">
            <a:off x="2410943" y="2770349"/>
            <a:ext cx="322386" cy="5198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3">
            <a:extLst>
              <a:ext uri="{FF2B5EF4-FFF2-40B4-BE49-F238E27FC236}">
                <a16:creationId xmlns:a16="http://schemas.microsoft.com/office/drawing/2014/main" id="{69CD343E-6B37-419D-8E18-D823FB407AD4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직선 연결선 161">
            <a:extLst>
              <a:ext uri="{FF2B5EF4-FFF2-40B4-BE49-F238E27FC236}">
                <a16:creationId xmlns:a16="http://schemas.microsoft.com/office/drawing/2014/main" id="{5E1FF8B1-D9D3-4D47-B29A-5BF14DBEF88D}"/>
              </a:ext>
            </a:extLst>
          </p:cNvPr>
          <p:cNvCxnSpPr>
            <a:cxnSpLocks/>
            <a:stCxn id="121" idx="0"/>
          </p:cNvCxnSpPr>
          <p:nvPr/>
        </p:nvCxnSpPr>
        <p:spPr>
          <a:xfrm flipV="1">
            <a:off x="7545068" y="2633526"/>
            <a:ext cx="98866" cy="6548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>
            <a:extLst>
              <a:ext uri="{FF2B5EF4-FFF2-40B4-BE49-F238E27FC236}">
                <a16:creationId xmlns:a16="http://schemas.microsoft.com/office/drawing/2014/main" id="{598FD613-34EE-4BB5-ADA8-940E98D82947}"/>
              </a:ext>
            </a:extLst>
          </p:cNvPr>
          <p:cNvCxnSpPr>
            <a:cxnSpLocks/>
            <a:endCxn id="119" idx="5"/>
          </p:cNvCxnSpPr>
          <p:nvPr/>
        </p:nvCxnSpPr>
        <p:spPr>
          <a:xfrm flipH="1" flipV="1">
            <a:off x="7307759" y="2464283"/>
            <a:ext cx="336175" cy="1692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연결선 158">
            <a:extLst>
              <a:ext uri="{FF2B5EF4-FFF2-40B4-BE49-F238E27FC236}">
                <a16:creationId xmlns:a16="http://schemas.microsoft.com/office/drawing/2014/main" id="{A13A465D-4C3A-4F5A-BA6B-D7CEDE927187}"/>
              </a:ext>
            </a:extLst>
          </p:cNvPr>
          <p:cNvCxnSpPr>
            <a:cxnSpLocks/>
            <a:endCxn id="120" idx="3"/>
          </p:cNvCxnSpPr>
          <p:nvPr/>
        </p:nvCxnSpPr>
        <p:spPr>
          <a:xfrm flipH="1">
            <a:off x="7182902" y="2633526"/>
            <a:ext cx="461032" cy="4348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직선 연결선 188">
            <a:extLst>
              <a:ext uri="{FF2B5EF4-FFF2-40B4-BE49-F238E27FC236}">
                <a16:creationId xmlns:a16="http://schemas.microsoft.com/office/drawing/2014/main" id="{D4644675-4A69-4C8F-8363-41BE6B91CC28}"/>
              </a:ext>
            </a:extLst>
          </p:cNvPr>
          <p:cNvCxnSpPr>
            <a:cxnSpLocks/>
            <a:stCxn id="140" idx="7"/>
          </p:cNvCxnSpPr>
          <p:nvPr/>
        </p:nvCxnSpPr>
        <p:spPr>
          <a:xfrm flipH="1">
            <a:off x="1053194" y="2757491"/>
            <a:ext cx="472519" cy="4792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직선 연결선 191">
            <a:extLst>
              <a:ext uri="{FF2B5EF4-FFF2-40B4-BE49-F238E27FC236}">
                <a16:creationId xmlns:a16="http://schemas.microsoft.com/office/drawing/2014/main" id="{1CAABF0D-86AD-4C20-B12F-629C84DFE16A}"/>
              </a:ext>
            </a:extLst>
          </p:cNvPr>
          <p:cNvCxnSpPr>
            <a:cxnSpLocks/>
            <a:endCxn id="142" idx="5"/>
          </p:cNvCxnSpPr>
          <p:nvPr/>
        </p:nvCxnSpPr>
        <p:spPr>
          <a:xfrm>
            <a:off x="1053194" y="3236789"/>
            <a:ext cx="596044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직선 연결선 194">
            <a:extLst>
              <a:ext uri="{FF2B5EF4-FFF2-40B4-BE49-F238E27FC236}">
                <a16:creationId xmlns:a16="http://schemas.microsoft.com/office/drawing/2014/main" id="{F319BFDC-C2AC-4100-8BBE-263CCF278BAD}"/>
              </a:ext>
            </a:extLst>
          </p:cNvPr>
          <p:cNvCxnSpPr>
            <a:cxnSpLocks/>
            <a:endCxn id="143" idx="3"/>
          </p:cNvCxnSpPr>
          <p:nvPr/>
        </p:nvCxnSpPr>
        <p:spPr>
          <a:xfrm flipH="1">
            <a:off x="2169839" y="3290242"/>
            <a:ext cx="563490" cy="5586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69EFF2EE-DA8E-462B-A143-0A7E898E03C5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94E7041-1771-4AB2-821D-362C97F398AC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0987A50-15EF-4C62-BC30-466C6A974342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684BAA1-794A-435C-8415-D4A53AE3DA8F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48D687E-EE53-4E4B-B89B-CFB4423C96B4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327C2B1-5838-4310-8D2A-88E38C8B1457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DC598FF-2838-41C2-A7A7-105F6B655C34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Reassignments alone are not enough</a:t>
            </a:r>
          </a:p>
        </p:txBody>
      </p:sp>
      <p:sp>
        <p:nvSpPr>
          <p:cNvPr id="112" name="Rectangle 5">
            <a:extLst>
              <a:ext uri="{FF2B5EF4-FFF2-40B4-BE49-F238E27FC236}">
                <a16:creationId xmlns:a16="http://schemas.microsoft.com/office/drawing/2014/main" id="{B9CC0813-BB58-4935-98D7-4C5BC6FBF438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5">
            <a:extLst>
              <a:ext uri="{FF2B5EF4-FFF2-40B4-BE49-F238E27FC236}">
                <a16:creationId xmlns:a16="http://schemas.microsoft.com/office/drawing/2014/main" id="{E3618390-4F2C-4F98-B4C7-2CDF5FA7B7F2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3">
            <a:extLst>
              <a:ext uri="{FF2B5EF4-FFF2-40B4-BE49-F238E27FC236}">
                <a16:creationId xmlns:a16="http://schemas.microsoft.com/office/drawing/2014/main" id="{1B8B7A97-F949-48AE-AC28-D2A8BCE93EE8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3">
            <a:extLst>
              <a:ext uri="{FF2B5EF4-FFF2-40B4-BE49-F238E27FC236}">
                <a16:creationId xmlns:a16="http://schemas.microsoft.com/office/drawing/2014/main" id="{F65C6E03-E721-47B7-8333-AEA5108F9B26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3">
            <a:extLst>
              <a:ext uri="{FF2B5EF4-FFF2-40B4-BE49-F238E27FC236}">
                <a16:creationId xmlns:a16="http://schemas.microsoft.com/office/drawing/2014/main" id="{7B2CC15C-0EB7-469F-9600-0F29E14A5D3D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5">
            <a:extLst>
              <a:ext uri="{FF2B5EF4-FFF2-40B4-BE49-F238E27FC236}">
                <a16:creationId xmlns:a16="http://schemas.microsoft.com/office/drawing/2014/main" id="{17586D94-1173-45DE-928F-F82E88AF7CC3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5">
            <a:extLst>
              <a:ext uri="{FF2B5EF4-FFF2-40B4-BE49-F238E27FC236}">
                <a16:creationId xmlns:a16="http://schemas.microsoft.com/office/drawing/2014/main" id="{925580CF-9383-4B87-8374-623CA97E29B0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5">
            <a:extLst>
              <a:ext uri="{FF2B5EF4-FFF2-40B4-BE49-F238E27FC236}">
                <a16:creationId xmlns:a16="http://schemas.microsoft.com/office/drawing/2014/main" id="{BD35DEDA-054E-44DD-BD53-E508A6A735E8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">
            <a:extLst>
              <a:ext uri="{FF2B5EF4-FFF2-40B4-BE49-F238E27FC236}">
                <a16:creationId xmlns:a16="http://schemas.microsoft.com/office/drawing/2014/main" id="{447DE3F3-F7CD-49D3-AF4A-23C58EF51DEF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3">
            <a:extLst>
              <a:ext uri="{FF2B5EF4-FFF2-40B4-BE49-F238E27FC236}">
                <a16:creationId xmlns:a16="http://schemas.microsoft.com/office/drawing/2014/main" id="{BAF5A843-DAF0-4DE8-AE25-70A1BD63B95C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3">
            <a:extLst>
              <a:ext uri="{FF2B5EF4-FFF2-40B4-BE49-F238E27FC236}">
                <a16:creationId xmlns:a16="http://schemas.microsoft.com/office/drawing/2014/main" id="{4FD0D93E-A5F8-4571-ABB0-9DCF61814E43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3C7824-ECB6-408A-BFA6-454E036D8ACF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F0301F0-B89F-4E2D-811D-503DE19610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37CE5CD-2BC0-4C9E-8932-F12D8A879CA0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endCxn id="79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67F6BEEE-D544-4F26-9317-1F1E68221802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13">
            <a:extLst>
              <a:ext uri="{FF2B5EF4-FFF2-40B4-BE49-F238E27FC236}">
                <a16:creationId xmlns:a16="http://schemas.microsoft.com/office/drawing/2014/main" id="{1E772D37-20AF-46DC-864B-E93DDDFF0FDF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F5AD48EA-BA2B-4C0C-89FD-8467639A4F14}"/>
              </a:ext>
            </a:extLst>
          </p:cNvPr>
          <p:cNvCxnSpPr>
            <a:cxnSpLocks/>
            <a:stCxn id="108" idx="0"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D42C2A02-77CF-42A4-9CE5-F44FB70253F4}"/>
              </a:ext>
            </a:extLst>
          </p:cNvPr>
          <p:cNvCxnSpPr>
            <a:cxnSpLocks/>
            <a:stCxn id="111" idx="1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EFF208CD-DBD2-4503-B34A-CBCAD5D6B1E3}"/>
              </a:ext>
            </a:extLst>
          </p:cNvPr>
          <p:cNvCxnSpPr>
            <a:cxnSpLocks/>
            <a:stCxn id="107" idx="3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237E2945-F289-4CDC-9067-72C2020405EF}"/>
              </a:ext>
            </a:extLst>
          </p:cNvPr>
          <p:cNvCxnSpPr>
            <a:cxnSpLocks/>
            <a:stCxn id="117" idx="6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>
            <a:extLst>
              <a:ext uri="{FF2B5EF4-FFF2-40B4-BE49-F238E27FC236}">
                <a16:creationId xmlns:a16="http://schemas.microsoft.com/office/drawing/2014/main" id="{8CF547F4-36C4-4FED-8DBB-8A34E6234B4E}"/>
              </a:ext>
            </a:extLst>
          </p:cNvPr>
          <p:cNvCxnSpPr>
            <a:cxnSpLocks/>
            <a:endCxn id="114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CB215123-94BD-4E6D-AE6B-676EA13E89DB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710EF5A-7BC6-45F6-842C-9D05A9CE71FB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3BC883D-6D7F-47C6-A76C-D2B5F51E4C14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4A2FB80-1040-420C-99C1-8592D72D10D9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3FDF5D4-8073-4F22-A9ED-2E68F99558C4}"/>
              </a:ext>
            </a:extLst>
          </p:cNvPr>
          <p:cNvSpPr txBox="1"/>
          <p:nvPr/>
        </p:nvSpPr>
        <p:spPr>
          <a:xfrm>
            <a:off x="4577226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F31B11B-1610-4A66-A982-BE61E797176C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3036E7B-6F36-4FA2-B807-292C85EB21AB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DDA8A0C-EFB1-4D9A-BCE4-1E2B3EF97522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B217054-0397-4FDC-9C1C-CB313A4942E8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8EBC332-6212-4E04-93CA-6A4639B195C6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46EE24E-AE0D-41E4-B451-EC874DAB39A4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01" name="Rectangle 5">
            <a:extLst>
              <a:ext uri="{FF2B5EF4-FFF2-40B4-BE49-F238E27FC236}">
                <a16:creationId xmlns:a16="http://schemas.microsoft.com/office/drawing/2014/main" id="{C86BA132-E14B-499C-8434-B306456155CF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5">
            <a:extLst>
              <a:ext uri="{FF2B5EF4-FFF2-40B4-BE49-F238E27FC236}">
                <a16:creationId xmlns:a16="http://schemas.microsoft.com/office/drawing/2014/main" id="{03ED22D6-1C74-4CAC-8875-7F7930389A04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5">
            <a:extLst>
              <a:ext uri="{FF2B5EF4-FFF2-40B4-BE49-F238E27FC236}">
                <a16:creationId xmlns:a16="http://schemas.microsoft.com/office/drawing/2014/main" id="{90F7F601-AB2C-4544-A9DE-3C5CED13111F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5">
            <a:extLst>
              <a:ext uri="{FF2B5EF4-FFF2-40B4-BE49-F238E27FC236}">
                <a16:creationId xmlns:a16="http://schemas.microsoft.com/office/drawing/2014/main" id="{2A07B147-317B-440C-A238-00F4D47224DD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5">
            <a:extLst>
              <a:ext uri="{FF2B5EF4-FFF2-40B4-BE49-F238E27FC236}">
                <a16:creationId xmlns:a16="http://schemas.microsoft.com/office/drawing/2014/main" id="{B08E22A8-86A1-4782-9B88-6A979D579FE0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5">
            <a:extLst>
              <a:ext uri="{FF2B5EF4-FFF2-40B4-BE49-F238E27FC236}">
                <a16:creationId xmlns:a16="http://schemas.microsoft.com/office/drawing/2014/main" id="{BB29CE88-7EE9-4C01-AA0E-558E6DB2D278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3">
            <a:extLst>
              <a:ext uri="{FF2B5EF4-FFF2-40B4-BE49-F238E27FC236}">
                <a16:creationId xmlns:a16="http://schemas.microsoft.com/office/drawing/2014/main" id="{1B0CE648-2B2B-4D19-B630-6F5FBDCE84B7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3">
            <a:extLst>
              <a:ext uri="{FF2B5EF4-FFF2-40B4-BE49-F238E27FC236}">
                <a16:creationId xmlns:a16="http://schemas.microsoft.com/office/drawing/2014/main" id="{6A31CDA4-46DA-4352-BFCC-BF065BC17BDE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3">
            <a:extLst>
              <a:ext uri="{FF2B5EF4-FFF2-40B4-BE49-F238E27FC236}">
                <a16:creationId xmlns:a16="http://schemas.microsoft.com/office/drawing/2014/main" id="{47733F0C-0A31-4BEE-8813-1CED30D250D5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5">
            <a:extLst>
              <a:ext uri="{FF2B5EF4-FFF2-40B4-BE49-F238E27FC236}">
                <a16:creationId xmlns:a16="http://schemas.microsoft.com/office/drawing/2014/main" id="{C9E1371B-E887-4680-8952-18AE73E83AF9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3">
            <a:extLst>
              <a:ext uri="{FF2B5EF4-FFF2-40B4-BE49-F238E27FC236}">
                <a16:creationId xmlns:a16="http://schemas.microsoft.com/office/drawing/2014/main" id="{43F53B88-DA5C-41BD-889F-EDC9FF69D0BF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3">
            <a:extLst>
              <a:ext uri="{FF2B5EF4-FFF2-40B4-BE49-F238E27FC236}">
                <a16:creationId xmlns:a16="http://schemas.microsoft.com/office/drawing/2014/main" id="{AEEAA25B-081B-4457-8A6B-AFA50D4071B9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5">
            <a:extLst>
              <a:ext uri="{FF2B5EF4-FFF2-40B4-BE49-F238E27FC236}">
                <a16:creationId xmlns:a16="http://schemas.microsoft.com/office/drawing/2014/main" id="{237E1748-1CD8-4065-909A-F685131747C7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FB74B83-0926-4EB0-BCE3-749F04D55B07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AA86F8F-0B8C-470C-8599-EC296A75EBE3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5FB0A20-8469-485A-9548-C412640CE9E6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234A246-0140-492C-AC6F-D795490A7594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4CFDE2-2EDB-442B-8707-5D235D629D52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74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altLang="ko-KR" dirty="0"/>
              <a:t>Opening and closing facilities necessary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77454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39F772-3E00-4F5F-A4F2-92AA5986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Construction of the auxiliary graph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2F7BDA-5310-44EA-AF94-E76F3AD074C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Three types of edges</a:t>
            </a:r>
          </a:p>
          <a:p>
            <a:pPr lvl="1"/>
            <a:r>
              <a:rPr lang="en-US" altLang="ko-KR" dirty="0"/>
              <a:t>Reassigning a client</a:t>
            </a:r>
          </a:p>
          <a:p>
            <a:pPr lvl="1"/>
            <a:r>
              <a:rPr lang="en-US" altLang="ko-KR" dirty="0"/>
              <a:t>Opening an odd-constrained facility</a:t>
            </a:r>
          </a:p>
          <a:p>
            <a:pPr lvl="1"/>
            <a:r>
              <a:rPr lang="en-US" altLang="ko-KR" dirty="0"/>
              <a:t>Closing an odd-constrained facility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743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1AD205-19E3-47CA-BA99-58303690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Opening edges</a:t>
            </a:r>
            <a:endParaRPr lang="ko-KR" altLang="en-US" dirty="0"/>
          </a:p>
        </p:txBody>
      </p: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66B88140-B2EC-44A0-83A0-A944EAF762C3}"/>
              </a:ext>
            </a:extLst>
          </p:cNvPr>
          <p:cNvCxnSpPr>
            <a:cxnSpLocks/>
            <a:endCxn id="105" idx="1"/>
          </p:cNvCxnSpPr>
          <p:nvPr/>
        </p:nvCxnSpPr>
        <p:spPr>
          <a:xfrm flipH="1" flipV="1">
            <a:off x="2410943" y="2770349"/>
            <a:ext cx="322386" cy="5198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3">
            <a:extLst>
              <a:ext uri="{FF2B5EF4-FFF2-40B4-BE49-F238E27FC236}">
                <a16:creationId xmlns:a16="http://schemas.microsoft.com/office/drawing/2014/main" id="{213BE204-5DBC-429F-AF00-E0EC8D1D2157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5E22E78F-710F-483B-80AD-C9A6BD089040}"/>
              </a:ext>
            </a:extLst>
          </p:cNvPr>
          <p:cNvCxnSpPr>
            <a:cxnSpLocks/>
            <a:stCxn id="181" idx="0"/>
          </p:cNvCxnSpPr>
          <p:nvPr/>
        </p:nvCxnSpPr>
        <p:spPr>
          <a:xfrm flipV="1">
            <a:off x="7545068" y="2633526"/>
            <a:ext cx="98866" cy="6548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27">
            <a:extLst>
              <a:ext uri="{FF2B5EF4-FFF2-40B4-BE49-F238E27FC236}">
                <a16:creationId xmlns:a16="http://schemas.microsoft.com/office/drawing/2014/main" id="{BE036208-3286-47CC-B85D-684F1C3A33D5}"/>
              </a:ext>
            </a:extLst>
          </p:cNvPr>
          <p:cNvCxnSpPr>
            <a:cxnSpLocks/>
            <a:endCxn id="179" idx="5"/>
          </p:cNvCxnSpPr>
          <p:nvPr/>
        </p:nvCxnSpPr>
        <p:spPr>
          <a:xfrm flipH="1" flipV="1">
            <a:off x="7307759" y="2464283"/>
            <a:ext cx="336175" cy="1692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>
            <a:extLst>
              <a:ext uri="{FF2B5EF4-FFF2-40B4-BE49-F238E27FC236}">
                <a16:creationId xmlns:a16="http://schemas.microsoft.com/office/drawing/2014/main" id="{2ADECFEE-FFBA-443B-B68E-D52A7178A7FF}"/>
              </a:ext>
            </a:extLst>
          </p:cNvPr>
          <p:cNvCxnSpPr>
            <a:cxnSpLocks/>
            <a:endCxn id="180" idx="3"/>
          </p:cNvCxnSpPr>
          <p:nvPr/>
        </p:nvCxnSpPr>
        <p:spPr>
          <a:xfrm flipH="1">
            <a:off x="7182902" y="2633526"/>
            <a:ext cx="461032" cy="4348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A981350F-11E6-4C37-8BB5-0C2F2AC80954}"/>
              </a:ext>
            </a:extLst>
          </p:cNvPr>
          <p:cNvCxnSpPr>
            <a:cxnSpLocks/>
            <a:stCxn id="185" idx="7"/>
          </p:cNvCxnSpPr>
          <p:nvPr/>
        </p:nvCxnSpPr>
        <p:spPr>
          <a:xfrm flipH="1">
            <a:off x="1053194" y="2757491"/>
            <a:ext cx="472519" cy="4792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>
            <a:extLst>
              <a:ext uri="{FF2B5EF4-FFF2-40B4-BE49-F238E27FC236}">
                <a16:creationId xmlns:a16="http://schemas.microsoft.com/office/drawing/2014/main" id="{A146DFF7-94BF-40C3-A2D2-E5C685F8A755}"/>
              </a:ext>
            </a:extLst>
          </p:cNvPr>
          <p:cNvCxnSpPr>
            <a:cxnSpLocks/>
            <a:endCxn id="186" idx="5"/>
          </p:cNvCxnSpPr>
          <p:nvPr/>
        </p:nvCxnSpPr>
        <p:spPr>
          <a:xfrm>
            <a:off x="1053194" y="3236789"/>
            <a:ext cx="596044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>
            <a:extLst>
              <a:ext uri="{FF2B5EF4-FFF2-40B4-BE49-F238E27FC236}">
                <a16:creationId xmlns:a16="http://schemas.microsoft.com/office/drawing/2014/main" id="{11987EA4-311B-408C-AF2C-44A1B0A7E58C}"/>
              </a:ext>
            </a:extLst>
          </p:cNvPr>
          <p:cNvCxnSpPr>
            <a:cxnSpLocks/>
            <a:endCxn id="187" idx="3"/>
          </p:cNvCxnSpPr>
          <p:nvPr/>
        </p:nvCxnSpPr>
        <p:spPr>
          <a:xfrm flipH="1">
            <a:off x="2169839" y="3290242"/>
            <a:ext cx="563490" cy="5586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7E161659-C0C3-492A-B7D3-BA432D6B7804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B0D3E88-2106-45C3-8CAD-1868B26FB003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077E5BF-9B1C-4199-A8C3-60ACEE161587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5C54C68-FE3C-462A-B4D0-ACC9F8216091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699D9DB-030D-4860-A049-2633B58D58F5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5202007-AF5C-4F70-860D-8A5A75549876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F507444-C74E-44AF-9B1E-2EA052F80721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77" name="Rectangle 5">
            <a:extLst>
              <a:ext uri="{FF2B5EF4-FFF2-40B4-BE49-F238E27FC236}">
                <a16:creationId xmlns:a16="http://schemas.microsoft.com/office/drawing/2014/main" id="{D4512382-4B0F-499A-97C7-C913138ADC74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5">
            <a:extLst>
              <a:ext uri="{FF2B5EF4-FFF2-40B4-BE49-F238E27FC236}">
                <a16:creationId xmlns:a16="http://schemas.microsoft.com/office/drawing/2014/main" id="{A56DE8BB-202B-4BC5-9E85-630E4F926E34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3">
            <a:extLst>
              <a:ext uri="{FF2B5EF4-FFF2-40B4-BE49-F238E27FC236}">
                <a16:creationId xmlns:a16="http://schemas.microsoft.com/office/drawing/2014/main" id="{1866566E-D342-4A66-BF5D-CF6FC2168A9B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3">
            <a:extLst>
              <a:ext uri="{FF2B5EF4-FFF2-40B4-BE49-F238E27FC236}">
                <a16:creationId xmlns:a16="http://schemas.microsoft.com/office/drawing/2014/main" id="{FBA3CD4E-F512-46FF-987F-2E0CE06DD6A1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3">
            <a:extLst>
              <a:ext uri="{FF2B5EF4-FFF2-40B4-BE49-F238E27FC236}">
                <a16:creationId xmlns:a16="http://schemas.microsoft.com/office/drawing/2014/main" id="{4019EE4D-4651-4E07-9178-6BF3607E5F97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5">
            <a:extLst>
              <a:ext uri="{FF2B5EF4-FFF2-40B4-BE49-F238E27FC236}">
                <a16:creationId xmlns:a16="http://schemas.microsoft.com/office/drawing/2014/main" id="{620178C2-BA11-40CE-BF24-5A1E74DFC6A1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5">
            <a:extLst>
              <a:ext uri="{FF2B5EF4-FFF2-40B4-BE49-F238E27FC236}">
                <a16:creationId xmlns:a16="http://schemas.microsoft.com/office/drawing/2014/main" id="{7014D851-62FD-400F-8087-7EE030529B7E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5">
            <a:extLst>
              <a:ext uri="{FF2B5EF4-FFF2-40B4-BE49-F238E27FC236}">
                <a16:creationId xmlns:a16="http://schemas.microsoft.com/office/drawing/2014/main" id="{B9C7D6EC-1698-4016-9834-E033FA0A20B6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3">
            <a:extLst>
              <a:ext uri="{FF2B5EF4-FFF2-40B4-BE49-F238E27FC236}">
                <a16:creationId xmlns:a16="http://schemas.microsoft.com/office/drawing/2014/main" id="{D69CBDAA-C54A-4F90-83A4-D55C2915C352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3">
            <a:extLst>
              <a:ext uri="{FF2B5EF4-FFF2-40B4-BE49-F238E27FC236}">
                <a16:creationId xmlns:a16="http://schemas.microsoft.com/office/drawing/2014/main" id="{8238B09F-38C7-4210-9BC3-A2261FAFD1CD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3">
            <a:extLst>
              <a:ext uri="{FF2B5EF4-FFF2-40B4-BE49-F238E27FC236}">
                <a16:creationId xmlns:a16="http://schemas.microsoft.com/office/drawing/2014/main" id="{A6CFEBB7-04DE-4FA8-9C23-986C6F8585B7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1E68DB6A-60F8-47E2-A5D7-30D5067E46C3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F97BD2C1-3F08-4E90-BA34-2848D37CB5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D767AE62-3C48-4CE3-AEDD-17BB7B852A06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endCxn id="71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67F6BEEE-D544-4F26-9317-1F1E68221802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13">
            <a:extLst>
              <a:ext uri="{FF2B5EF4-FFF2-40B4-BE49-F238E27FC236}">
                <a16:creationId xmlns:a16="http://schemas.microsoft.com/office/drawing/2014/main" id="{1E772D37-20AF-46DC-864B-E93DDDFF0FDF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F5AD48EA-BA2B-4C0C-89FD-8467639A4F14}"/>
              </a:ext>
            </a:extLst>
          </p:cNvPr>
          <p:cNvCxnSpPr>
            <a:cxnSpLocks/>
            <a:stCxn id="97" idx="0"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D42C2A02-77CF-42A4-9CE5-F44FB70253F4}"/>
              </a:ext>
            </a:extLst>
          </p:cNvPr>
          <p:cNvCxnSpPr>
            <a:cxnSpLocks/>
            <a:stCxn id="98" idx="1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EFF208CD-DBD2-4503-B34A-CBCAD5D6B1E3}"/>
              </a:ext>
            </a:extLst>
          </p:cNvPr>
          <p:cNvCxnSpPr>
            <a:cxnSpLocks/>
            <a:stCxn id="96" idx="3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237E2945-F289-4CDC-9067-72C2020405EF}"/>
              </a:ext>
            </a:extLst>
          </p:cNvPr>
          <p:cNvCxnSpPr>
            <a:cxnSpLocks/>
            <a:stCxn id="101" idx="6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8CF547F4-36C4-4FED-8DBB-8A34E6234B4E}"/>
              </a:ext>
            </a:extLst>
          </p:cNvPr>
          <p:cNvCxnSpPr>
            <a:cxnSpLocks/>
            <a:endCxn id="100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CB215123-94BD-4E6D-AE6B-676EA13E89DB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710EF5A-7BC6-45F6-842C-9D05A9CE71FB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3BC883D-6D7F-47C6-A76C-D2B5F51E4C14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4A2FB80-1040-420C-99C1-8592D72D10D9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3FDF5D4-8073-4F22-A9ED-2E68F99558C4}"/>
              </a:ext>
            </a:extLst>
          </p:cNvPr>
          <p:cNvSpPr txBox="1"/>
          <p:nvPr/>
        </p:nvSpPr>
        <p:spPr>
          <a:xfrm>
            <a:off x="4577226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F31B11B-1610-4A66-A982-BE61E797176C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3036E7B-6F36-4FA2-B807-292C85EB21AB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DDA8A0C-EFB1-4D9A-BCE4-1E2B3EF97522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B217054-0397-4FDC-9C1C-CB313A4942E8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8EBC332-6212-4E04-93CA-6A4639B195C6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46EE24E-AE0D-41E4-B451-EC874DAB39A4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C86BA132-E14B-499C-8434-B306456155CF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5">
            <a:extLst>
              <a:ext uri="{FF2B5EF4-FFF2-40B4-BE49-F238E27FC236}">
                <a16:creationId xmlns:a16="http://schemas.microsoft.com/office/drawing/2014/main" id="{03ED22D6-1C74-4CAC-8875-7F7930389A04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5">
            <a:extLst>
              <a:ext uri="{FF2B5EF4-FFF2-40B4-BE49-F238E27FC236}">
                <a16:creationId xmlns:a16="http://schemas.microsoft.com/office/drawing/2014/main" id="{90F7F601-AB2C-4544-A9DE-3C5CED13111F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5">
            <a:extLst>
              <a:ext uri="{FF2B5EF4-FFF2-40B4-BE49-F238E27FC236}">
                <a16:creationId xmlns:a16="http://schemas.microsoft.com/office/drawing/2014/main" id="{2A07B147-317B-440C-A238-00F4D47224DD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5">
            <a:extLst>
              <a:ext uri="{FF2B5EF4-FFF2-40B4-BE49-F238E27FC236}">
                <a16:creationId xmlns:a16="http://schemas.microsoft.com/office/drawing/2014/main" id="{B08E22A8-86A1-4782-9B88-6A979D579FE0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5">
            <a:extLst>
              <a:ext uri="{FF2B5EF4-FFF2-40B4-BE49-F238E27FC236}">
                <a16:creationId xmlns:a16="http://schemas.microsoft.com/office/drawing/2014/main" id="{BB29CE88-7EE9-4C01-AA0E-558E6DB2D278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13">
            <a:extLst>
              <a:ext uri="{FF2B5EF4-FFF2-40B4-BE49-F238E27FC236}">
                <a16:creationId xmlns:a16="http://schemas.microsoft.com/office/drawing/2014/main" id="{1B0CE648-2B2B-4D19-B630-6F5FBDCE84B7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13">
            <a:extLst>
              <a:ext uri="{FF2B5EF4-FFF2-40B4-BE49-F238E27FC236}">
                <a16:creationId xmlns:a16="http://schemas.microsoft.com/office/drawing/2014/main" id="{6A31CDA4-46DA-4352-BFCC-BF065BC17BDE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13">
            <a:extLst>
              <a:ext uri="{FF2B5EF4-FFF2-40B4-BE49-F238E27FC236}">
                <a16:creationId xmlns:a16="http://schemas.microsoft.com/office/drawing/2014/main" id="{47733F0C-0A31-4BEE-8813-1CED30D250D5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C9E1371B-E887-4680-8952-18AE73E83AF9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13">
            <a:extLst>
              <a:ext uri="{FF2B5EF4-FFF2-40B4-BE49-F238E27FC236}">
                <a16:creationId xmlns:a16="http://schemas.microsoft.com/office/drawing/2014/main" id="{43F53B88-DA5C-41BD-889F-EDC9FF69D0BF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3">
            <a:extLst>
              <a:ext uri="{FF2B5EF4-FFF2-40B4-BE49-F238E27FC236}">
                <a16:creationId xmlns:a16="http://schemas.microsoft.com/office/drawing/2014/main" id="{AEEAA25B-081B-4457-8A6B-AFA50D4071B9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5">
            <a:extLst>
              <a:ext uri="{FF2B5EF4-FFF2-40B4-BE49-F238E27FC236}">
                <a16:creationId xmlns:a16="http://schemas.microsoft.com/office/drawing/2014/main" id="{237E1748-1CD8-4065-909A-F685131747C7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FB74B83-0926-4EB0-BCE3-749F04D55B07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AA86F8F-0B8C-470C-8599-EC296A75EBE3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5FB0A20-8469-485A-9548-C412640CE9E6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234A246-0140-492C-AC6F-D795490A7594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74CFDE2-2EDB-442B-8707-5D235D629D52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</p:spTree>
    <p:extLst>
      <p:ext uri="{BB962C8B-B14F-4D97-AF65-F5344CB8AC3E}">
        <p14:creationId xmlns:p14="http://schemas.microsoft.com/office/powerpoint/2010/main" val="3262283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1AD205-19E3-47CA-BA99-58303690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Opening edges</a:t>
            </a:r>
            <a:endParaRPr lang="ko-KR" altLang="en-US" dirty="0"/>
          </a:p>
        </p:txBody>
      </p:sp>
      <p:sp>
        <p:nvSpPr>
          <p:cNvPr id="60" name="내용 개체 틀 2">
            <a:extLst>
              <a:ext uri="{FF2B5EF4-FFF2-40B4-BE49-F238E27FC236}">
                <a16:creationId xmlns:a16="http://schemas.microsoft.com/office/drawing/2014/main" id="{73A6947E-8129-4ABF-8465-66A296C6C7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altLang="ko-KR" dirty="0">
                <a:solidFill>
                  <a:srgbClr val="B482DA"/>
                </a:solidFill>
              </a:rPr>
              <a:t>An artificial vertex </a:t>
            </a:r>
            <a:r>
              <a:rPr lang="en-US" altLang="ko-KR" i="1" dirty="0">
                <a:solidFill>
                  <a:srgbClr val="5B2682"/>
                </a:solidFill>
              </a:rPr>
              <a:t>z</a:t>
            </a:r>
            <a:endParaRPr lang="en-US" altLang="ko-KR" dirty="0">
              <a:solidFill>
                <a:srgbClr val="B482DA"/>
              </a:solidFill>
            </a:endParaRPr>
          </a:p>
        </p:txBody>
      </p: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66B88140-B2EC-44A0-83A0-A944EAF762C3}"/>
              </a:ext>
            </a:extLst>
          </p:cNvPr>
          <p:cNvCxnSpPr>
            <a:cxnSpLocks/>
            <a:endCxn id="105" idx="1"/>
          </p:cNvCxnSpPr>
          <p:nvPr/>
        </p:nvCxnSpPr>
        <p:spPr>
          <a:xfrm flipH="1" flipV="1">
            <a:off x="2410943" y="2770349"/>
            <a:ext cx="322386" cy="5198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3">
            <a:extLst>
              <a:ext uri="{FF2B5EF4-FFF2-40B4-BE49-F238E27FC236}">
                <a16:creationId xmlns:a16="http://schemas.microsoft.com/office/drawing/2014/main" id="{213BE204-5DBC-429F-AF00-E0EC8D1D2157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5E22E78F-710F-483B-80AD-C9A6BD089040}"/>
              </a:ext>
            </a:extLst>
          </p:cNvPr>
          <p:cNvCxnSpPr>
            <a:cxnSpLocks/>
            <a:stCxn id="181" idx="0"/>
          </p:cNvCxnSpPr>
          <p:nvPr/>
        </p:nvCxnSpPr>
        <p:spPr>
          <a:xfrm flipV="1">
            <a:off x="7545068" y="2633526"/>
            <a:ext cx="98866" cy="6548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27">
            <a:extLst>
              <a:ext uri="{FF2B5EF4-FFF2-40B4-BE49-F238E27FC236}">
                <a16:creationId xmlns:a16="http://schemas.microsoft.com/office/drawing/2014/main" id="{BE036208-3286-47CC-B85D-684F1C3A33D5}"/>
              </a:ext>
            </a:extLst>
          </p:cNvPr>
          <p:cNvCxnSpPr>
            <a:cxnSpLocks/>
            <a:endCxn id="179" idx="5"/>
          </p:cNvCxnSpPr>
          <p:nvPr/>
        </p:nvCxnSpPr>
        <p:spPr>
          <a:xfrm flipH="1" flipV="1">
            <a:off x="7307759" y="2464283"/>
            <a:ext cx="336175" cy="1692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>
            <a:extLst>
              <a:ext uri="{FF2B5EF4-FFF2-40B4-BE49-F238E27FC236}">
                <a16:creationId xmlns:a16="http://schemas.microsoft.com/office/drawing/2014/main" id="{2ADECFEE-FFBA-443B-B68E-D52A7178A7FF}"/>
              </a:ext>
            </a:extLst>
          </p:cNvPr>
          <p:cNvCxnSpPr>
            <a:cxnSpLocks/>
            <a:endCxn id="180" idx="3"/>
          </p:cNvCxnSpPr>
          <p:nvPr/>
        </p:nvCxnSpPr>
        <p:spPr>
          <a:xfrm flipH="1">
            <a:off x="7182902" y="2633526"/>
            <a:ext cx="461032" cy="4348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A981350F-11E6-4C37-8BB5-0C2F2AC80954}"/>
              </a:ext>
            </a:extLst>
          </p:cNvPr>
          <p:cNvCxnSpPr>
            <a:cxnSpLocks/>
            <a:stCxn id="185" idx="7"/>
          </p:cNvCxnSpPr>
          <p:nvPr/>
        </p:nvCxnSpPr>
        <p:spPr>
          <a:xfrm flipH="1">
            <a:off x="1053194" y="2757491"/>
            <a:ext cx="472519" cy="4792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>
            <a:extLst>
              <a:ext uri="{FF2B5EF4-FFF2-40B4-BE49-F238E27FC236}">
                <a16:creationId xmlns:a16="http://schemas.microsoft.com/office/drawing/2014/main" id="{A146DFF7-94BF-40C3-A2D2-E5C685F8A755}"/>
              </a:ext>
            </a:extLst>
          </p:cNvPr>
          <p:cNvCxnSpPr>
            <a:cxnSpLocks/>
            <a:endCxn id="186" idx="5"/>
          </p:cNvCxnSpPr>
          <p:nvPr/>
        </p:nvCxnSpPr>
        <p:spPr>
          <a:xfrm>
            <a:off x="1053194" y="3236789"/>
            <a:ext cx="596044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>
            <a:extLst>
              <a:ext uri="{FF2B5EF4-FFF2-40B4-BE49-F238E27FC236}">
                <a16:creationId xmlns:a16="http://schemas.microsoft.com/office/drawing/2014/main" id="{11987EA4-311B-408C-AF2C-44A1B0A7E58C}"/>
              </a:ext>
            </a:extLst>
          </p:cNvPr>
          <p:cNvCxnSpPr>
            <a:cxnSpLocks/>
            <a:endCxn id="187" idx="3"/>
          </p:cNvCxnSpPr>
          <p:nvPr/>
        </p:nvCxnSpPr>
        <p:spPr>
          <a:xfrm flipH="1">
            <a:off x="2169839" y="3290242"/>
            <a:ext cx="563490" cy="5586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7E161659-C0C3-492A-B7D3-BA432D6B7804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B0D3E88-2106-45C3-8CAD-1868B26FB003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077E5BF-9B1C-4199-A8C3-60ACEE161587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5C54C68-FE3C-462A-B4D0-ACC9F8216091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699D9DB-030D-4860-A049-2633B58D58F5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5202007-AF5C-4F70-860D-8A5A75549876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F507444-C74E-44AF-9B1E-2EA052F80721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77" name="Rectangle 5">
            <a:extLst>
              <a:ext uri="{FF2B5EF4-FFF2-40B4-BE49-F238E27FC236}">
                <a16:creationId xmlns:a16="http://schemas.microsoft.com/office/drawing/2014/main" id="{D4512382-4B0F-499A-97C7-C913138ADC74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5">
            <a:extLst>
              <a:ext uri="{FF2B5EF4-FFF2-40B4-BE49-F238E27FC236}">
                <a16:creationId xmlns:a16="http://schemas.microsoft.com/office/drawing/2014/main" id="{A56DE8BB-202B-4BC5-9E85-630E4F926E34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3">
            <a:extLst>
              <a:ext uri="{FF2B5EF4-FFF2-40B4-BE49-F238E27FC236}">
                <a16:creationId xmlns:a16="http://schemas.microsoft.com/office/drawing/2014/main" id="{1866566E-D342-4A66-BF5D-CF6FC2168A9B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3">
            <a:extLst>
              <a:ext uri="{FF2B5EF4-FFF2-40B4-BE49-F238E27FC236}">
                <a16:creationId xmlns:a16="http://schemas.microsoft.com/office/drawing/2014/main" id="{FBA3CD4E-F512-46FF-987F-2E0CE06DD6A1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3">
            <a:extLst>
              <a:ext uri="{FF2B5EF4-FFF2-40B4-BE49-F238E27FC236}">
                <a16:creationId xmlns:a16="http://schemas.microsoft.com/office/drawing/2014/main" id="{4019EE4D-4651-4E07-9178-6BF3607E5F97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5">
            <a:extLst>
              <a:ext uri="{FF2B5EF4-FFF2-40B4-BE49-F238E27FC236}">
                <a16:creationId xmlns:a16="http://schemas.microsoft.com/office/drawing/2014/main" id="{620178C2-BA11-40CE-BF24-5A1E74DFC6A1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5">
            <a:extLst>
              <a:ext uri="{FF2B5EF4-FFF2-40B4-BE49-F238E27FC236}">
                <a16:creationId xmlns:a16="http://schemas.microsoft.com/office/drawing/2014/main" id="{7014D851-62FD-400F-8087-7EE030529B7E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5">
            <a:extLst>
              <a:ext uri="{FF2B5EF4-FFF2-40B4-BE49-F238E27FC236}">
                <a16:creationId xmlns:a16="http://schemas.microsoft.com/office/drawing/2014/main" id="{B9C7D6EC-1698-4016-9834-E033FA0A20B6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3">
            <a:extLst>
              <a:ext uri="{FF2B5EF4-FFF2-40B4-BE49-F238E27FC236}">
                <a16:creationId xmlns:a16="http://schemas.microsoft.com/office/drawing/2014/main" id="{D69CBDAA-C54A-4F90-83A4-D55C2915C352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3">
            <a:extLst>
              <a:ext uri="{FF2B5EF4-FFF2-40B4-BE49-F238E27FC236}">
                <a16:creationId xmlns:a16="http://schemas.microsoft.com/office/drawing/2014/main" id="{8238B09F-38C7-4210-9BC3-A2261FAFD1CD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3">
            <a:extLst>
              <a:ext uri="{FF2B5EF4-FFF2-40B4-BE49-F238E27FC236}">
                <a16:creationId xmlns:a16="http://schemas.microsoft.com/office/drawing/2014/main" id="{A6CFEBB7-04DE-4FA8-9C23-986C6F8585B7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5">
            <a:extLst>
              <a:ext uri="{FF2B5EF4-FFF2-40B4-BE49-F238E27FC236}">
                <a16:creationId xmlns:a16="http://schemas.microsoft.com/office/drawing/2014/main" id="{3D177992-AC56-4419-9D54-A7383D0AC1AB}"/>
              </a:ext>
            </a:extLst>
          </p:cNvPr>
          <p:cNvSpPr/>
          <p:nvPr/>
        </p:nvSpPr>
        <p:spPr>
          <a:xfrm rot="2700000">
            <a:off x="5371242" y="1770134"/>
            <a:ext cx="190800" cy="190800"/>
          </a:xfrm>
          <a:prstGeom prst="rect">
            <a:avLst/>
          </a:prstGeom>
          <a:solidFill>
            <a:srgbClr val="B482DA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1E68DB6A-60F8-47E2-A5D7-30D5067E46C3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F97BD2C1-3F08-4E90-BA34-2848D37CB5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D767AE62-3C48-4CE3-AEDD-17BB7B852A06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endCxn id="73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67F6BEEE-D544-4F26-9317-1F1E68221802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13">
            <a:extLst>
              <a:ext uri="{FF2B5EF4-FFF2-40B4-BE49-F238E27FC236}">
                <a16:creationId xmlns:a16="http://schemas.microsoft.com/office/drawing/2014/main" id="{1E772D37-20AF-46DC-864B-E93DDDFF0FDF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F5AD48EA-BA2B-4C0C-89FD-8467639A4F14}"/>
              </a:ext>
            </a:extLst>
          </p:cNvPr>
          <p:cNvCxnSpPr>
            <a:cxnSpLocks/>
            <a:stCxn id="99" idx="0"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D42C2A02-77CF-42A4-9CE5-F44FB70253F4}"/>
              </a:ext>
            </a:extLst>
          </p:cNvPr>
          <p:cNvCxnSpPr>
            <a:cxnSpLocks/>
            <a:stCxn id="100" idx="1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EFF208CD-DBD2-4503-B34A-CBCAD5D6B1E3}"/>
              </a:ext>
            </a:extLst>
          </p:cNvPr>
          <p:cNvCxnSpPr>
            <a:cxnSpLocks/>
            <a:stCxn id="98" idx="3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237E2945-F289-4CDC-9067-72C2020405EF}"/>
              </a:ext>
            </a:extLst>
          </p:cNvPr>
          <p:cNvCxnSpPr>
            <a:cxnSpLocks/>
            <a:stCxn id="107" idx="6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8CF547F4-36C4-4FED-8DBB-8A34E6234B4E}"/>
              </a:ext>
            </a:extLst>
          </p:cNvPr>
          <p:cNvCxnSpPr>
            <a:cxnSpLocks/>
            <a:endCxn id="102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CB215123-94BD-4E6D-AE6B-676EA13E89DB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710EF5A-7BC6-45F6-842C-9D05A9CE71FB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3BC883D-6D7F-47C6-A76C-D2B5F51E4C14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4A2FB80-1040-420C-99C1-8592D72D10D9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3FDF5D4-8073-4F22-A9ED-2E68F99558C4}"/>
              </a:ext>
            </a:extLst>
          </p:cNvPr>
          <p:cNvSpPr txBox="1"/>
          <p:nvPr/>
        </p:nvSpPr>
        <p:spPr>
          <a:xfrm>
            <a:off x="4577226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F31B11B-1610-4A66-A982-BE61E797176C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3036E7B-6F36-4FA2-B807-292C85EB21AB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DDA8A0C-EFB1-4D9A-BCE4-1E2B3EF97522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B217054-0397-4FDC-9C1C-CB313A4942E8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EBC332-6212-4E04-93CA-6A4639B195C6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46EE24E-AE0D-41E4-B451-EC874DAB39A4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92" name="Rectangle 5">
            <a:extLst>
              <a:ext uri="{FF2B5EF4-FFF2-40B4-BE49-F238E27FC236}">
                <a16:creationId xmlns:a16="http://schemas.microsoft.com/office/drawing/2014/main" id="{C86BA132-E14B-499C-8434-B306456155CF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5">
            <a:extLst>
              <a:ext uri="{FF2B5EF4-FFF2-40B4-BE49-F238E27FC236}">
                <a16:creationId xmlns:a16="http://schemas.microsoft.com/office/drawing/2014/main" id="{03ED22D6-1C74-4CAC-8875-7F7930389A04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5">
            <a:extLst>
              <a:ext uri="{FF2B5EF4-FFF2-40B4-BE49-F238E27FC236}">
                <a16:creationId xmlns:a16="http://schemas.microsoft.com/office/drawing/2014/main" id="{90F7F601-AB2C-4544-A9DE-3C5CED13111F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5">
            <a:extLst>
              <a:ext uri="{FF2B5EF4-FFF2-40B4-BE49-F238E27FC236}">
                <a16:creationId xmlns:a16="http://schemas.microsoft.com/office/drawing/2014/main" id="{2A07B147-317B-440C-A238-00F4D47224DD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5">
            <a:extLst>
              <a:ext uri="{FF2B5EF4-FFF2-40B4-BE49-F238E27FC236}">
                <a16:creationId xmlns:a16="http://schemas.microsoft.com/office/drawing/2014/main" id="{B08E22A8-86A1-4782-9B88-6A979D579FE0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5">
            <a:extLst>
              <a:ext uri="{FF2B5EF4-FFF2-40B4-BE49-F238E27FC236}">
                <a16:creationId xmlns:a16="http://schemas.microsoft.com/office/drawing/2014/main" id="{BB29CE88-7EE9-4C01-AA0E-558E6DB2D278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13">
            <a:extLst>
              <a:ext uri="{FF2B5EF4-FFF2-40B4-BE49-F238E27FC236}">
                <a16:creationId xmlns:a16="http://schemas.microsoft.com/office/drawing/2014/main" id="{1B0CE648-2B2B-4D19-B630-6F5FBDCE84B7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13">
            <a:extLst>
              <a:ext uri="{FF2B5EF4-FFF2-40B4-BE49-F238E27FC236}">
                <a16:creationId xmlns:a16="http://schemas.microsoft.com/office/drawing/2014/main" id="{6A31CDA4-46DA-4352-BFCC-BF065BC17BDE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13">
            <a:extLst>
              <a:ext uri="{FF2B5EF4-FFF2-40B4-BE49-F238E27FC236}">
                <a16:creationId xmlns:a16="http://schemas.microsoft.com/office/drawing/2014/main" id="{47733F0C-0A31-4BEE-8813-1CED30D250D5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5">
            <a:extLst>
              <a:ext uri="{FF2B5EF4-FFF2-40B4-BE49-F238E27FC236}">
                <a16:creationId xmlns:a16="http://schemas.microsoft.com/office/drawing/2014/main" id="{C9E1371B-E887-4680-8952-18AE73E83AF9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3">
            <a:extLst>
              <a:ext uri="{FF2B5EF4-FFF2-40B4-BE49-F238E27FC236}">
                <a16:creationId xmlns:a16="http://schemas.microsoft.com/office/drawing/2014/main" id="{43F53B88-DA5C-41BD-889F-EDC9FF69D0BF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3">
            <a:extLst>
              <a:ext uri="{FF2B5EF4-FFF2-40B4-BE49-F238E27FC236}">
                <a16:creationId xmlns:a16="http://schemas.microsoft.com/office/drawing/2014/main" id="{AEEAA25B-081B-4457-8A6B-AFA50D4071B9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5">
            <a:extLst>
              <a:ext uri="{FF2B5EF4-FFF2-40B4-BE49-F238E27FC236}">
                <a16:creationId xmlns:a16="http://schemas.microsoft.com/office/drawing/2014/main" id="{237E1748-1CD8-4065-909A-F685131747C7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FB74B83-0926-4EB0-BCE3-749F04D55B07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AA86F8F-0B8C-470C-8599-EC296A75EBE3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5FB0A20-8469-485A-9548-C412640CE9E6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234A246-0140-492C-AC6F-D795490A7594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74CFDE2-2EDB-442B-8707-5D235D629D52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21" name="직사각형 120"/>
          <p:cNvSpPr/>
          <p:nvPr/>
        </p:nvSpPr>
        <p:spPr>
          <a:xfrm>
            <a:off x="5330982" y="166480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solidFill>
                  <a:srgbClr val="5B2682"/>
                </a:solidFill>
              </a:rPr>
              <a:t>z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02755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D6AE7A38-FD9D-45AD-B585-9F3404A0ABB8}"/>
              </a:ext>
            </a:extLst>
          </p:cNvPr>
          <p:cNvCxnSpPr>
            <a:cxnSpLocks/>
            <a:endCxn id="201" idx="1"/>
          </p:cNvCxnSpPr>
          <p:nvPr/>
        </p:nvCxnSpPr>
        <p:spPr>
          <a:xfrm flipH="1" flipV="1">
            <a:off x="5399184" y="1798076"/>
            <a:ext cx="1125160" cy="1108024"/>
          </a:xfrm>
          <a:prstGeom prst="line">
            <a:avLst/>
          </a:prstGeom>
          <a:ln w="34925" cmpd="dbl">
            <a:solidFill>
              <a:srgbClr val="0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2F17A827-655E-45F3-9432-38C1F2293D85}"/>
              </a:ext>
            </a:extLst>
          </p:cNvPr>
          <p:cNvCxnSpPr>
            <a:cxnSpLocks/>
          </p:cNvCxnSpPr>
          <p:nvPr/>
        </p:nvCxnSpPr>
        <p:spPr>
          <a:xfrm flipV="1">
            <a:off x="4827878" y="1916832"/>
            <a:ext cx="638763" cy="3291484"/>
          </a:xfrm>
          <a:prstGeom prst="line">
            <a:avLst/>
          </a:prstGeom>
          <a:ln w="34925" cmpd="dbl">
            <a:solidFill>
              <a:srgbClr val="0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C51AD205-19E3-47CA-BA99-58303690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Opening edges</a:t>
            </a:r>
            <a:endParaRPr lang="ko-KR" altLang="en-US" dirty="0"/>
          </a:p>
        </p:txBody>
      </p:sp>
      <p:sp>
        <p:nvSpPr>
          <p:cNvPr id="60" name="내용 개체 틀 2">
            <a:extLst>
              <a:ext uri="{FF2B5EF4-FFF2-40B4-BE49-F238E27FC236}">
                <a16:creationId xmlns:a16="http://schemas.microsoft.com/office/drawing/2014/main" id="{73A6947E-8129-4ABF-8465-66A296C6C7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99276" cy="4937760"/>
          </a:xfrm>
        </p:spPr>
        <p:txBody>
          <a:bodyPr/>
          <a:lstStyle/>
          <a:p>
            <a:r>
              <a:rPr lang="en-US" altLang="ko-KR" dirty="0"/>
              <a:t>Between </a:t>
            </a:r>
            <a:r>
              <a:rPr lang="en-US" altLang="ko-KR" i="1" dirty="0">
                <a:solidFill>
                  <a:srgbClr val="5B2682"/>
                </a:solidFill>
              </a:rPr>
              <a:t>z</a:t>
            </a:r>
            <a:r>
              <a:rPr lang="en-US" altLang="ko-KR" dirty="0"/>
              <a:t> and each initially closed odd-constrained facility</a:t>
            </a:r>
          </a:p>
          <a:p>
            <a:r>
              <a:rPr lang="en-US" altLang="ko-KR" dirty="0"/>
              <a:t>Edge cost = facility opening cost</a:t>
            </a:r>
          </a:p>
        </p:txBody>
      </p: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66B88140-B2EC-44A0-83A0-A944EAF762C3}"/>
              </a:ext>
            </a:extLst>
          </p:cNvPr>
          <p:cNvCxnSpPr>
            <a:cxnSpLocks/>
            <a:endCxn id="105" idx="1"/>
          </p:cNvCxnSpPr>
          <p:nvPr/>
        </p:nvCxnSpPr>
        <p:spPr>
          <a:xfrm flipH="1" flipV="1">
            <a:off x="2410943" y="2770349"/>
            <a:ext cx="322386" cy="5198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>
            <a:extLst>
              <a:ext uri="{FF2B5EF4-FFF2-40B4-BE49-F238E27FC236}">
                <a16:creationId xmlns:a16="http://schemas.microsoft.com/office/drawing/2014/main" id="{799B7B71-92CC-496B-84F7-8D0C39786971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3">
            <a:extLst>
              <a:ext uri="{FF2B5EF4-FFF2-40B4-BE49-F238E27FC236}">
                <a16:creationId xmlns:a16="http://schemas.microsoft.com/office/drawing/2014/main" id="{213BE204-5DBC-429F-AF00-E0EC8D1D2157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3">
            <a:extLst>
              <a:ext uri="{FF2B5EF4-FFF2-40B4-BE49-F238E27FC236}">
                <a16:creationId xmlns:a16="http://schemas.microsoft.com/office/drawing/2014/main" id="{DE62EF2C-D805-4577-87C5-91B6968FB540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8C463FA6-BF4E-4DBC-82C3-CCA334A281FD}"/>
              </a:ext>
            </a:extLst>
          </p:cNvPr>
          <p:cNvCxnSpPr>
            <a:cxnSpLocks/>
            <a:stCxn id="194" idx="0"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>
            <a:extLst>
              <a:ext uri="{FF2B5EF4-FFF2-40B4-BE49-F238E27FC236}">
                <a16:creationId xmlns:a16="http://schemas.microsoft.com/office/drawing/2014/main" id="{1CC88ADB-0B23-4722-B544-9AB93A52E43B}"/>
              </a:ext>
            </a:extLst>
          </p:cNvPr>
          <p:cNvCxnSpPr>
            <a:cxnSpLocks/>
            <a:stCxn id="198" idx="6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연결선 116">
            <a:extLst>
              <a:ext uri="{FF2B5EF4-FFF2-40B4-BE49-F238E27FC236}">
                <a16:creationId xmlns:a16="http://schemas.microsoft.com/office/drawing/2014/main" id="{4CAA036B-593C-46E3-A707-70DE528365FE}"/>
              </a:ext>
            </a:extLst>
          </p:cNvPr>
          <p:cNvCxnSpPr>
            <a:cxnSpLocks/>
            <a:endCxn id="197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5E22E78F-710F-483B-80AD-C9A6BD089040}"/>
              </a:ext>
            </a:extLst>
          </p:cNvPr>
          <p:cNvCxnSpPr>
            <a:cxnSpLocks/>
            <a:stCxn id="181" idx="0"/>
          </p:cNvCxnSpPr>
          <p:nvPr/>
        </p:nvCxnSpPr>
        <p:spPr>
          <a:xfrm flipV="1">
            <a:off x="7545068" y="2633526"/>
            <a:ext cx="98866" cy="6548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27">
            <a:extLst>
              <a:ext uri="{FF2B5EF4-FFF2-40B4-BE49-F238E27FC236}">
                <a16:creationId xmlns:a16="http://schemas.microsoft.com/office/drawing/2014/main" id="{BE036208-3286-47CC-B85D-684F1C3A33D5}"/>
              </a:ext>
            </a:extLst>
          </p:cNvPr>
          <p:cNvCxnSpPr>
            <a:cxnSpLocks/>
            <a:endCxn id="179" idx="5"/>
          </p:cNvCxnSpPr>
          <p:nvPr/>
        </p:nvCxnSpPr>
        <p:spPr>
          <a:xfrm flipH="1" flipV="1">
            <a:off x="7307759" y="2464283"/>
            <a:ext cx="336175" cy="1692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>
            <a:extLst>
              <a:ext uri="{FF2B5EF4-FFF2-40B4-BE49-F238E27FC236}">
                <a16:creationId xmlns:a16="http://schemas.microsoft.com/office/drawing/2014/main" id="{2ADECFEE-FFBA-443B-B68E-D52A7178A7FF}"/>
              </a:ext>
            </a:extLst>
          </p:cNvPr>
          <p:cNvCxnSpPr>
            <a:cxnSpLocks/>
            <a:endCxn id="180" idx="3"/>
          </p:cNvCxnSpPr>
          <p:nvPr/>
        </p:nvCxnSpPr>
        <p:spPr>
          <a:xfrm flipH="1">
            <a:off x="7182902" y="2633526"/>
            <a:ext cx="461032" cy="4348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A981350F-11E6-4C37-8BB5-0C2F2AC80954}"/>
              </a:ext>
            </a:extLst>
          </p:cNvPr>
          <p:cNvCxnSpPr>
            <a:cxnSpLocks/>
            <a:stCxn id="185" idx="7"/>
          </p:cNvCxnSpPr>
          <p:nvPr/>
        </p:nvCxnSpPr>
        <p:spPr>
          <a:xfrm flipH="1">
            <a:off x="1053194" y="2757491"/>
            <a:ext cx="472519" cy="4792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>
            <a:extLst>
              <a:ext uri="{FF2B5EF4-FFF2-40B4-BE49-F238E27FC236}">
                <a16:creationId xmlns:a16="http://schemas.microsoft.com/office/drawing/2014/main" id="{A146DFF7-94BF-40C3-A2D2-E5C685F8A755}"/>
              </a:ext>
            </a:extLst>
          </p:cNvPr>
          <p:cNvCxnSpPr>
            <a:cxnSpLocks/>
            <a:endCxn id="186" idx="5"/>
          </p:cNvCxnSpPr>
          <p:nvPr/>
        </p:nvCxnSpPr>
        <p:spPr>
          <a:xfrm>
            <a:off x="1053194" y="3236789"/>
            <a:ext cx="596044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>
            <a:extLst>
              <a:ext uri="{FF2B5EF4-FFF2-40B4-BE49-F238E27FC236}">
                <a16:creationId xmlns:a16="http://schemas.microsoft.com/office/drawing/2014/main" id="{11987EA4-311B-408C-AF2C-44A1B0A7E58C}"/>
              </a:ext>
            </a:extLst>
          </p:cNvPr>
          <p:cNvCxnSpPr>
            <a:cxnSpLocks/>
            <a:endCxn id="187" idx="3"/>
          </p:cNvCxnSpPr>
          <p:nvPr/>
        </p:nvCxnSpPr>
        <p:spPr>
          <a:xfrm flipH="1">
            <a:off x="2169839" y="3290242"/>
            <a:ext cx="563490" cy="5586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DC6BC0CD-6F7D-4BAE-9907-E54A2AE7BF56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E161659-C0C3-492A-B7D3-BA432D6B7804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B0D3E88-2106-45C3-8CAD-1868B26FB003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077E5BF-9B1C-4199-A8C3-60ACEE161587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5C54C68-FE3C-462A-B4D0-ACC9F8216091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699D9DB-030D-4860-A049-2633B58D58F5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5202007-AF5C-4F70-860D-8A5A75549876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F507444-C74E-44AF-9B1E-2EA052F80721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581C0E5-D632-4EE8-9165-F189870A56AD}"/>
              </a:ext>
            </a:extLst>
          </p:cNvPr>
          <p:cNvSpPr txBox="1"/>
          <p:nvPr/>
        </p:nvSpPr>
        <p:spPr>
          <a:xfrm>
            <a:off x="4577226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39C2DBF-7046-4635-AA22-0504716E2CE9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ED1F46B9-557D-4F26-AEA6-DF95EAFC7898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7D72778-973F-455C-9946-7B3560A13056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9A75DCF2-F5F0-464D-ABDA-FA6F73C4244D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999147D-F399-4AAE-87AC-90EAE2642D91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77" name="Rectangle 5">
            <a:extLst>
              <a:ext uri="{FF2B5EF4-FFF2-40B4-BE49-F238E27FC236}">
                <a16:creationId xmlns:a16="http://schemas.microsoft.com/office/drawing/2014/main" id="{D4512382-4B0F-499A-97C7-C913138ADC74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5">
            <a:extLst>
              <a:ext uri="{FF2B5EF4-FFF2-40B4-BE49-F238E27FC236}">
                <a16:creationId xmlns:a16="http://schemas.microsoft.com/office/drawing/2014/main" id="{A56DE8BB-202B-4BC5-9E85-630E4F926E34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3">
            <a:extLst>
              <a:ext uri="{FF2B5EF4-FFF2-40B4-BE49-F238E27FC236}">
                <a16:creationId xmlns:a16="http://schemas.microsoft.com/office/drawing/2014/main" id="{1866566E-D342-4A66-BF5D-CF6FC2168A9B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3">
            <a:extLst>
              <a:ext uri="{FF2B5EF4-FFF2-40B4-BE49-F238E27FC236}">
                <a16:creationId xmlns:a16="http://schemas.microsoft.com/office/drawing/2014/main" id="{FBA3CD4E-F512-46FF-987F-2E0CE06DD6A1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3">
            <a:extLst>
              <a:ext uri="{FF2B5EF4-FFF2-40B4-BE49-F238E27FC236}">
                <a16:creationId xmlns:a16="http://schemas.microsoft.com/office/drawing/2014/main" id="{4019EE4D-4651-4E07-9178-6BF3607E5F97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5">
            <a:extLst>
              <a:ext uri="{FF2B5EF4-FFF2-40B4-BE49-F238E27FC236}">
                <a16:creationId xmlns:a16="http://schemas.microsoft.com/office/drawing/2014/main" id="{620178C2-BA11-40CE-BF24-5A1E74DFC6A1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5">
            <a:extLst>
              <a:ext uri="{FF2B5EF4-FFF2-40B4-BE49-F238E27FC236}">
                <a16:creationId xmlns:a16="http://schemas.microsoft.com/office/drawing/2014/main" id="{7014D851-62FD-400F-8087-7EE030529B7E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5">
            <a:extLst>
              <a:ext uri="{FF2B5EF4-FFF2-40B4-BE49-F238E27FC236}">
                <a16:creationId xmlns:a16="http://schemas.microsoft.com/office/drawing/2014/main" id="{B9C7D6EC-1698-4016-9834-E033FA0A20B6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3">
            <a:extLst>
              <a:ext uri="{FF2B5EF4-FFF2-40B4-BE49-F238E27FC236}">
                <a16:creationId xmlns:a16="http://schemas.microsoft.com/office/drawing/2014/main" id="{D69CBDAA-C54A-4F90-83A4-D55C2915C352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3">
            <a:extLst>
              <a:ext uri="{FF2B5EF4-FFF2-40B4-BE49-F238E27FC236}">
                <a16:creationId xmlns:a16="http://schemas.microsoft.com/office/drawing/2014/main" id="{8238B09F-38C7-4210-9BC3-A2261FAFD1CD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3">
            <a:extLst>
              <a:ext uri="{FF2B5EF4-FFF2-40B4-BE49-F238E27FC236}">
                <a16:creationId xmlns:a16="http://schemas.microsoft.com/office/drawing/2014/main" id="{A6CFEBB7-04DE-4FA8-9C23-986C6F8585B7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5">
            <a:extLst>
              <a:ext uri="{FF2B5EF4-FFF2-40B4-BE49-F238E27FC236}">
                <a16:creationId xmlns:a16="http://schemas.microsoft.com/office/drawing/2014/main" id="{1DA56340-12A3-4593-BFFE-623796D649B0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5">
            <a:extLst>
              <a:ext uri="{FF2B5EF4-FFF2-40B4-BE49-F238E27FC236}">
                <a16:creationId xmlns:a16="http://schemas.microsoft.com/office/drawing/2014/main" id="{62EE7DB1-C607-4D92-BF1E-026095943EC6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5">
            <a:extLst>
              <a:ext uri="{FF2B5EF4-FFF2-40B4-BE49-F238E27FC236}">
                <a16:creationId xmlns:a16="http://schemas.microsoft.com/office/drawing/2014/main" id="{DEB86F7E-9B2E-4097-99CD-0B3CF3A7BEF1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3">
            <a:extLst>
              <a:ext uri="{FF2B5EF4-FFF2-40B4-BE49-F238E27FC236}">
                <a16:creationId xmlns:a16="http://schemas.microsoft.com/office/drawing/2014/main" id="{07311647-0503-4856-881E-968C19EFB9AF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5">
            <a:extLst>
              <a:ext uri="{FF2B5EF4-FFF2-40B4-BE49-F238E27FC236}">
                <a16:creationId xmlns:a16="http://schemas.microsoft.com/office/drawing/2014/main" id="{20F1F153-9C4D-48E0-B929-A78DE5CB9726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3">
            <a:extLst>
              <a:ext uri="{FF2B5EF4-FFF2-40B4-BE49-F238E27FC236}">
                <a16:creationId xmlns:a16="http://schemas.microsoft.com/office/drawing/2014/main" id="{A6E0B6CC-FAEC-48A7-A52E-5E0325BA71DE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3">
            <a:extLst>
              <a:ext uri="{FF2B5EF4-FFF2-40B4-BE49-F238E27FC236}">
                <a16:creationId xmlns:a16="http://schemas.microsoft.com/office/drawing/2014/main" id="{4B0D5111-1ED3-4447-9D23-6B60D8E459BC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5">
            <a:extLst>
              <a:ext uri="{FF2B5EF4-FFF2-40B4-BE49-F238E27FC236}">
                <a16:creationId xmlns:a16="http://schemas.microsoft.com/office/drawing/2014/main" id="{B990D58E-C9C2-4358-ADCE-DD814A0FA456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5">
            <a:extLst>
              <a:ext uri="{FF2B5EF4-FFF2-40B4-BE49-F238E27FC236}">
                <a16:creationId xmlns:a16="http://schemas.microsoft.com/office/drawing/2014/main" id="{3D177992-AC56-4419-9D54-A7383D0AC1AB}"/>
              </a:ext>
            </a:extLst>
          </p:cNvPr>
          <p:cNvSpPr/>
          <p:nvPr/>
        </p:nvSpPr>
        <p:spPr>
          <a:xfrm rot="2700000">
            <a:off x="5371242" y="1770134"/>
            <a:ext cx="190800" cy="190800"/>
          </a:xfrm>
          <a:prstGeom prst="rect">
            <a:avLst/>
          </a:prstGeom>
          <a:solidFill>
            <a:srgbClr val="B482DA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1E68DB6A-60F8-47E2-A5D7-30D5067E46C3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F97BD2C1-3F08-4E90-BA34-2848D37CB5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D767AE62-3C48-4CE3-AEDD-17BB7B852A06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65E953E5-26F9-4DBC-81E2-572510E303C7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C794950E-2780-4610-AA6F-BC82646FA712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C704B99B-22A5-49CC-BE60-824D92BDC2DB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endCxn id="76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D42C2A02-77CF-42A4-9CE5-F44FB70253F4}"/>
              </a:ext>
            </a:extLst>
          </p:cNvPr>
          <p:cNvCxnSpPr>
            <a:cxnSpLocks/>
            <a:stCxn id="87" idx="1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EFF208CD-DBD2-4503-B34A-CBCAD5D6B1E3}"/>
              </a:ext>
            </a:extLst>
          </p:cNvPr>
          <p:cNvCxnSpPr>
            <a:cxnSpLocks/>
            <a:stCxn id="86" idx="3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4710EF5A-7BC6-45F6-842C-9D05A9CE71FB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4A2FB80-1040-420C-99C1-8592D72D10D9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3036E7B-6F36-4FA2-B807-292C85EB21AB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83" name="Rectangle 5">
            <a:extLst>
              <a:ext uri="{FF2B5EF4-FFF2-40B4-BE49-F238E27FC236}">
                <a16:creationId xmlns:a16="http://schemas.microsoft.com/office/drawing/2014/main" id="{C86BA132-E14B-499C-8434-B306456155CF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5">
            <a:extLst>
              <a:ext uri="{FF2B5EF4-FFF2-40B4-BE49-F238E27FC236}">
                <a16:creationId xmlns:a16="http://schemas.microsoft.com/office/drawing/2014/main" id="{B08E22A8-86A1-4782-9B88-6A979D579FE0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5">
            <a:extLst>
              <a:ext uri="{FF2B5EF4-FFF2-40B4-BE49-F238E27FC236}">
                <a16:creationId xmlns:a16="http://schemas.microsoft.com/office/drawing/2014/main" id="{BB29CE88-7EE9-4C01-AA0E-558E6DB2D278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13">
            <a:extLst>
              <a:ext uri="{FF2B5EF4-FFF2-40B4-BE49-F238E27FC236}">
                <a16:creationId xmlns:a16="http://schemas.microsoft.com/office/drawing/2014/main" id="{1B0CE648-2B2B-4D19-B630-6F5FBDCE84B7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13">
            <a:extLst>
              <a:ext uri="{FF2B5EF4-FFF2-40B4-BE49-F238E27FC236}">
                <a16:creationId xmlns:a16="http://schemas.microsoft.com/office/drawing/2014/main" id="{47733F0C-0A31-4BEE-8813-1CED30D250D5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FB74B83-0926-4EB0-BCE3-749F04D55B07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234A246-0140-492C-AC6F-D795490A7594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74CFDE2-2EDB-442B-8707-5D235D629D52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330982" y="166480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solidFill>
                  <a:srgbClr val="5B2682"/>
                </a:solidFill>
              </a:rPr>
              <a:t>z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908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1AD205-19E3-47CA-BA99-58303690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Closing edges</a:t>
            </a:r>
            <a:endParaRPr lang="ko-KR" altLang="en-US" dirty="0"/>
          </a:p>
        </p:txBody>
      </p:sp>
      <p:sp>
        <p:nvSpPr>
          <p:cNvPr id="60" name="내용 개체 틀 2">
            <a:extLst>
              <a:ext uri="{FF2B5EF4-FFF2-40B4-BE49-F238E27FC236}">
                <a16:creationId xmlns:a16="http://schemas.microsoft.com/office/drawing/2014/main" id="{73A6947E-8129-4ABF-8465-66A296C6C7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endParaRPr lang="en-US" altLang="ko-KR" dirty="0">
              <a:solidFill>
                <a:srgbClr val="B482DA"/>
              </a:solidFill>
            </a:endParaRPr>
          </a:p>
        </p:txBody>
      </p: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66B88140-B2EC-44A0-83A0-A944EAF762C3}"/>
              </a:ext>
            </a:extLst>
          </p:cNvPr>
          <p:cNvCxnSpPr>
            <a:cxnSpLocks/>
            <a:endCxn id="105" idx="1"/>
          </p:cNvCxnSpPr>
          <p:nvPr/>
        </p:nvCxnSpPr>
        <p:spPr>
          <a:xfrm flipH="1" flipV="1">
            <a:off x="2410943" y="2770349"/>
            <a:ext cx="322386" cy="5198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>
            <a:extLst>
              <a:ext uri="{FF2B5EF4-FFF2-40B4-BE49-F238E27FC236}">
                <a16:creationId xmlns:a16="http://schemas.microsoft.com/office/drawing/2014/main" id="{799B7B71-92CC-496B-84F7-8D0C39786971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3">
            <a:extLst>
              <a:ext uri="{FF2B5EF4-FFF2-40B4-BE49-F238E27FC236}">
                <a16:creationId xmlns:a16="http://schemas.microsoft.com/office/drawing/2014/main" id="{213BE204-5DBC-429F-AF00-E0EC8D1D2157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3">
            <a:extLst>
              <a:ext uri="{FF2B5EF4-FFF2-40B4-BE49-F238E27FC236}">
                <a16:creationId xmlns:a16="http://schemas.microsoft.com/office/drawing/2014/main" id="{DE62EF2C-D805-4577-87C5-91B6968FB540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8C463FA6-BF4E-4DBC-82C3-CCA334A281FD}"/>
              </a:ext>
            </a:extLst>
          </p:cNvPr>
          <p:cNvCxnSpPr>
            <a:cxnSpLocks/>
            <a:stCxn id="194" idx="0"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>
            <a:extLst>
              <a:ext uri="{FF2B5EF4-FFF2-40B4-BE49-F238E27FC236}">
                <a16:creationId xmlns:a16="http://schemas.microsoft.com/office/drawing/2014/main" id="{1CC88ADB-0B23-4722-B544-9AB93A52E43B}"/>
              </a:ext>
            </a:extLst>
          </p:cNvPr>
          <p:cNvCxnSpPr>
            <a:cxnSpLocks/>
            <a:stCxn id="198" idx="6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연결선 116">
            <a:extLst>
              <a:ext uri="{FF2B5EF4-FFF2-40B4-BE49-F238E27FC236}">
                <a16:creationId xmlns:a16="http://schemas.microsoft.com/office/drawing/2014/main" id="{4CAA036B-593C-46E3-A707-70DE528365FE}"/>
              </a:ext>
            </a:extLst>
          </p:cNvPr>
          <p:cNvCxnSpPr>
            <a:cxnSpLocks/>
            <a:endCxn id="197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5E22E78F-710F-483B-80AD-C9A6BD089040}"/>
              </a:ext>
            </a:extLst>
          </p:cNvPr>
          <p:cNvCxnSpPr>
            <a:cxnSpLocks/>
            <a:stCxn id="181" idx="0"/>
          </p:cNvCxnSpPr>
          <p:nvPr/>
        </p:nvCxnSpPr>
        <p:spPr>
          <a:xfrm flipV="1">
            <a:off x="7545068" y="2633526"/>
            <a:ext cx="98866" cy="6548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27">
            <a:extLst>
              <a:ext uri="{FF2B5EF4-FFF2-40B4-BE49-F238E27FC236}">
                <a16:creationId xmlns:a16="http://schemas.microsoft.com/office/drawing/2014/main" id="{BE036208-3286-47CC-B85D-684F1C3A33D5}"/>
              </a:ext>
            </a:extLst>
          </p:cNvPr>
          <p:cNvCxnSpPr>
            <a:cxnSpLocks/>
            <a:endCxn id="179" idx="5"/>
          </p:cNvCxnSpPr>
          <p:nvPr/>
        </p:nvCxnSpPr>
        <p:spPr>
          <a:xfrm flipH="1" flipV="1">
            <a:off x="7307759" y="2464283"/>
            <a:ext cx="336175" cy="1692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>
            <a:extLst>
              <a:ext uri="{FF2B5EF4-FFF2-40B4-BE49-F238E27FC236}">
                <a16:creationId xmlns:a16="http://schemas.microsoft.com/office/drawing/2014/main" id="{2ADECFEE-FFBA-443B-B68E-D52A7178A7FF}"/>
              </a:ext>
            </a:extLst>
          </p:cNvPr>
          <p:cNvCxnSpPr>
            <a:cxnSpLocks/>
            <a:endCxn id="180" idx="3"/>
          </p:cNvCxnSpPr>
          <p:nvPr/>
        </p:nvCxnSpPr>
        <p:spPr>
          <a:xfrm flipH="1">
            <a:off x="7182902" y="2633526"/>
            <a:ext cx="461032" cy="4348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A981350F-11E6-4C37-8BB5-0C2F2AC80954}"/>
              </a:ext>
            </a:extLst>
          </p:cNvPr>
          <p:cNvCxnSpPr>
            <a:cxnSpLocks/>
            <a:stCxn id="185" idx="7"/>
          </p:cNvCxnSpPr>
          <p:nvPr/>
        </p:nvCxnSpPr>
        <p:spPr>
          <a:xfrm flipH="1">
            <a:off x="1053194" y="2757491"/>
            <a:ext cx="472519" cy="4792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>
            <a:extLst>
              <a:ext uri="{FF2B5EF4-FFF2-40B4-BE49-F238E27FC236}">
                <a16:creationId xmlns:a16="http://schemas.microsoft.com/office/drawing/2014/main" id="{A146DFF7-94BF-40C3-A2D2-E5C685F8A755}"/>
              </a:ext>
            </a:extLst>
          </p:cNvPr>
          <p:cNvCxnSpPr>
            <a:cxnSpLocks/>
            <a:endCxn id="186" idx="5"/>
          </p:cNvCxnSpPr>
          <p:nvPr/>
        </p:nvCxnSpPr>
        <p:spPr>
          <a:xfrm>
            <a:off x="1053194" y="3236789"/>
            <a:ext cx="596044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>
            <a:extLst>
              <a:ext uri="{FF2B5EF4-FFF2-40B4-BE49-F238E27FC236}">
                <a16:creationId xmlns:a16="http://schemas.microsoft.com/office/drawing/2014/main" id="{11987EA4-311B-408C-AF2C-44A1B0A7E58C}"/>
              </a:ext>
            </a:extLst>
          </p:cNvPr>
          <p:cNvCxnSpPr>
            <a:cxnSpLocks/>
            <a:endCxn id="187" idx="3"/>
          </p:cNvCxnSpPr>
          <p:nvPr/>
        </p:nvCxnSpPr>
        <p:spPr>
          <a:xfrm flipH="1">
            <a:off x="2169839" y="3290242"/>
            <a:ext cx="563490" cy="5586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DC6BC0CD-6F7D-4BAE-9907-E54A2AE7BF56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E161659-C0C3-492A-B7D3-BA432D6B7804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B0D3E88-2106-45C3-8CAD-1868B26FB003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077E5BF-9B1C-4199-A8C3-60ACEE161587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5C54C68-FE3C-462A-B4D0-ACC9F8216091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699D9DB-030D-4860-A049-2633B58D58F5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5202007-AF5C-4F70-860D-8A5A75549876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F507444-C74E-44AF-9B1E-2EA052F80721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581C0E5-D632-4EE8-9165-F189870A56AD}"/>
              </a:ext>
            </a:extLst>
          </p:cNvPr>
          <p:cNvSpPr txBox="1"/>
          <p:nvPr/>
        </p:nvSpPr>
        <p:spPr>
          <a:xfrm>
            <a:off x="4577226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39C2DBF-7046-4635-AA22-0504716E2CE9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ED1F46B9-557D-4F26-AEA6-DF95EAFC7898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7D72778-973F-455C-9946-7B3560A13056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9A75DCF2-F5F0-464D-ABDA-FA6F73C4244D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999147D-F399-4AAE-87AC-90EAE2642D91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77" name="Rectangle 5">
            <a:extLst>
              <a:ext uri="{FF2B5EF4-FFF2-40B4-BE49-F238E27FC236}">
                <a16:creationId xmlns:a16="http://schemas.microsoft.com/office/drawing/2014/main" id="{D4512382-4B0F-499A-97C7-C913138ADC74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5">
            <a:extLst>
              <a:ext uri="{FF2B5EF4-FFF2-40B4-BE49-F238E27FC236}">
                <a16:creationId xmlns:a16="http://schemas.microsoft.com/office/drawing/2014/main" id="{A56DE8BB-202B-4BC5-9E85-630E4F926E34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3">
            <a:extLst>
              <a:ext uri="{FF2B5EF4-FFF2-40B4-BE49-F238E27FC236}">
                <a16:creationId xmlns:a16="http://schemas.microsoft.com/office/drawing/2014/main" id="{1866566E-D342-4A66-BF5D-CF6FC2168A9B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3">
            <a:extLst>
              <a:ext uri="{FF2B5EF4-FFF2-40B4-BE49-F238E27FC236}">
                <a16:creationId xmlns:a16="http://schemas.microsoft.com/office/drawing/2014/main" id="{FBA3CD4E-F512-46FF-987F-2E0CE06DD6A1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3">
            <a:extLst>
              <a:ext uri="{FF2B5EF4-FFF2-40B4-BE49-F238E27FC236}">
                <a16:creationId xmlns:a16="http://schemas.microsoft.com/office/drawing/2014/main" id="{4019EE4D-4651-4E07-9178-6BF3607E5F97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5">
            <a:extLst>
              <a:ext uri="{FF2B5EF4-FFF2-40B4-BE49-F238E27FC236}">
                <a16:creationId xmlns:a16="http://schemas.microsoft.com/office/drawing/2014/main" id="{620178C2-BA11-40CE-BF24-5A1E74DFC6A1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5">
            <a:extLst>
              <a:ext uri="{FF2B5EF4-FFF2-40B4-BE49-F238E27FC236}">
                <a16:creationId xmlns:a16="http://schemas.microsoft.com/office/drawing/2014/main" id="{7014D851-62FD-400F-8087-7EE030529B7E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5">
            <a:extLst>
              <a:ext uri="{FF2B5EF4-FFF2-40B4-BE49-F238E27FC236}">
                <a16:creationId xmlns:a16="http://schemas.microsoft.com/office/drawing/2014/main" id="{B9C7D6EC-1698-4016-9834-E033FA0A20B6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3">
            <a:extLst>
              <a:ext uri="{FF2B5EF4-FFF2-40B4-BE49-F238E27FC236}">
                <a16:creationId xmlns:a16="http://schemas.microsoft.com/office/drawing/2014/main" id="{D69CBDAA-C54A-4F90-83A4-D55C2915C352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3">
            <a:extLst>
              <a:ext uri="{FF2B5EF4-FFF2-40B4-BE49-F238E27FC236}">
                <a16:creationId xmlns:a16="http://schemas.microsoft.com/office/drawing/2014/main" id="{8238B09F-38C7-4210-9BC3-A2261FAFD1CD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3">
            <a:extLst>
              <a:ext uri="{FF2B5EF4-FFF2-40B4-BE49-F238E27FC236}">
                <a16:creationId xmlns:a16="http://schemas.microsoft.com/office/drawing/2014/main" id="{A6CFEBB7-04DE-4FA8-9C23-986C6F8585B7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5">
            <a:extLst>
              <a:ext uri="{FF2B5EF4-FFF2-40B4-BE49-F238E27FC236}">
                <a16:creationId xmlns:a16="http://schemas.microsoft.com/office/drawing/2014/main" id="{1DA56340-12A3-4593-BFFE-623796D649B0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5">
            <a:extLst>
              <a:ext uri="{FF2B5EF4-FFF2-40B4-BE49-F238E27FC236}">
                <a16:creationId xmlns:a16="http://schemas.microsoft.com/office/drawing/2014/main" id="{62EE7DB1-C607-4D92-BF1E-026095943EC6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5">
            <a:extLst>
              <a:ext uri="{FF2B5EF4-FFF2-40B4-BE49-F238E27FC236}">
                <a16:creationId xmlns:a16="http://schemas.microsoft.com/office/drawing/2014/main" id="{DEB86F7E-9B2E-4097-99CD-0B3CF3A7BEF1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3">
            <a:extLst>
              <a:ext uri="{FF2B5EF4-FFF2-40B4-BE49-F238E27FC236}">
                <a16:creationId xmlns:a16="http://schemas.microsoft.com/office/drawing/2014/main" id="{07311647-0503-4856-881E-968C19EFB9AF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5">
            <a:extLst>
              <a:ext uri="{FF2B5EF4-FFF2-40B4-BE49-F238E27FC236}">
                <a16:creationId xmlns:a16="http://schemas.microsoft.com/office/drawing/2014/main" id="{20F1F153-9C4D-48E0-B929-A78DE5CB9726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3">
            <a:extLst>
              <a:ext uri="{FF2B5EF4-FFF2-40B4-BE49-F238E27FC236}">
                <a16:creationId xmlns:a16="http://schemas.microsoft.com/office/drawing/2014/main" id="{A6E0B6CC-FAEC-48A7-A52E-5E0325BA71DE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3">
            <a:extLst>
              <a:ext uri="{FF2B5EF4-FFF2-40B4-BE49-F238E27FC236}">
                <a16:creationId xmlns:a16="http://schemas.microsoft.com/office/drawing/2014/main" id="{4B0D5111-1ED3-4447-9D23-6B60D8E459BC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5">
            <a:extLst>
              <a:ext uri="{FF2B5EF4-FFF2-40B4-BE49-F238E27FC236}">
                <a16:creationId xmlns:a16="http://schemas.microsoft.com/office/drawing/2014/main" id="{B990D58E-C9C2-4358-ADCE-DD814A0FA456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5">
            <a:extLst>
              <a:ext uri="{FF2B5EF4-FFF2-40B4-BE49-F238E27FC236}">
                <a16:creationId xmlns:a16="http://schemas.microsoft.com/office/drawing/2014/main" id="{3D177992-AC56-4419-9D54-A7383D0AC1AB}"/>
              </a:ext>
            </a:extLst>
          </p:cNvPr>
          <p:cNvSpPr/>
          <p:nvPr/>
        </p:nvSpPr>
        <p:spPr>
          <a:xfrm rot="2700000">
            <a:off x="5371242" y="1770134"/>
            <a:ext cx="190800" cy="190800"/>
          </a:xfrm>
          <a:prstGeom prst="rect">
            <a:avLst/>
          </a:prstGeom>
          <a:solidFill>
            <a:srgbClr val="B482DA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1E68DB6A-60F8-47E2-A5D7-30D5067E46C3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F97BD2C1-3F08-4E90-BA34-2848D37CB5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D767AE62-3C48-4CE3-AEDD-17BB7B852A06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65E953E5-26F9-4DBC-81E2-572510E303C7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C794950E-2780-4610-AA6F-BC82646FA712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C704B99B-22A5-49CC-BE60-824D92BDC2DB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endCxn id="73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D42C2A02-77CF-42A4-9CE5-F44FB70253F4}"/>
              </a:ext>
            </a:extLst>
          </p:cNvPr>
          <p:cNvCxnSpPr>
            <a:cxnSpLocks/>
            <a:stCxn id="83" idx="1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EFF208CD-DBD2-4503-B34A-CBCAD5D6B1E3}"/>
              </a:ext>
            </a:extLst>
          </p:cNvPr>
          <p:cNvCxnSpPr>
            <a:cxnSpLocks/>
            <a:stCxn id="82" idx="3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4710EF5A-7BC6-45F6-842C-9D05A9CE71FB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4A2FB80-1040-420C-99C1-8592D72D10D9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3036E7B-6F36-4FA2-B807-292C85EB21AB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79" name="Rectangle 5">
            <a:extLst>
              <a:ext uri="{FF2B5EF4-FFF2-40B4-BE49-F238E27FC236}">
                <a16:creationId xmlns:a16="http://schemas.microsoft.com/office/drawing/2014/main" id="{C86BA132-E14B-499C-8434-B306456155CF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5">
            <a:extLst>
              <a:ext uri="{FF2B5EF4-FFF2-40B4-BE49-F238E27FC236}">
                <a16:creationId xmlns:a16="http://schemas.microsoft.com/office/drawing/2014/main" id="{B08E22A8-86A1-4782-9B88-6A979D579FE0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5">
            <a:extLst>
              <a:ext uri="{FF2B5EF4-FFF2-40B4-BE49-F238E27FC236}">
                <a16:creationId xmlns:a16="http://schemas.microsoft.com/office/drawing/2014/main" id="{BB29CE88-7EE9-4C01-AA0E-558E6DB2D278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13">
            <a:extLst>
              <a:ext uri="{FF2B5EF4-FFF2-40B4-BE49-F238E27FC236}">
                <a16:creationId xmlns:a16="http://schemas.microsoft.com/office/drawing/2014/main" id="{1B0CE648-2B2B-4D19-B630-6F5FBDCE84B7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13">
            <a:extLst>
              <a:ext uri="{FF2B5EF4-FFF2-40B4-BE49-F238E27FC236}">
                <a16:creationId xmlns:a16="http://schemas.microsoft.com/office/drawing/2014/main" id="{47733F0C-0A31-4BEE-8813-1CED30D250D5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FB74B83-0926-4EB0-BCE3-749F04D55B07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234A246-0140-492C-AC6F-D795490A7594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74CFDE2-2EDB-442B-8707-5D235D629D52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87" name="직사각형 86"/>
          <p:cNvSpPr/>
          <p:nvPr/>
        </p:nvSpPr>
        <p:spPr>
          <a:xfrm>
            <a:off x="5330982" y="166480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solidFill>
                  <a:srgbClr val="5B2682"/>
                </a:solidFill>
              </a:rPr>
              <a:t>z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625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ontent Placeholder 2">
            <a:extLst>
              <a:ext uri="{FF2B5EF4-FFF2-40B4-BE49-F238E27FC236}">
                <a16:creationId xmlns:a16="http://schemas.microsoft.com/office/drawing/2014/main" id="{3EFF9B8A-A667-43D7-BF84-7B19B847ECD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579297" cy="5414156"/>
          </a:xfrm>
        </p:spPr>
        <p:txBody>
          <a:bodyPr>
            <a:normAutofit/>
          </a:bodyPr>
          <a:lstStyle/>
          <a:p>
            <a:r>
              <a:rPr lang="en-US" dirty="0"/>
              <a:t>Given a </a:t>
            </a:r>
            <a:r>
              <a:rPr lang="en-US" dirty="0">
                <a:solidFill>
                  <a:srgbClr val="338080"/>
                </a:solidFill>
              </a:rPr>
              <a:t>metric cost </a:t>
            </a:r>
            <a:r>
              <a:rPr lang="en-US" i="1" dirty="0">
                <a:solidFill>
                  <a:srgbClr val="338080"/>
                </a:solidFill>
              </a:rPr>
              <a:t>c</a:t>
            </a:r>
            <a:r>
              <a:rPr lang="en-US" dirty="0"/>
              <a:t> on</a:t>
            </a:r>
          </a:p>
          <a:p>
            <a:pPr lvl="1"/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dirty="0">
                <a:solidFill>
                  <a:srgbClr val="B26033"/>
                </a:solidFill>
              </a:rPr>
              <a:t>: set of </a:t>
            </a:r>
            <a:r>
              <a:rPr lang="en-US" i="1" dirty="0">
                <a:solidFill>
                  <a:srgbClr val="B26033"/>
                </a:solidFill>
              </a:rPr>
              <a:t>clients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>
                <a:solidFill>
                  <a:srgbClr val="606060"/>
                </a:solidFill>
              </a:rPr>
              <a:t>: set of </a:t>
            </a:r>
            <a:r>
              <a:rPr lang="en-US" i="1" dirty="0">
                <a:solidFill>
                  <a:srgbClr val="606060"/>
                </a:solidFill>
              </a:rPr>
              <a:t>facilities</a:t>
            </a:r>
          </a:p>
          <a:p>
            <a:pPr lvl="2"/>
            <a:r>
              <a:rPr lang="en-US" i="1" dirty="0">
                <a:solidFill>
                  <a:srgbClr val="B23333"/>
                </a:solidFill>
              </a:rPr>
              <a:t>o</a:t>
            </a:r>
            <a:r>
              <a:rPr lang="en-US" i="1" baseline="-25000" dirty="0">
                <a:solidFill>
                  <a:srgbClr val="B23333"/>
                </a:solidFill>
              </a:rPr>
              <a:t>i</a:t>
            </a:r>
            <a:r>
              <a:rPr lang="en-US" dirty="0">
                <a:solidFill>
                  <a:srgbClr val="B23333"/>
                </a:solidFill>
              </a:rPr>
              <a:t>: </a:t>
            </a:r>
            <a:r>
              <a:rPr lang="en-US" i="1" dirty="0">
                <a:solidFill>
                  <a:srgbClr val="B23333"/>
                </a:solidFill>
              </a:rPr>
              <a:t>opening cost</a:t>
            </a:r>
            <a:r>
              <a:rPr lang="en-US" dirty="0">
                <a:solidFill>
                  <a:srgbClr val="B23333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2"/>
            <a:endParaRPr lang="en-US" altLang="ko-KR" i="1" dirty="0">
              <a:solidFill>
                <a:srgbClr val="606060"/>
              </a:solidFill>
            </a:endParaRPr>
          </a:p>
          <a:p>
            <a:pPr lvl="1"/>
            <a:endParaRPr lang="en-US" dirty="0">
              <a:solidFill>
                <a:srgbClr val="208C20"/>
              </a:solidFill>
            </a:endParaRPr>
          </a:p>
          <a:p>
            <a:r>
              <a:rPr lang="en-US" dirty="0"/>
              <a:t>Want:</a:t>
            </a:r>
          </a:p>
          <a:p>
            <a:pPr lvl="1"/>
            <a:r>
              <a:rPr lang="en-US" dirty="0"/>
              <a:t>Choose 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r>
              <a:rPr lang="en-US" dirty="0"/>
              <a:t>⊆</a:t>
            </a:r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/>
              <a:t> to </a:t>
            </a:r>
            <a:r>
              <a:rPr lang="en-US" i="1" dirty="0"/>
              <a:t>open</a:t>
            </a:r>
          </a:p>
          <a:p>
            <a:pPr lvl="1"/>
            <a:r>
              <a:rPr lang="en-US" dirty="0"/>
              <a:t>Assign every client to an open facility  </a:t>
            </a:r>
            <a:r>
              <a:rPr lang="el-GR" i="1" dirty="0">
                <a:solidFill>
                  <a:srgbClr val="808033"/>
                </a:solidFill>
              </a:rPr>
              <a:t>σ</a:t>
            </a:r>
            <a:r>
              <a:rPr lang="en-US" i="1" dirty="0">
                <a:solidFill>
                  <a:srgbClr val="808033"/>
                </a:solidFill>
              </a:rPr>
              <a:t> </a:t>
            </a:r>
            <a:r>
              <a:rPr lang="en-US" dirty="0"/>
              <a:t>: </a:t>
            </a:r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ko-KR" altLang="en-US" dirty="0"/>
              <a:t>→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endParaRPr lang="en-US" dirty="0"/>
          </a:p>
          <a:p>
            <a:pPr lvl="1"/>
            <a:r>
              <a:rPr lang="en-US" dirty="0"/>
              <a:t>Minimize </a:t>
            </a:r>
            <a:r>
              <a:rPr lang="el-GR" dirty="0"/>
              <a:t>Σ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0070C0"/>
                </a:solidFill>
              </a:rPr>
              <a:t>S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/>
              <a:t>i</a:t>
            </a:r>
            <a:r>
              <a:rPr lang="en-US" dirty="0"/>
              <a:t> + </a:t>
            </a:r>
            <a:r>
              <a:rPr lang="el-GR" dirty="0"/>
              <a:t>Σ</a:t>
            </a:r>
            <a:r>
              <a:rPr lang="en-US" i="1" baseline="-25000" dirty="0" err="1"/>
              <a:t>j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D23333"/>
                </a:solidFill>
              </a:rPr>
              <a:t>D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338080"/>
                </a:solidFill>
              </a:rPr>
              <a:t>c</a:t>
            </a:r>
            <a:r>
              <a:rPr lang="en-US" i="1" baseline="-25000" dirty="0" err="1"/>
              <a:t>j</a:t>
            </a:r>
            <a:r>
              <a:rPr lang="en-US" i="1" baseline="-25000" dirty="0"/>
              <a:t>,</a:t>
            </a:r>
            <a:r>
              <a:rPr lang="el-GR" i="1" baseline="-25000" dirty="0">
                <a:solidFill>
                  <a:srgbClr val="808033"/>
                </a:solidFill>
              </a:rPr>
              <a:t>σ</a:t>
            </a:r>
            <a:r>
              <a:rPr lang="en-US" i="1" baseline="-25000" dirty="0"/>
              <a:t>(j)</a:t>
            </a:r>
            <a:r>
              <a:rPr lang="en-US" dirty="0"/>
              <a:t> = (</a:t>
            </a:r>
            <a:r>
              <a:rPr lang="en-US" dirty="0">
                <a:solidFill>
                  <a:srgbClr val="B23333"/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rgbClr val="B23333"/>
                </a:solidFill>
              </a:rPr>
              <a:t>3</a:t>
            </a:r>
            <a:r>
              <a:rPr lang="en-US" altLang="ko-KR" dirty="0"/>
              <a:t>+</a:t>
            </a:r>
            <a:r>
              <a:rPr lang="en-US" altLang="ko-KR" dirty="0">
                <a:solidFill>
                  <a:srgbClr val="B23333"/>
                </a:solidFill>
              </a:rPr>
              <a:t>1</a:t>
            </a:r>
            <a:r>
              <a:rPr lang="en-US" dirty="0"/>
              <a:t>) + (</a:t>
            </a:r>
            <a:r>
              <a:rPr lang="en-US" dirty="0">
                <a:solidFill>
                  <a:srgbClr val="338080"/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rgbClr val="338080"/>
                </a:solidFill>
              </a:rPr>
              <a:t>4</a:t>
            </a:r>
            <a:r>
              <a:rPr lang="en-US" dirty="0"/>
              <a:t>+</a:t>
            </a:r>
            <a:r>
              <a:rPr lang="en-US" dirty="0">
                <a:solidFill>
                  <a:srgbClr val="338080"/>
                </a:solidFill>
              </a:rPr>
              <a:t>5</a:t>
            </a:r>
            <a:r>
              <a:rPr lang="en-US" dirty="0"/>
              <a:t>+</a:t>
            </a:r>
            <a:r>
              <a:rPr lang="en-US" dirty="0">
                <a:solidFill>
                  <a:srgbClr val="338080"/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rgbClr val="338080"/>
                </a:solidFill>
              </a:rPr>
              <a:t>4</a:t>
            </a:r>
            <a:r>
              <a:rPr lang="en-US" dirty="0"/>
              <a:t>+</a:t>
            </a:r>
            <a:r>
              <a:rPr lang="en-US" dirty="0">
                <a:solidFill>
                  <a:srgbClr val="338080"/>
                </a:solidFill>
              </a:rPr>
              <a:t>10</a:t>
            </a:r>
            <a:r>
              <a:rPr lang="en-US" dirty="0"/>
              <a:t>+</a:t>
            </a:r>
            <a:r>
              <a:rPr lang="en-US" dirty="0">
                <a:solidFill>
                  <a:srgbClr val="338080"/>
                </a:solidFill>
              </a:rPr>
              <a:t>6</a:t>
            </a:r>
            <a:r>
              <a:rPr lang="en-US" dirty="0"/>
              <a:t>)</a:t>
            </a:r>
          </a:p>
        </p:txBody>
      </p:sp>
      <p:cxnSp>
        <p:nvCxnSpPr>
          <p:cNvPr id="283" name="직선 연결선 282">
            <a:extLst>
              <a:ext uri="{FF2B5EF4-FFF2-40B4-BE49-F238E27FC236}">
                <a16:creationId xmlns:a16="http://schemas.microsoft.com/office/drawing/2014/main" id="{7D6B1362-801E-42B0-BFA1-218070E67E60}"/>
              </a:ext>
            </a:extLst>
          </p:cNvPr>
          <p:cNvCxnSpPr>
            <a:cxnSpLocks/>
            <a:stCxn id="247" idx="1"/>
          </p:cNvCxnSpPr>
          <p:nvPr/>
        </p:nvCxnSpPr>
        <p:spPr>
          <a:xfrm>
            <a:off x="7805066" y="1557524"/>
            <a:ext cx="622374" cy="798784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직선 연결선 283">
            <a:extLst>
              <a:ext uri="{FF2B5EF4-FFF2-40B4-BE49-F238E27FC236}">
                <a16:creationId xmlns:a16="http://schemas.microsoft.com/office/drawing/2014/main" id="{E66653AA-02D2-4C0D-845B-12F5CF7AF9BD}"/>
              </a:ext>
            </a:extLst>
          </p:cNvPr>
          <p:cNvCxnSpPr>
            <a:cxnSpLocks/>
            <a:endCxn id="257" idx="2"/>
          </p:cNvCxnSpPr>
          <p:nvPr/>
        </p:nvCxnSpPr>
        <p:spPr>
          <a:xfrm flipH="1" flipV="1">
            <a:off x="7820790" y="2110156"/>
            <a:ext cx="606650" cy="246152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직선 연결선 284">
            <a:extLst>
              <a:ext uri="{FF2B5EF4-FFF2-40B4-BE49-F238E27FC236}">
                <a16:creationId xmlns:a16="http://schemas.microsoft.com/office/drawing/2014/main" id="{A29FC076-5F19-4ACE-B4B2-6924891360DE}"/>
              </a:ext>
            </a:extLst>
          </p:cNvPr>
          <p:cNvCxnSpPr>
            <a:cxnSpLocks/>
            <a:stCxn id="256" idx="2"/>
          </p:cNvCxnSpPr>
          <p:nvPr/>
        </p:nvCxnSpPr>
        <p:spPr>
          <a:xfrm flipV="1">
            <a:off x="7632584" y="2356308"/>
            <a:ext cx="794856" cy="218877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직선 연결선 285">
            <a:extLst>
              <a:ext uri="{FF2B5EF4-FFF2-40B4-BE49-F238E27FC236}">
                <a16:creationId xmlns:a16="http://schemas.microsoft.com/office/drawing/2014/main" id="{2895A63B-D77C-444C-8F63-27D83E7F7B1D}"/>
              </a:ext>
            </a:extLst>
          </p:cNvPr>
          <p:cNvCxnSpPr>
            <a:cxnSpLocks/>
            <a:endCxn id="248" idx="7"/>
          </p:cNvCxnSpPr>
          <p:nvPr/>
        </p:nvCxnSpPr>
        <p:spPr>
          <a:xfrm flipV="1">
            <a:off x="6302344" y="1483596"/>
            <a:ext cx="628016" cy="341848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직선 연결선 286">
            <a:extLst>
              <a:ext uri="{FF2B5EF4-FFF2-40B4-BE49-F238E27FC236}">
                <a16:creationId xmlns:a16="http://schemas.microsoft.com/office/drawing/2014/main" id="{0637A23E-C28A-42A8-B9EC-79F2F11E3E06}"/>
              </a:ext>
            </a:extLst>
          </p:cNvPr>
          <p:cNvCxnSpPr>
            <a:cxnSpLocks/>
            <a:stCxn id="249" idx="5"/>
          </p:cNvCxnSpPr>
          <p:nvPr/>
        </p:nvCxnSpPr>
        <p:spPr>
          <a:xfrm flipH="1" flipV="1">
            <a:off x="6302344" y="1825444"/>
            <a:ext cx="619744" cy="619417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직선 연결선 287">
            <a:extLst>
              <a:ext uri="{FF2B5EF4-FFF2-40B4-BE49-F238E27FC236}">
                <a16:creationId xmlns:a16="http://schemas.microsoft.com/office/drawing/2014/main" id="{B5B3B671-7D07-47C8-98DF-B6FC8DAC6D51}"/>
              </a:ext>
            </a:extLst>
          </p:cNvPr>
          <p:cNvCxnSpPr>
            <a:cxnSpLocks/>
            <a:endCxn id="273" idx="2"/>
          </p:cNvCxnSpPr>
          <p:nvPr/>
        </p:nvCxnSpPr>
        <p:spPr>
          <a:xfrm flipH="1" flipV="1">
            <a:off x="6231694" y="3647955"/>
            <a:ext cx="1882659" cy="146508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직선 연결선 288">
            <a:extLst>
              <a:ext uri="{FF2B5EF4-FFF2-40B4-BE49-F238E27FC236}">
                <a16:creationId xmlns:a16="http://schemas.microsoft.com/office/drawing/2014/main" id="{7B183DAE-B5A5-4DFB-9D47-5A7C8B0F082E}"/>
              </a:ext>
            </a:extLst>
          </p:cNvPr>
          <p:cNvCxnSpPr>
            <a:cxnSpLocks/>
            <a:endCxn id="274" idx="6"/>
          </p:cNvCxnSpPr>
          <p:nvPr/>
        </p:nvCxnSpPr>
        <p:spPr>
          <a:xfrm flipH="1">
            <a:off x="7246280" y="3794463"/>
            <a:ext cx="868073" cy="216382"/>
          </a:xfrm>
          <a:prstGeom prst="line">
            <a:avLst/>
          </a:prstGeom>
          <a:ln w="12700"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Unconstrained facility location</a:t>
            </a:r>
          </a:p>
        </p:txBody>
      </p:sp>
      <p:sp>
        <p:nvSpPr>
          <p:cNvPr id="247" name="Oval 13">
            <a:extLst>
              <a:ext uri="{FF2B5EF4-FFF2-40B4-BE49-F238E27FC236}">
                <a16:creationId xmlns:a16="http://schemas.microsoft.com/office/drawing/2014/main" id="{1945F675-0367-4D03-9A41-3ECDEC48A6FD}"/>
              </a:ext>
            </a:extLst>
          </p:cNvPr>
          <p:cNvSpPr/>
          <p:nvPr/>
        </p:nvSpPr>
        <p:spPr>
          <a:xfrm>
            <a:off x="7775542" y="15280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13">
            <a:extLst>
              <a:ext uri="{FF2B5EF4-FFF2-40B4-BE49-F238E27FC236}">
                <a16:creationId xmlns:a16="http://schemas.microsoft.com/office/drawing/2014/main" id="{903556D6-0749-4A72-987F-1F5A008399B7}"/>
              </a:ext>
            </a:extLst>
          </p:cNvPr>
          <p:cNvSpPr/>
          <p:nvPr/>
        </p:nvSpPr>
        <p:spPr>
          <a:xfrm>
            <a:off x="6758284" y="145407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13">
            <a:extLst>
              <a:ext uri="{FF2B5EF4-FFF2-40B4-BE49-F238E27FC236}">
                <a16:creationId xmlns:a16="http://schemas.microsoft.com/office/drawing/2014/main" id="{31F69FCB-4016-46AA-9DCC-DB511975151F}"/>
              </a:ext>
            </a:extLst>
          </p:cNvPr>
          <p:cNvSpPr/>
          <p:nvPr/>
        </p:nvSpPr>
        <p:spPr>
          <a:xfrm>
            <a:off x="6750012" y="22727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617D4DDD-1A1F-4948-8FDC-31AE6FBF6BA4}"/>
              </a:ext>
            </a:extLst>
          </p:cNvPr>
          <p:cNvSpPr txBox="1"/>
          <p:nvPr/>
        </p:nvSpPr>
        <p:spPr>
          <a:xfrm>
            <a:off x="7128284" y="162880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255" name="Rectangle 5">
            <a:extLst>
              <a:ext uri="{FF2B5EF4-FFF2-40B4-BE49-F238E27FC236}">
                <a16:creationId xmlns:a16="http://schemas.microsoft.com/office/drawing/2014/main" id="{DFFD5C0A-7C65-4B19-8203-E63CE6FD0FEA}"/>
              </a:ext>
            </a:extLst>
          </p:cNvPr>
          <p:cNvSpPr/>
          <p:nvPr/>
        </p:nvSpPr>
        <p:spPr>
          <a:xfrm>
            <a:off x="7290810" y="1891576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13">
            <a:extLst>
              <a:ext uri="{FF2B5EF4-FFF2-40B4-BE49-F238E27FC236}">
                <a16:creationId xmlns:a16="http://schemas.microsoft.com/office/drawing/2014/main" id="{576368C5-FF8C-4CA5-B5CF-BF20519101A4}"/>
              </a:ext>
            </a:extLst>
          </p:cNvPr>
          <p:cNvSpPr/>
          <p:nvPr/>
        </p:nvSpPr>
        <p:spPr>
          <a:xfrm>
            <a:off x="7632584" y="247438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13">
            <a:extLst>
              <a:ext uri="{FF2B5EF4-FFF2-40B4-BE49-F238E27FC236}">
                <a16:creationId xmlns:a16="http://schemas.microsoft.com/office/drawing/2014/main" id="{7EBDB581-19D4-4710-9D25-A1CC6631B236}"/>
              </a:ext>
            </a:extLst>
          </p:cNvPr>
          <p:cNvSpPr/>
          <p:nvPr/>
        </p:nvSpPr>
        <p:spPr>
          <a:xfrm>
            <a:off x="7820790" y="200935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99F6ABB5-9362-4C7E-92E6-D6BC8EF033F2}"/>
              </a:ext>
            </a:extLst>
          </p:cNvPr>
          <p:cNvSpPr txBox="1"/>
          <p:nvPr/>
        </p:nvSpPr>
        <p:spPr>
          <a:xfrm>
            <a:off x="8166048" y="1998132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262" name="Rectangle 5">
            <a:extLst>
              <a:ext uri="{FF2B5EF4-FFF2-40B4-BE49-F238E27FC236}">
                <a16:creationId xmlns:a16="http://schemas.microsoft.com/office/drawing/2014/main" id="{AEBB8056-FCDF-4DF4-8D82-41BC361E02E2}"/>
              </a:ext>
            </a:extLst>
          </p:cNvPr>
          <p:cNvSpPr/>
          <p:nvPr/>
        </p:nvSpPr>
        <p:spPr>
          <a:xfrm>
            <a:off x="8328574" y="2260908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0B184A6B-5438-4F86-B310-16FA58332C03}"/>
              </a:ext>
            </a:extLst>
          </p:cNvPr>
          <p:cNvSpPr txBox="1"/>
          <p:nvPr/>
        </p:nvSpPr>
        <p:spPr>
          <a:xfrm>
            <a:off x="6040952" y="146726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67" name="Rectangle 5">
            <a:extLst>
              <a:ext uri="{FF2B5EF4-FFF2-40B4-BE49-F238E27FC236}">
                <a16:creationId xmlns:a16="http://schemas.microsoft.com/office/drawing/2014/main" id="{821C2528-73BD-476C-A132-3D2AC9E8C9E8}"/>
              </a:ext>
            </a:extLst>
          </p:cNvPr>
          <p:cNvSpPr/>
          <p:nvPr/>
        </p:nvSpPr>
        <p:spPr>
          <a:xfrm>
            <a:off x="6203478" y="1730044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D1C9479E-A4DF-469E-B653-5631E7FAA462}"/>
              </a:ext>
            </a:extLst>
          </p:cNvPr>
          <p:cNvSpPr txBox="1"/>
          <p:nvPr/>
        </p:nvSpPr>
        <p:spPr>
          <a:xfrm>
            <a:off x="6606129" y="305781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30</a:t>
            </a:r>
          </a:p>
        </p:txBody>
      </p:sp>
      <p:sp>
        <p:nvSpPr>
          <p:cNvPr id="272" name="Rectangle 5">
            <a:extLst>
              <a:ext uri="{FF2B5EF4-FFF2-40B4-BE49-F238E27FC236}">
                <a16:creationId xmlns:a16="http://schemas.microsoft.com/office/drawing/2014/main" id="{83C692CF-9A1C-416F-9236-53582A0893FD}"/>
              </a:ext>
            </a:extLst>
          </p:cNvPr>
          <p:cNvSpPr/>
          <p:nvPr/>
        </p:nvSpPr>
        <p:spPr>
          <a:xfrm>
            <a:off x="6768655" y="332059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13">
            <a:extLst>
              <a:ext uri="{FF2B5EF4-FFF2-40B4-BE49-F238E27FC236}">
                <a16:creationId xmlns:a16="http://schemas.microsoft.com/office/drawing/2014/main" id="{35382611-983E-4A28-AF06-85E979093908}"/>
              </a:ext>
            </a:extLst>
          </p:cNvPr>
          <p:cNvSpPr/>
          <p:nvPr/>
        </p:nvSpPr>
        <p:spPr>
          <a:xfrm>
            <a:off x="6231694" y="354715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13">
            <a:extLst>
              <a:ext uri="{FF2B5EF4-FFF2-40B4-BE49-F238E27FC236}">
                <a16:creationId xmlns:a16="http://schemas.microsoft.com/office/drawing/2014/main" id="{5BD84185-0B5F-4766-9A12-4CBD345DA0CE}"/>
              </a:ext>
            </a:extLst>
          </p:cNvPr>
          <p:cNvSpPr/>
          <p:nvPr/>
        </p:nvSpPr>
        <p:spPr>
          <a:xfrm>
            <a:off x="7044680" y="391004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3B7A7379-971C-43DA-A13F-C6B28DBA6B61}"/>
              </a:ext>
            </a:extLst>
          </p:cNvPr>
          <p:cNvSpPr txBox="1"/>
          <p:nvPr/>
        </p:nvSpPr>
        <p:spPr>
          <a:xfrm>
            <a:off x="7852961" y="343628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82" name="Rectangle 5">
            <a:extLst>
              <a:ext uri="{FF2B5EF4-FFF2-40B4-BE49-F238E27FC236}">
                <a16:creationId xmlns:a16="http://schemas.microsoft.com/office/drawing/2014/main" id="{0C7A7C88-F752-4962-BFDC-5B350D359DFC}"/>
              </a:ext>
            </a:extLst>
          </p:cNvPr>
          <p:cNvSpPr/>
          <p:nvPr/>
        </p:nvSpPr>
        <p:spPr>
          <a:xfrm>
            <a:off x="8015487" y="3699063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13">
            <a:extLst>
              <a:ext uri="{FF2B5EF4-FFF2-40B4-BE49-F238E27FC236}">
                <a16:creationId xmlns:a16="http://schemas.microsoft.com/office/drawing/2014/main" id="{29BA7EFC-CB4A-45A8-BC40-2A47F09B2EBF}"/>
              </a:ext>
            </a:extLst>
          </p:cNvPr>
          <p:cNvSpPr/>
          <p:nvPr/>
        </p:nvSpPr>
        <p:spPr>
          <a:xfrm>
            <a:off x="3023828" y="1820044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6BCAE3E8-E376-4280-A509-C148718A6B37}"/>
              </a:ext>
            </a:extLst>
          </p:cNvPr>
          <p:cNvSpPr/>
          <p:nvPr/>
        </p:nvSpPr>
        <p:spPr>
          <a:xfrm>
            <a:off x="3124628" y="2260908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27BA4A-57EE-4274-A66B-2BACCB4B4EE0}"/>
              </a:ext>
            </a:extLst>
          </p:cNvPr>
          <p:cNvSpPr txBox="1"/>
          <p:nvPr/>
        </p:nvSpPr>
        <p:spPr>
          <a:xfrm>
            <a:off x="6278463" y="203531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8080"/>
                </a:solidFill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9F0E1BE-EC5B-42A8-8FB8-72834E87B3B1}"/>
              </a:ext>
            </a:extLst>
          </p:cNvPr>
          <p:cNvSpPr txBox="1"/>
          <p:nvPr/>
        </p:nvSpPr>
        <p:spPr>
          <a:xfrm>
            <a:off x="6381758" y="160838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8080"/>
                </a:solidFill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0F03495-8A59-4CAF-8EA8-249CF04EE356}"/>
              </a:ext>
            </a:extLst>
          </p:cNvPr>
          <p:cNvSpPr txBox="1"/>
          <p:nvPr/>
        </p:nvSpPr>
        <p:spPr>
          <a:xfrm>
            <a:off x="7941130" y="17340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8080"/>
                </a:solidFill>
              </a:rPr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C1171F5-69EC-412C-95A8-C761783BF4F3}"/>
              </a:ext>
            </a:extLst>
          </p:cNvPr>
          <p:cNvSpPr txBox="1"/>
          <p:nvPr/>
        </p:nvSpPr>
        <p:spPr>
          <a:xfrm>
            <a:off x="7813003" y="2190734"/>
            <a:ext cx="48823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8080"/>
                </a:solidFill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C15462C-5E0F-49D8-93E6-89BE19C20CA2}"/>
              </a:ext>
            </a:extLst>
          </p:cNvPr>
          <p:cNvSpPr txBox="1"/>
          <p:nvPr/>
        </p:nvSpPr>
        <p:spPr>
          <a:xfrm>
            <a:off x="7905493" y="1972556"/>
            <a:ext cx="48823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808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AA0463-9849-4AA5-B69C-C600BD150D54}"/>
              </a:ext>
            </a:extLst>
          </p:cNvPr>
          <p:cNvSpPr txBox="1"/>
          <p:nvPr/>
        </p:nvSpPr>
        <p:spPr>
          <a:xfrm>
            <a:off x="7360508" y="385567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8080"/>
                </a:solidFill>
              </a:rPr>
              <a:t>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92B1F9-8C86-4B0C-A0A1-5FAE5306A01B}"/>
              </a:ext>
            </a:extLst>
          </p:cNvPr>
          <p:cNvSpPr txBox="1"/>
          <p:nvPr/>
        </p:nvSpPr>
        <p:spPr>
          <a:xfrm>
            <a:off x="6947157" y="344824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808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173880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A7D58B7F-0AFE-4B50-96D5-347BC5CC8585}"/>
              </a:ext>
            </a:extLst>
          </p:cNvPr>
          <p:cNvCxnSpPr>
            <a:cxnSpLocks/>
          </p:cNvCxnSpPr>
          <p:nvPr/>
        </p:nvCxnSpPr>
        <p:spPr>
          <a:xfrm flipV="1">
            <a:off x="4835152" y="1883962"/>
            <a:ext cx="631489" cy="2049094"/>
          </a:xfrm>
          <a:prstGeom prst="line">
            <a:avLst/>
          </a:prstGeom>
          <a:ln w="34925" cmpd="dbl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C51AD205-19E3-47CA-BA99-58303690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Closing edges</a:t>
            </a:r>
            <a:endParaRPr lang="ko-KR" altLang="en-US" dirty="0"/>
          </a:p>
        </p:txBody>
      </p:sp>
      <p:sp>
        <p:nvSpPr>
          <p:cNvPr id="60" name="내용 개체 틀 2">
            <a:extLst>
              <a:ext uri="{FF2B5EF4-FFF2-40B4-BE49-F238E27FC236}">
                <a16:creationId xmlns:a16="http://schemas.microsoft.com/office/drawing/2014/main" id="{73A6947E-8129-4ABF-8465-66A296C6C7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altLang="ko-KR" dirty="0"/>
              <a:t>Between </a:t>
            </a:r>
            <a:r>
              <a:rPr lang="en-US" altLang="ko-KR" i="1" dirty="0">
                <a:solidFill>
                  <a:srgbClr val="5B2682"/>
                </a:solidFill>
              </a:rPr>
              <a:t>z</a:t>
            </a:r>
            <a:r>
              <a:rPr lang="en-US" altLang="ko-KR" dirty="0"/>
              <a:t> and each initially open odd-constrained facility</a:t>
            </a:r>
            <a:endParaRPr lang="ko-KR" altLang="en-US" dirty="0"/>
          </a:p>
        </p:txBody>
      </p: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66B88140-B2EC-44A0-83A0-A944EAF762C3}"/>
              </a:ext>
            </a:extLst>
          </p:cNvPr>
          <p:cNvCxnSpPr>
            <a:cxnSpLocks/>
            <a:endCxn id="105" idx="1"/>
          </p:cNvCxnSpPr>
          <p:nvPr/>
        </p:nvCxnSpPr>
        <p:spPr>
          <a:xfrm flipH="1" flipV="1">
            <a:off x="2410943" y="2770349"/>
            <a:ext cx="322386" cy="5198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>
            <a:extLst>
              <a:ext uri="{FF2B5EF4-FFF2-40B4-BE49-F238E27FC236}">
                <a16:creationId xmlns:a16="http://schemas.microsoft.com/office/drawing/2014/main" id="{799B7B71-92CC-496B-84F7-8D0C39786971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3">
            <a:extLst>
              <a:ext uri="{FF2B5EF4-FFF2-40B4-BE49-F238E27FC236}">
                <a16:creationId xmlns:a16="http://schemas.microsoft.com/office/drawing/2014/main" id="{213BE204-5DBC-429F-AF00-E0EC8D1D2157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3">
            <a:extLst>
              <a:ext uri="{FF2B5EF4-FFF2-40B4-BE49-F238E27FC236}">
                <a16:creationId xmlns:a16="http://schemas.microsoft.com/office/drawing/2014/main" id="{DE62EF2C-D805-4577-87C5-91B6968FB540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A7D58B7F-0AFE-4B50-96D5-347BC5CC8585}"/>
              </a:ext>
            </a:extLst>
          </p:cNvPr>
          <p:cNvCxnSpPr>
            <a:cxnSpLocks/>
          </p:cNvCxnSpPr>
          <p:nvPr/>
        </p:nvCxnSpPr>
        <p:spPr>
          <a:xfrm flipH="1" flipV="1">
            <a:off x="5443360" y="1880828"/>
            <a:ext cx="318273" cy="2900652"/>
          </a:xfrm>
          <a:prstGeom prst="line">
            <a:avLst/>
          </a:prstGeom>
          <a:ln w="34925" cmpd="dbl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>
            <a:extLst>
              <a:ext uri="{FF2B5EF4-FFF2-40B4-BE49-F238E27FC236}">
                <a16:creationId xmlns:a16="http://schemas.microsoft.com/office/drawing/2014/main" id="{BA2418F7-38EF-4A15-946A-18F542791D74}"/>
              </a:ext>
            </a:extLst>
          </p:cNvPr>
          <p:cNvCxnSpPr>
            <a:cxnSpLocks/>
            <a:stCxn id="90" idx="0"/>
          </p:cNvCxnSpPr>
          <p:nvPr/>
        </p:nvCxnSpPr>
        <p:spPr>
          <a:xfrm flipV="1">
            <a:off x="3804311" y="1880828"/>
            <a:ext cx="1639049" cy="2922804"/>
          </a:xfrm>
          <a:prstGeom prst="line">
            <a:avLst/>
          </a:prstGeom>
          <a:ln w="34925" cmpd="dbl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>
            <a:extLst>
              <a:ext uri="{FF2B5EF4-FFF2-40B4-BE49-F238E27FC236}">
                <a16:creationId xmlns:a16="http://schemas.microsoft.com/office/drawing/2014/main" id="{21E79539-5AFA-4079-A1A9-83E851D5F193}"/>
              </a:ext>
            </a:extLst>
          </p:cNvPr>
          <p:cNvCxnSpPr>
            <a:cxnSpLocks/>
          </p:cNvCxnSpPr>
          <p:nvPr/>
        </p:nvCxnSpPr>
        <p:spPr>
          <a:xfrm flipV="1">
            <a:off x="1049728" y="1880828"/>
            <a:ext cx="4393632" cy="1332569"/>
          </a:xfrm>
          <a:prstGeom prst="line">
            <a:avLst/>
          </a:prstGeom>
          <a:ln w="34925" cmpd="dbl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8C463FA6-BF4E-4DBC-82C3-CCA334A281FD}"/>
              </a:ext>
            </a:extLst>
          </p:cNvPr>
          <p:cNvCxnSpPr>
            <a:cxnSpLocks/>
            <a:stCxn id="194" idx="0"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>
            <a:extLst>
              <a:ext uri="{FF2B5EF4-FFF2-40B4-BE49-F238E27FC236}">
                <a16:creationId xmlns:a16="http://schemas.microsoft.com/office/drawing/2014/main" id="{1CC88ADB-0B23-4722-B544-9AB93A52E43B}"/>
              </a:ext>
            </a:extLst>
          </p:cNvPr>
          <p:cNvCxnSpPr>
            <a:cxnSpLocks/>
            <a:stCxn id="198" idx="6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연결선 116">
            <a:extLst>
              <a:ext uri="{FF2B5EF4-FFF2-40B4-BE49-F238E27FC236}">
                <a16:creationId xmlns:a16="http://schemas.microsoft.com/office/drawing/2014/main" id="{4CAA036B-593C-46E3-A707-70DE528365FE}"/>
              </a:ext>
            </a:extLst>
          </p:cNvPr>
          <p:cNvCxnSpPr>
            <a:cxnSpLocks/>
            <a:endCxn id="197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5E22E78F-710F-483B-80AD-C9A6BD089040}"/>
              </a:ext>
            </a:extLst>
          </p:cNvPr>
          <p:cNvCxnSpPr>
            <a:cxnSpLocks/>
            <a:stCxn id="181" idx="0"/>
          </p:cNvCxnSpPr>
          <p:nvPr/>
        </p:nvCxnSpPr>
        <p:spPr>
          <a:xfrm flipV="1">
            <a:off x="7545068" y="2633526"/>
            <a:ext cx="98866" cy="6548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27">
            <a:extLst>
              <a:ext uri="{FF2B5EF4-FFF2-40B4-BE49-F238E27FC236}">
                <a16:creationId xmlns:a16="http://schemas.microsoft.com/office/drawing/2014/main" id="{BE036208-3286-47CC-B85D-684F1C3A33D5}"/>
              </a:ext>
            </a:extLst>
          </p:cNvPr>
          <p:cNvCxnSpPr>
            <a:cxnSpLocks/>
            <a:endCxn id="179" idx="5"/>
          </p:cNvCxnSpPr>
          <p:nvPr/>
        </p:nvCxnSpPr>
        <p:spPr>
          <a:xfrm flipH="1" flipV="1">
            <a:off x="7307759" y="2464283"/>
            <a:ext cx="336175" cy="1692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>
            <a:extLst>
              <a:ext uri="{FF2B5EF4-FFF2-40B4-BE49-F238E27FC236}">
                <a16:creationId xmlns:a16="http://schemas.microsoft.com/office/drawing/2014/main" id="{2ADECFEE-FFBA-443B-B68E-D52A7178A7FF}"/>
              </a:ext>
            </a:extLst>
          </p:cNvPr>
          <p:cNvCxnSpPr>
            <a:cxnSpLocks/>
            <a:endCxn id="180" idx="3"/>
          </p:cNvCxnSpPr>
          <p:nvPr/>
        </p:nvCxnSpPr>
        <p:spPr>
          <a:xfrm flipH="1">
            <a:off x="7182902" y="2633526"/>
            <a:ext cx="461032" cy="4348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A981350F-11E6-4C37-8BB5-0C2F2AC80954}"/>
              </a:ext>
            </a:extLst>
          </p:cNvPr>
          <p:cNvCxnSpPr>
            <a:cxnSpLocks/>
            <a:stCxn id="185" idx="7"/>
          </p:cNvCxnSpPr>
          <p:nvPr/>
        </p:nvCxnSpPr>
        <p:spPr>
          <a:xfrm flipH="1">
            <a:off x="1053194" y="2757491"/>
            <a:ext cx="472519" cy="4792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>
            <a:extLst>
              <a:ext uri="{FF2B5EF4-FFF2-40B4-BE49-F238E27FC236}">
                <a16:creationId xmlns:a16="http://schemas.microsoft.com/office/drawing/2014/main" id="{A146DFF7-94BF-40C3-A2D2-E5C685F8A755}"/>
              </a:ext>
            </a:extLst>
          </p:cNvPr>
          <p:cNvCxnSpPr>
            <a:cxnSpLocks/>
            <a:endCxn id="186" idx="5"/>
          </p:cNvCxnSpPr>
          <p:nvPr/>
        </p:nvCxnSpPr>
        <p:spPr>
          <a:xfrm>
            <a:off x="1053194" y="3236789"/>
            <a:ext cx="596044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>
            <a:extLst>
              <a:ext uri="{FF2B5EF4-FFF2-40B4-BE49-F238E27FC236}">
                <a16:creationId xmlns:a16="http://schemas.microsoft.com/office/drawing/2014/main" id="{11987EA4-311B-408C-AF2C-44A1B0A7E58C}"/>
              </a:ext>
            </a:extLst>
          </p:cNvPr>
          <p:cNvCxnSpPr>
            <a:cxnSpLocks/>
            <a:endCxn id="187" idx="3"/>
          </p:cNvCxnSpPr>
          <p:nvPr/>
        </p:nvCxnSpPr>
        <p:spPr>
          <a:xfrm flipH="1">
            <a:off x="2169839" y="3290242"/>
            <a:ext cx="563490" cy="5586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DC6BC0CD-6F7D-4BAE-9907-E54A2AE7BF56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E161659-C0C3-492A-B7D3-BA432D6B7804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B0D3E88-2106-45C3-8CAD-1868B26FB003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077E5BF-9B1C-4199-A8C3-60ACEE161587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5C54C68-FE3C-462A-B4D0-ACC9F8216091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699D9DB-030D-4860-A049-2633B58D58F5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5202007-AF5C-4F70-860D-8A5A75549876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F507444-C74E-44AF-9B1E-2EA052F80721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581C0E5-D632-4EE8-9165-F189870A56AD}"/>
              </a:ext>
            </a:extLst>
          </p:cNvPr>
          <p:cNvSpPr txBox="1"/>
          <p:nvPr/>
        </p:nvSpPr>
        <p:spPr>
          <a:xfrm>
            <a:off x="4577226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39C2DBF-7046-4635-AA22-0504716E2CE9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ED1F46B9-557D-4F26-AEA6-DF95EAFC7898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7D72778-973F-455C-9946-7B3560A13056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9A75DCF2-F5F0-464D-ABDA-FA6F73C4244D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999147D-F399-4AAE-87AC-90EAE2642D91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77" name="Rectangle 5">
            <a:extLst>
              <a:ext uri="{FF2B5EF4-FFF2-40B4-BE49-F238E27FC236}">
                <a16:creationId xmlns:a16="http://schemas.microsoft.com/office/drawing/2014/main" id="{D4512382-4B0F-499A-97C7-C913138ADC74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5">
            <a:extLst>
              <a:ext uri="{FF2B5EF4-FFF2-40B4-BE49-F238E27FC236}">
                <a16:creationId xmlns:a16="http://schemas.microsoft.com/office/drawing/2014/main" id="{A56DE8BB-202B-4BC5-9E85-630E4F926E34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3">
            <a:extLst>
              <a:ext uri="{FF2B5EF4-FFF2-40B4-BE49-F238E27FC236}">
                <a16:creationId xmlns:a16="http://schemas.microsoft.com/office/drawing/2014/main" id="{1866566E-D342-4A66-BF5D-CF6FC2168A9B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3">
            <a:extLst>
              <a:ext uri="{FF2B5EF4-FFF2-40B4-BE49-F238E27FC236}">
                <a16:creationId xmlns:a16="http://schemas.microsoft.com/office/drawing/2014/main" id="{FBA3CD4E-F512-46FF-987F-2E0CE06DD6A1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3">
            <a:extLst>
              <a:ext uri="{FF2B5EF4-FFF2-40B4-BE49-F238E27FC236}">
                <a16:creationId xmlns:a16="http://schemas.microsoft.com/office/drawing/2014/main" id="{4019EE4D-4651-4E07-9178-6BF3607E5F97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5">
            <a:extLst>
              <a:ext uri="{FF2B5EF4-FFF2-40B4-BE49-F238E27FC236}">
                <a16:creationId xmlns:a16="http://schemas.microsoft.com/office/drawing/2014/main" id="{620178C2-BA11-40CE-BF24-5A1E74DFC6A1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5">
            <a:extLst>
              <a:ext uri="{FF2B5EF4-FFF2-40B4-BE49-F238E27FC236}">
                <a16:creationId xmlns:a16="http://schemas.microsoft.com/office/drawing/2014/main" id="{7014D851-62FD-400F-8087-7EE030529B7E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5">
            <a:extLst>
              <a:ext uri="{FF2B5EF4-FFF2-40B4-BE49-F238E27FC236}">
                <a16:creationId xmlns:a16="http://schemas.microsoft.com/office/drawing/2014/main" id="{B9C7D6EC-1698-4016-9834-E033FA0A20B6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3">
            <a:extLst>
              <a:ext uri="{FF2B5EF4-FFF2-40B4-BE49-F238E27FC236}">
                <a16:creationId xmlns:a16="http://schemas.microsoft.com/office/drawing/2014/main" id="{D69CBDAA-C54A-4F90-83A4-D55C2915C352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3">
            <a:extLst>
              <a:ext uri="{FF2B5EF4-FFF2-40B4-BE49-F238E27FC236}">
                <a16:creationId xmlns:a16="http://schemas.microsoft.com/office/drawing/2014/main" id="{8238B09F-38C7-4210-9BC3-A2261FAFD1CD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3">
            <a:extLst>
              <a:ext uri="{FF2B5EF4-FFF2-40B4-BE49-F238E27FC236}">
                <a16:creationId xmlns:a16="http://schemas.microsoft.com/office/drawing/2014/main" id="{A6CFEBB7-04DE-4FA8-9C23-986C6F8585B7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5">
            <a:extLst>
              <a:ext uri="{FF2B5EF4-FFF2-40B4-BE49-F238E27FC236}">
                <a16:creationId xmlns:a16="http://schemas.microsoft.com/office/drawing/2014/main" id="{1DA56340-12A3-4593-BFFE-623796D649B0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5">
            <a:extLst>
              <a:ext uri="{FF2B5EF4-FFF2-40B4-BE49-F238E27FC236}">
                <a16:creationId xmlns:a16="http://schemas.microsoft.com/office/drawing/2014/main" id="{62EE7DB1-C607-4D92-BF1E-026095943EC6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5">
            <a:extLst>
              <a:ext uri="{FF2B5EF4-FFF2-40B4-BE49-F238E27FC236}">
                <a16:creationId xmlns:a16="http://schemas.microsoft.com/office/drawing/2014/main" id="{DEB86F7E-9B2E-4097-99CD-0B3CF3A7BEF1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3">
            <a:extLst>
              <a:ext uri="{FF2B5EF4-FFF2-40B4-BE49-F238E27FC236}">
                <a16:creationId xmlns:a16="http://schemas.microsoft.com/office/drawing/2014/main" id="{07311647-0503-4856-881E-968C19EFB9AF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5">
            <a:extLst>
              <a:ext uri="{FF2B5EF4-FFF2-40B4-BE49-F238E27FC236}">
                <a16:creationId xmlns:a16="http://schemas.microsoft.com/office/drawing/2014/main" id="{20F1F153-9C4D-48E0-B929-A78DE5CB9726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3">
            <a:extLst>
              <a:ext uri="{FF2B5EF4-FFF2-40B4-BE49-F238E27FC236}">
                <a16:creationId xmlns:a16="http://schemas.microsoft.com/office/drawing/2014/main" id="{A6E0B6CC-FAEC-48A7-A52E-5E0325BA71DE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3">
            <a:extLst>
              <a:ext uri="{FF2B5EF4-FFF2-40B4-BE49-F238E27FC236}">
                <a16:creationId xmlns:a16="http://schemas.microsoft.com/office/drawing/2014/main" id="{4B0D5111-1ED3-4447-9D23-6B60D8E459BC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5">
            <a:extLst>
              <a:ext uri="{FF2B5EF4-FFF2-40B4-BE49-F238E27FC236}">
                <a16:creationId xmlns:a16="http://schemas.microsoft.com/office/drawing/2014/main" id="{B990D58E-C9C2-4358-ADCE-DD814A0FA456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5">
            <a:extLst>
              <a:ext uri="{FF2B5EF4-FFF2-40B4-BE49-F238E27FC236}">
                <a16:creationId xmlns:a16="http://schemas.microsoft.com/office/drawing/2014/main" id="{3D177992-AC56-4419-9D54-A7383D0AC1AB}"/>
              </a:ext>
            </a:extLst>
          </p:cNvPr>
          <p:cNvSpPr/>
          <p:nvPr/>
        </p:nvSpPr>
        <p:spPr>
          <a:xfrm rot="2700000">
            <a:off x="5371242" y="1770134"/>
            <a:ext cx="190800" cy="190800"/>
          </a:xfrm>
          <a:prstGeom prst="rect">
            <a:avLst/>
          </a:prstGeom>
          <a:solidFill>
            <a:srgbClr val="B482DA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1E68DB6A-60F8-47E2-A5D7-30D5067E46C3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F97BD2C1-3F08-4E90-BA34-2848D37CB5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D767AE62-3C48-4CE3-AEDD-17BB7B852A06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65E953E5-26F9-4DBC-81E2-572510E303C7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C794950E-2780-4610-AA6F-BC82646FA712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C704B99B-22A5-49CC-BE60-824D92BDC2DB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endCxn id="78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D42C2A02-77CF-42A4-9CE5-F44FB70253F4}"/>
              </a:ext>
            </a:extLst>
          </p:cNvPr>
          <p:cNvCxnSpPr>
            <a:cxnSpLocks/>
            <a:stCxn id="88" idx="1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EFF208CD-DBD2-4503-B34A-CBCAD5D6B1E3}"/>
              </a:ext>
            </a:extLst>
          </p:cNvPr>
          <p:cNvCxnSpPr>
            <a:cxnSpLocks/>
            <a:stCxn id="87" idx="3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4710EF5A-7BC6-45F6-842C-9D05A9CE71FB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4A2FB80-1040-420C-99C1-8592D72D10D9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3036E7B-6F36-4FA2-B807-292C85EB21AB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84" name="Rectangle 5">
            <a:extLst>
              <a:ext uri="{FF2B5EF4-FFF2-40B4-BE49-F238E27FC236}">
                <a16:creationId xmlns:a16="http://schemas.microsoft.com/office/drawing/2014/main" id="{C86BA132-E14B-499C-8434-B306456155CF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5">
            <a:extLst>
              <a:ext uri="{FF2B5EF4-FFF2-40B4-BE49-F238E27FC236}">
                <a16:creationId xmlns:a16="http://schemas.microsoft.com/office/drawing/2014/main" id="{B08E22A8-86A1-4782-9B88-6A979D579FE0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5">
            <a:extLst>
              <a:ext uri="{FF2B5EF4-FFF2-40B4-BE49-F238E27FC236}">
                <a16:creationId xmlns:a16="http://schemas.microsoft.com/office/drawing/2014/main" id="{BB29CE88-7EE9-4C01-AA0E-558E6DB2D278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13">
            <a:extLst>
              <a:ext uri="{FF2B5EF4-FFF2-40B4-BE49-F238E27FC236}">
                <a16:creationId xmlns:a16="http://schemas.microsoft.com/office/drawing/2014/main" id="{1B0CE648-2B2B-4D19-B630-6F5FBDCE84B7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13">
            <a:extLst>
              <a:ext uri="{FF2B5EF4-FFF2-40B4-BE49-F238E27FC236}">
                <a16:creationId xmlns:a16="http://schemas.microsoft.com/office/drawing/2014/main" id="{47733F0C-0A31-4BEE-8813-1CED30D250D5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FB74B83-0926-4EB0-BCE3-749F04D55B07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34A246-0140-492C-AC6F-D795490A7594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74CFDE2-2EDB-442B-8707-5D235D629D52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92" name="직사각형 91"/>
          <p:cNvSpPr/>
          <p:nvPr/>
        </p:nvSpPr>
        <p:spPr>
          <a:xfrm>
            <a:off x="5330982" y="166480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solidFill>
                  <a:srgbClr val="5B2682"/>
                </a:solidFill>
              </a:rPr>
              <a:t>z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00553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1AD205-19E3-47CA-BA99-58303690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Closing edges</a:t>
            </a:r>
            <a:endParaRPr lang="ko-KR" altLang="en-US" dirty="0"/>
          </a:p>
        </p:txBody>
      </p:sp>
      <p:sp>
        <p:nvSpPr>
          <p:cNvPr id="60" name="내용 개체 틀 2">
            <a:extLst>
              <a:ext uri="{FF2B5EF4-FFF2-40B4-BE49-F238E27FC236}">
                <a16:creationId xmlns:a16="http://schemas.microsoft.com/office/drawing/2014/main" id="{73A6947E-8129-4ABF-8465-66A296C6C7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altLang="ko-KR" dirty="0"/>
              <a:t>Between </a:t>
            </a:r>
            <a:r>
              <a:rPr lang="en-US" altLang="ko-KR" i="1" dirty="0">
                <a:solidFill>
                  <a:srgbClr val="5B2682"/>
                </a:solidFill>
              </a:rPr>
              <a:t>z</a:t>
            </a:r>
            <a:r>
              <a:rPr lang="en-US" altLang="ko-KR" dirty="0"/>
              <a:t> and each initially open odd-constrained facility</a:t>
            </a:r>
            <a:endParaRPr lang="ko-KR" altLang="en-US" dirty="0"/>
          </a:p>
        </p:txBody>
      </p: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66B88140-B2EC-44A0-83A0-A944EAF762C3}"/>
              </a:ext>
            </a:extLst>
          </p:cNvPr>
          <p:cNvCxnSpPr>
            <a:cxnSpLocks/>
            <a:endCxn id="105" idx="1"/>
          </p:cNvCxnSpPr>
          <p:nvPr/>
        </p:nvCxnSpPr>
        <p:spPr>
          <a:xfrm flipH="1" flipV="1">
            <a:off x="2410943" y="2770349"/>
            <a:ext cx="322386" cy="5198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>
            <a:extLst>
              <a:ext uri="{FF2B5EF4-FFF2-40B4-BE49-F238E27FC236}">
                <a16:creationId xmlns:a16="http://schemas.microsoft.com/office/drawing/2014/main" id="{799B7B71-92CC-496B-84F7-8D0C39786971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3">
            <a:extLst>
              <a:ext uri="{FF2B5EF4-FFF2-40B4-BE49-F238E27FC236}">
                <a16:creationId xmlns:a16="http://schemas.microsoft.com/office/drawing/2014/main" id="{213BE204-5DBC-429F-AF00-E0EC8D1D2157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3">
            <a:extLst>
              <a:ext uri="{FF2B5EF4-FFF2-40B4-BE49-F238E27FC236}">
                <a16:creationId xmlns:a16="http://schemas.microsoft.com/office/drawing/2014/main" id="{DE62EF2C-D805-4577-87C5-91B6968FB540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A7D58B7F-0AFE-4B50-96D5-347BC5CC8585}"/>
              </a:ext>
            </a:extLst>
          </p:cNvPr>
          <p:cNvCxnSpPr>
            <a:cxnSpLocks/>
          </p:cNvCxnSpPr>
          <p:nvPr/>
        </p:nvCxnSpPr>
        <p:spPr>
          <a:xfrm flipH="1" flipV="1">
            <a:off x="5443360" y="1880828"/>
            <a:ext cx="318273" cy="2900652"/>
          </a:xfrm>
          <a:prstGeom prst="line">
            <a:avLst/>
          </a:prstGeom>
          <a:ln w="34925" cmpd="dbl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8C463FA6-BF4E-4DBC-82C3-CCA334A281FD}"/>
              </a:ext>
            </a:extLst>
          </p:cNvPr>
          <p:cNvCxnSpPr>
            <a:cxnSpLocks/>
            <a:stCxn id="194" idx="0"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>
            <a:extLst>
              <a:ext uri="{FF2B5EF4-FFF2-40B4-BE49-F238E27FC236}">
                <a16:creationId xmlns:a16="http://schemas.microsoft.com/office/drawing/2014/main" id="{1CC88ADB-0B23-4722-B544-9AB93A52E43B}"/>
              </a:ext>
            </a:extLst>
          </p:cNvPr>
          <p:cNvCxnSpPr>
            <a:cxnSpLocks/>
            <a:stCxn id="198" idx="6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연결선 116">
            <a:extLst>
              <a:ext uri="{FF2B5EF4-FFF2-40B4-BE49-F238E27FC236}">
                <a16:creationId xmlns:a16="http://schemas.microsoft.com/office/drawing/2014/main" id="{4CAA036B-593C-46E3-A707-70DE528365FE}"/>
              </a:ext>
            </a:extLst>
          </p:cNvPr>
          <p:cNvCxnSpPr>
            <a:cxnSpLocks/>
            <a:endCxn id="197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5E22E78F-710F-483B-80AD-C9A6BD089040}"/>
              </a:ext>
            </a:extLst>
          </p:cNvPr>
          <p:cNvCxnSpPr>
            <a:cxnSpLocks/>
            <a:stCxn id="181" idx="0"/>
          </p:cNvCxnSpPr>
          <p:nvPr/>
        </p:nvCxnSpPr>
        <p:spPr>
          <a:xfrm flipV="1">
            <a:off x="7545068" y="2633526"/>
            <a:ext cx="98866" cy="6548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27">
            <a:extLst>
              <a:ext uri="{FF2B5EF4-FFF2-40B4-BE49-F238E27FC236}">
                <a16:creationId xmlns:a16="http://schemas.microsoft.com/office/drawing/2014/main" id="{BE036208-3286-47CC-B85D-684F1C3A33D5}"/>
              </a:ext>
            </a:extLst>
          </p:cNvPr>
          <p:cNvCxnSpPr>
            <a:cxnSpLocks/>
            <a:endCxn id="179" idx="5"/>
          </p:cNvCxnSpPr>
          <p:nvPr/>
        </p:nvCxnSpPr>
        <p:spPr>
          <a:xfrm flipH="1" flipV="1">
            <a:off x="7307759" y="2464283"/>
            <a:ext cx="336175" cy="1692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>
            <a:extLst>
              <a:ext uri="{FF2B5EF4-FFF2-40B4-BE49-F238E27FC236}">
                <a16:creationId xmlns:a16="http://schemas.microsoft.com/office/drawing/2014/main" id="{2ADECFEE-FFBA-443B-B68E-D52A7178A7FF}"/>
              </a:ext>
            </a:extLst>
          </p:cNvPr>
          <p:cNvCxnSpPr>
            <a:cxnSpLocks/>
            <a:endCxn id="180" idx="3"/>
          </p:cNvCxnSpPr>
          <p:nvPr/>
        </p:nvCxnSpPr>
        <p:spPr>
          <a:xfrm flipH="1">
            <a:off x="7182902" y="2633526"/>
            <a:ext cx="461032" cy="4348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A981350F-11E6-4C37-8BB5-0C2F2AC80954}"/>
              </a:ext>
            </a:extLst>
          </p:cNvPr>
          <p:cNvCxnSpPr>
            <a:cxnSpLocks/>
            <a:stCxn id="185" idx="7"/>
          </p:cNvCxnSpPr>
          <p:nvPr/>
        </p:nvCxnSpPr>
        <p:spPr>
          <a:xfrm flipH="1">
            <a:off x="1053194" y="2757491"/>
            <a:ext cx="472519" cy="4792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>
            <a:extLst>
              <a:ext uri="{FF2B5EF4-FFF2-40B4-BE49-F238E27FC236}">
                <a16:creationId xmlns:a16="http://schemas.microsoft.com/office/drawing/2014/main" id="{A146DFF7-94BF-40C3-A2D2-E5C685F8A755}"/>
              </a:ext>
            </a:extLst>
          </p:cNvPr>
          <p:cNvCxnSpPr>
            <a:cxnSpLocks/>
            <a:endCxn id="186" idx="5"/>
          </p:cNvCxnSpPr>
          <p:nvPr/>
        </p:nvCxnSpPr>
        <p:spPr>
          <a:xfrm>
            <a:off x="1053194" y="3236789"/>
            <a:ext cx="596044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>
            <a:extLst>
              <a:ext uri="{FF2B5EF4-FFF2-40B4-BE49-F238E27FC236}">
                <a16:creationId xmlns:a16="http://schemas.microsoft.com/office/drawing/2014/main" id="{11987EA4-311B-408C-AF2C-44A1B0A7E58C}"/>
              </a:ext>
            </a:extLst>
          </p:cNvPr>
          <p:cNvCxnSpPr>
            <a:cxnSpLocks/>
            <a:endCxn id="187" idx="3"/>
          </p:cNvCxnSpPr>
          <p:nvPr/>
        </p:nvCxnSpPr>
        <p:spPr>
          <a:xfrm flipH="1">
            <a:off x="2169839" y="3290242"/>
            <a:ext cx="563490" cy="5586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DC6BC0CD-6F7D-4BAE-9907-E54A2AE7BF56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E161659-C0C3-492A-B7D3-BA432D6B7804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B0D3E88-2106-45C3-8CAD-1868B26FB003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077E5BF-9B1C-4199-A8C3-60ACEE161587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5C54C68-FE3C-462A-B4D0-ACC9F8216091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699D9DB-030D-4860-A049-2633B58D58F5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5202007-AF5C-4F70-860D-8A5A75549876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F507444-C74E-44AF-9B1E-2EA052F80721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581C0E5-D632-4EE8-9165-F189870A56AD}"/>
              </a:ext>
            </a:extLst>
          </p:cNvPr>
          <p:cNvSpPr txBox="1"/>
          <p:nvPr/>
        </p:nvSpPr>
        <p:spPr>
          <a:xfrm>
            <a:off x="4577226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39C2DBF-7046-4635-AA22-0504716E2CE9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ED1F46B9-557D-4F26-AEA6-DF95EAFC7898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7D72778-973F-455C-9946-7B3560A13056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9A75DCF2-F5F0-464D-ABDA-FA6F73C4244D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999147D-F399-4AAE-87AC-90EAE2642D91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77" name="Rectangle 5">
            <a:extLst>
              <a:ext uri="{FF2B5EF4-FFF2-40B4-BE49-F238E27FC236}">
                <a16:creationId xmlns:a16="http://schemas.microsoft.com/office/drawing/2014/main" id="{D4512382-4B0F-499A-97C7-C913138ADC74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5">
            <a:extLst>
              <a:ext uri="{FF2B5EF4-FFF2-40B4-BE49-F238E27FC236}">
                <a16:creationId xmlns:a16="http://schemas.microsoft.com/office/drawing/2014/main" id="{A56DE8BB-202B-4BC5-9E85-630E4F926E34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3">
            <a:extLst>
              <a:ext uri="{FF2B5EF4-FFF2-40B4-BE49-F238E27FC236}">
                <a16:creationId xmlns:a16="http://schemas.microsoft.com/office/drawing/2014/main" id="{1866566E-D342-4A66-BF5D-CF6FC2168A9B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3">
            <a:extLst>
              <a:ext uri="{FF2B5EF4-FFF2-40B4-BE49-F238E27FC236}">
                <a16:creationId xmlns:a16="http://schemas.microsoft.com/office/drawing/2014/main" id="{FBA3CD4E-F512-46FF-987F-2E0CE06DD6A1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3">
            <a:extLst>
              <a:ext uri="{FF2B5EF4-FFF2-40B4-BE49-F238E27FC236}">
                <a16:creationId xmlns:a16="http://schemas.microsoft.com/office/drawing/2014/main" id="{4019EE4D-4651-4E07-9178-6BF3607E5F97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5">
            <a:extLst>
              <a:ext uri="{FF2B5EF4-FFF2-40B4-BE49-F238E27FC236}">
                <a16:creationId xmlns:a16="http://schemas.microsoft.com/office/drawing/2014/main" id="{620178C2-BA11-40CE-BF24-5A1E74DFC6A1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5">
            <a:extLst>
              <a:ext uri="{FF2B5EF4-FFF2-40B4-BE49-F238E27FC236}">
                <a16:creationId xmlns:a16="http://schemas.microsoft.com/office/drawing/2014/main" id="{7014D851-62FD-400F-8087-7EE030529B7E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5">
            <a:extLst>
              <a:ext uri="{FF2B5EF4-FFF2-40B4-BE49-F238E27FC236}">
                <a16:creationId xmlns:a16="http://schemas.microsoft.com/office/drawing/2014/main" id="{B9C7D6EC-1698-4016-9834-E033FA0A20B6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3">
            <a:extLst>
              <a:ext uri="{FF2B5EF4-FFF2-40B4-BE49-F238E27FC236}">
                <a16:creationId xmlns:a16="http://schemas.microsoft.com/office/drawing/2014/main" id="{D69CBDAA-C54A-4F90-83A4-D55C2915C352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3">
            <a:extLst>
              <a:ext uri="{FF2B5EF4-FFF2-40B4-BE49-F238E27FC236}">
                <a16:creationId xmlns:a16="http://schemas.microsoft.com/office/drawing/2014/main" id="{8238B09F-38C7-4210-9BC3-A2261FAFD1CD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3">
            <a:extLst>
              <a:ext uri="{FF2B5EF4-FFF2-40B4-BE49-F238E27FC236}">
                <a16:creationId xmlns:a16="http://schemas.microsoft.com/office/drawing/2014/main" id="{A6CFEBB7-04DE-4FA8-9C23-986C6F8585B7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5">
            <a:extLst>
              <a:ext uri="{FF2B5EF4-FFF2-40B4-BE49-F238E27FC236}">
                <a16:creationId xmlns:a16="http://schemas.microsoft.com/office/drawing/2014/main" id="{1DA56340-12A3-4593-BFFE-623796D649B0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5">
            <a:extLst>
              <a:ext uri="{FF2B5EF4-FFF2-40B4-BE49-F238E27FC236}">
                <a16:creationId xmlns:a16="http://schemas.microsoft.com/office/drawing/2014/main" id="{62EE7DB1-C607-4D92-BF1E-026095943EC6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5">
            <a:extLst>
              <a:ext uri="{FF2B5EF4-FFF2-40B4-BE49-F238E27FC236}">
                <a16:creationId xmlns:a16="http://schemas.microsoft.com/office/drawing/2014/main" id="{DEB86F7E-9B2E-4097-99CD-0B3CF3A7BEF1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3">
            <a:extLst>
              <a:ext uri="{FF2B5EF4-FFF2-40B4-BE49-F238E27FC236}">
                <a16:creationId xmlns:a16="http://schemas.microsoft.com/office/drawing/2014/main" id="{07311647-0503-4856-881E-968C19EFB9AF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5">
            <a:extLst>
              <a:ext uri="{FF2B5EF4-FFF2-40B4-BE49-F238E27FC236}">
                <a16:creationId xmlns:a16="http://schemas.microsoft.com/office/drawing/2014/main" id="{20F1F153-9C4D-48E0-B929-A78DE5CB9726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3">
            <a:extLst>
              <a:ext uri="{FF2B5EF4-FFF2-40B4-BE49-F238E27FC236}">
                <a16:creationId xmlns:a16="http://schemas.microsoft.com/office/drawing/2014/main" id="{A6E0B6CC-FAEC-48A7-A52E-5E0325BA71DE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3">
            <a:extLst>
              <a:ext uri="{FF2B5EF4-FFF2-40B4-BE49-F238E27FC236}">
                <a16:creationId xmlns:a16="http://schemas.microsoft.com/office/drawing/2014/main" id="{4B0D5111-1ED3-4447-9D23-6B60D8E459BC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5">
            <a:extLst>
              <a:ext uri="{FF2B5EF4-FFF2-40B4-BE49-F238E27FC236}">
                <a16:creationId xmlns:a16="http://schemas.microsoft.com/office/drawing/2014/main" id="{B990D58E-C9C2-4358-ADCE-DD814A0FA456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5">
            <a:extLst>
              <a:ext uri="{FF2B5EF4-FFF2-40B4-BE49-F238E27FC236}">
                <a16:creationId xmlns:a16="http://schemas.microsoft.com/office/drawing/2014/main" id="{3D177992-AC56-4419-9D54-A7383D0AC1AB}"/>
              </a:ext>
            </a:extLst>
          </p:cNvPr>
          <p:cNvSpPr/>
          <p:nvPr/>
        </p:nvSpPr>
        <p:spPr>
          <a:xfrm rot="2700000">
            <a:off x="5371242" y="1770134"/>
            <a:ext cx="190800" cy="190800"/>
          </a:xfrm>
          <a:prstGeom prst="rect">
            <a:avLst/>
          </a:prstGeom>
          <a:solidFill>
            <a:srgbClr val="B482DA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1E68DB6A-60F8-47E2-A5D7-30D5067E46C3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F97BD2C1-3F08-4E90-BA34-2848D37CB5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D767AE62-3C48-4CE3-AEDD-17BB7B852A06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65E953E5-26F9-4DBC-81E2-572510E303C7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C794950E-2780-4610-AA6F-BC82646FA712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C704B99B-22A5-49CC-BE60-824D92BDC2DB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endCxn id="74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D42C2A02-77CF-42A4-9CE5-F44FB70253F4}"/>
              </a:ext>
            </a:extLst>
          </p:cNvPr>
          <p:cNvCxnSpPr>
            <a:cxnSpLocks/>
            <a:stCxn id="84" idx="1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EFF208CD-DBD2-4503-B34A-CBCAD5D6B1E3}"/>
              </a:ext>
            </a:extLst>
          </p:cNvPr>
          <p:cNvCxnSpPr>
            <a:cxnSpLocks/>
            <a:stCxn id="83" idx="3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4710EF5A-7BC6-45F6-842C-9D05A9CE71FB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4A2FB80-1040-420C-99C1-8592D72D10D9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3036E7B-6F36-4FA2-B807-292C85EB21AB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80" name="Rectangle 5">
            <a:extLst>
              <a:ext uri="{FF2B5EF4-FFF2-40B4-BE49-F238E27FC236}">
                <a16:creationId xmlns:a16="http://schemas.microsoft.com/office/drawing/2014/main" id="{C86BA132-E14B-499C-8434-B306456155CF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5">
            <a:extLst>
              <a:ext uri="{FF2B5EF4-FFF2-40B4-BE49-F238E27FC236}">
                <a16:creationId xmlns:a16="http://schemas.microsoft.com/office/drawing/2014/main" id="{B08E22A8-86A1-4782-9B88-6A979D579FE0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5">
            <a:extLst>
              <a:ext uri="{FF2B5EF4-FFF2-40B4-BE49-F238E27FC236}">
                <a16:creationId xmlns:a16="http://schemas.microsoft.com/office/drawing/2014/main" id="{BB29CE88-7EE9-4C01-AA0E-558E6DB2D278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13">
            <a:extLst>
              <a:ext uri="{FF2B5EF4-FFF2-40B4-BE49-F238E27FC236}">
                <a16:creationId xmlns:a16="http://schemas.microsoft.com/office/drawing/2014/main" id="{1B0CE648-2B2B-4D19-B630-6F5FBDCE84B7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13">
            <a:extLst>
              <a:ext uri="{FF2B5EF4-FFF2-40B4-BE49-F238E27FC236}">
                <a16:creationId xmlns:a16="http://schemas.microsoft.com/office/drawing/2014/main" id="{47733F0C-0A31-4BEE-8813-1CED30D250D5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234A246-0140-492C-AC6F-D795490A7594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74CFDE2-2EDB-442B-8707-5D235D629D52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87" name="직사각형 86"/>
          <p:cNvSpPr/>
          <p:nvPr/>
        </p:nvSpPr>
        <p:spPr>
          <a:xfrm>
            <a:off x="5330982" y="166480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solidFill>
                  <a:srgbClr val="5B2682"/>
                </a:solidFill>
              </a:rPr>
              <a:t>z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59168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77901B4F-5F00-4A4B-ADBE-5678CA6B4C1D}"/>
              </a:ext>
            </a:extLst>
          </p:cNvPr>
          <p:cNvCxnSpPr>
            <a:cxnSpLocks/>
          </p:cNvCxnSpPr>
          <p:nvPr/>
        </p:nvCxnSpPr>
        <p:spPr>
          <a:xfrm flipH="1" flipV="1">
            <a:off x="4835152" y="3921640"/>
            <a:ext cx="967349" cy="190800"/>
          </a:xfrm>
          <a:prstGeom prst="line">
            <a:avLst/>
          </a:prstGeom>
          <a:ln w="12700">
            <a:solidFill>
              <a:srgbClr val="FF0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4D446737-C49F-4421-A910-F93C38F6B454}"/>
              </a:ext>
            </a:extLst>
          </p:cNvPr>
          <p:cNvCxnSpPr>
            <a:cxnSpLocks/>
          </p:cNvCxnSpPr>
          <p:nvPr/>
        </p:nvCxnSpPr>
        <p:spPr>
          <a:xfrm flipH="1" flipV="1">
            <a:off x="4835152" y="3921640"/>
            <a:ext cx="1363123" cy="515472"/>
          </a:xfrm>
          <a:prstGeom prst="line">
            <a:avLst/>
          </a:prstGeom>
          <a:ln w="12700">
            <a:solidFill>
              <a:srgbClr val="FF0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04525B83-23F0-4C62-8E57-1F7D81D64982}"/>
              </a:ext>
            </a:extLst>
          </p:cNvPr>
          <p:cNvCxnSpPr>
            <a:cxnSpLocks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6B5DAC3D-FCAC-4743-A9BF-4DF42856A9C1}"/>
              </a:ext>
            </a:extLst>
          </p:cNvPr>
          <p:cNvCxnSpPr>
            <a:cxnSpLocks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C51AD205-19E3-47CA-BA99-58303690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Closing edges</a:t>
            </a:r>
            <a:endParaRPr lang="ko-KR" altLang="en-US" dirty="0"/>
          </a:p>
        </p:txBody>
      </p:sp>
      <p:sp>
        <p:nvSpPr>
          <p:cNvPr id="60" name="내용 개체 틀 2">
            <a:extLst>
              <a:ext uri="{FF2B5EF4-FFF2-40B4-BE49-F238E27FC236}">
                <a16:creationId xmlns:a16="http://schemas.microsoft.com/office/drawing/2014/main" id="{73A6947E-8129-4ABF-8465-66A296C6C7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altLang="ko-KR" dirty="0"/>
              <a:t>Between </a:t>
            </a:r>
            <a:r>
              <a:rPr lang="en-US" altLang="ko-KR" i="1" dirty="0">
                <a:solidFill>
                  <a:srgbClr val="5B2682"/>
                </a:solidFill>
              </a:rPr>
              <a:t>z</a:t>
            </a:r>
            <a:r>
              <a:rPr lang="en-US" altLang="ko-KR" dirty="0"/>
              <a:t> and each initially open odd-constrained facility</a:t>
            </a:r>
            <a:endParaRPr lang="ko-KR" altLang="en-US" dirty="0"/>
          </a:p>
          <a:p>
            <a:r>
              <a:rPr lang="en-US" altLang="ko-KR" dirty="0"/>
              <a:t>Edge cost = </a:t>
            </a:r>
            <a:r>
              <a:rPr lang="en-US" altLang="ko-KR" dirty="0">
                <a:solidFill>
                  <a:srgbClr val="FF00C0"/>
                </a:solidFill>
              </a:rPr>
              <a:t>reassigning all clients</a:t>
            </a:r>
            <a:endParaRPr lang="ko-KR" altLang="en-US" dirty="0">
              <a:solidFill>
                <a:srgbClr val="FF00C0"/>
              </a:solidFill>
            </a:endParaRPr>
          </a:p>
        </p:txBody>
      </p: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66B88140-B2EC-44A0-83A0-A944EAF762C3}"/>
              </a:ext>
            </a:extLst>
          </p:cNvPr>
          <p:cNvCxnSpPr>
            <a:cxnSpLocks/>
            <a:endCxn id="105" idx="1"/>
          </p:cNvCxnSpPr>
          <p:nvPr/>
        </p:nvCxnSpPr>
        <p:spPr>
          <a:xfrm flipH="1" flipV="1">
            <a:off x="2410943" y="2770349"/>
            <a:ext cx="322386" cy="5198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>
            <a:extLst>
              <a:ext uri="{FF2B5EF4-FFF2-40B4-BE49-F238E27FC236}">
                <a16:creationId xmlns:a16="http://schemas.microsoft.com/office/drawing/2014/main" id="{799B7B71-92CC-496B-84F7-8D0C39786971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3">
            <a:extLst>
              <a:ext uri="{FF2B5EF4-FFF2-40B4-BE49-F238E27FC236}">
                <a16:creationId xmlns:a16="http://schemas.microsoft.com/office/drawing/2014/main" id="{213BE204-5DBC-429F-AF00-E0EC8D1D2157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3">
            <a:extLst>
              <a:ext uri="{FF2B5EF4-FFF2-40B4-BE49-F238E27FC236}">
                <a16:creationId xmlns:a16="http://schemas.microsoft.com/office/drawing/2014/main" id="{DE62EF2C-D805-4577-87C5-91B6968FB540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A7D58B7F-0AFE-4B50-96D5-347BC5CC8585}"/>
              </a:ext>
            </a:extLst>
          </p:cNvPr>
          <p:cNvCxnSpPr>
            <a:cxnSpLocks/>
          </p:cNvCxnSpPr>
          <p:nvPr/>
        </p:nvCxnSpPr>
        <p:spPr>
          <a:xfrm flipH="1" flipV="1">
            <a:off x="5443360" y="1880828"/>
            <a:ext cx="318273" cy="2900652"/>
          </a:xfrm>
          <a:prstGeom prst="line">
            <a:avLst/>
          </a:prstGeom>
          <a:ln w="34925" cmpd="dbl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>
            <a:extLst>
              <a:ext uri="{FF2B5EF4-FFF2-40B4-BE49-F238E27FC236}">
                <a16:creationId xmlns:a16="http://schemas.microsoft.com/office/drawing/2014/main" id="{1CC88ADB-0B23-4722-B544-9AB93A52E43B}"/>
              </a:ext>
            </a:extLst>
          </p:cNvPr>
          <p:cNvCxnSpPr>
            <a:cxnSpLocks/>
            <a:stCxn id="198" idx="6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5E22E78F-710F-483B-80AD-C9A6BD089040}"/>
              </a:ext>
            </a:extLst>
          </p:cNvPr>
          <p:cNvCxnSpPr>
            <a:cxnSpLocks/>
            <a:stCxn id="181" idx="0"/>
          </p:cNvCxnSpPr>
          <p:nvPr/>
        </p:nvCxnSpPr>
        <p:spPr>
          <a:xfrm flipV="1">
            <a:off x="7545068" y="2633526"/>
            <a:ext cx="98866" cy="6548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27">
            <a:extLst>
              <a:ext uri="{FF2B5EF4-FFF2-40B4-BE49-F238E27FC236}">
                <a16:creationId xmlns:a16="http://schemas.microsoft.com/office/drawing/2014/main" id="{BE036208-3286-47CC-B85D-684F1C3A33D5}"/>
              </a:ext>
            </a:extLst>
          </p:cNvPr>
          <p:cNvCxnSpPr>
            <a:cxnSpLocks/>
            <a:endCxn id="179" idx="5"/>
          </p:cNvCxnSpPr>
          <p:nvPr/>
        </p:nvCxnSpPr>
        <p:spPr>
          <a:xfrm flipH="1" flipV="1">
            <a:off x="7307759" y="2464283"/>
            <a:ext cx="336175" cy="1692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>
            <a:extLst>
              <a:ext uri="{FF2B5EF4-FFF2-40B4-BE49-F238E27FC236}">
                <a16:creationId xmlns:a16="http://schemas.microsoft.com/office/drawing/2014/main" id="{2ADECFEE-FFBA-443B-B68E-D52A7178A7FF}"/>
              </a:ext>
            </a:extLst>
          </p:cNvPr>
          <p:cNvCxnSpPr>
            <a:cxnSpLocks/>
            <a:endCxn id="180" idx="3"/>
          </p:cNvCxnSpPr>
          <p:nvPr/>
        </p:nvCxnSpPr>
        <p:spPr>
          <a:xfrm flipH="1">
            <a:off x="7182902" y="2633526"/>
            <a:ext cx="461032" cy="4348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A981350F-11E6-4C37-8BB5-0C2F2AC80954}"/>
              </a:ext>
            </a:extLst>
          </p:cNvPr>
          <p:cNvCxnSpPr>
            <a:cxnSpLocks/>
            <a:stCxn id="185" idx="7"/>
          </p:cNvCxnSpPr>
          <p:nvPr/>
        </p:nvCxnSpPr>
        <p:spPr>
          <a:xfrm flipH="1">
            <a:off x="1053194" y="2757491"/>
            <a:ext cx="472519" cy="4792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>
            <a:extLst>
              <a:ext uri="{FF2B5EF4-FFF2-40B4-BE49-F238E27FC236}">
                <a16:creationId xmlns:a16="http://schemas.microsoft.com/office/drawing/2014/main" id="{A146DFF7-94BF-40C3-A2D2-E5C685F8A755}"/>
              </a:ext>
            </a:extLst>
          </p:cNvPr>
          <p:cNvCxnSpPr>
            <a:cxnSpLocks/>
            <a:endCxn id="186" idx="5"/>
          </p:cNvCxnSpPr>
          <p:nvPr/>
        </p:nvCxnSpPr>
        <p:spPr>
          <a:xfrm>
            <a:off x="1053194" y="3236789"/>
            <a:ext cx="596044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>
            <a:extLst>
              <a:ext uri="{FF2B5EF4-FFF2-40B4-BE49-F238E27FC236}">
                <a16:creationId xmlns:a16="http://schemas.microsoft.com/office/drawing/2014/main" id="{11987EA4-311B-408C-AF2C-44A1B0A7E58C}"/>
              </a:ext>
            </a:extLst>
          </p:cNvPr>
          <p:cNvCxnSpPr>
            <a:cxnSpLocks/>
            <a:endCxn id="187" idx="3"/>
          </p:cNvCxnSpPr>
          <p:nvPr/>
        </p:nvCxnSpPr>
        <p:spPr>
          <a:xfrm flipH="1">
            <a:off x="2169839" y="3290242"/>
            <a:ext cx="563490" cy="5586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DC6BC0CD-6F7D-4BAE-9907-E54A2AE7BF56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E161659-C0C3-492A-B7D3-BA432D6B7804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B0D3E88-2106-45C3-8CAD-1868B26FB003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077E5BF-9B1C-4199-A8C3-60ACEE161587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5C54C68-FE3C-462A-B4D0-ACC9F8216091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699D9DB-030D-4860-A049-2633B58D58F5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5202007-AF5C-4F70-860D-8A5A75549876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F507444-C74E-44AF-9B1E-2EA052F80721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581C0E5-D632-4EE8-9165-F189870A56AD}"/>
              </a:ext>
            </a:extLst>
          </p:cNvPr>
          <p:cNvSpPr txBox="1"/>
          <p:nvPr/>
        </p:nvSpPr>
        <p:spPr>
          <a:xfrm>
            <a:off x="4577226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39C2DBF-7046-4635-AA22-0504716E2CE9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ED1F46B9-557D-4F26-AEA6-DF95EAFC7898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7D72778-973F-455C-9946-7B3560A13056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9A75DCF2-F5F0-464D-ABDA-FA6F73C4244D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999147D-F399-4AAE-87AC-90EAE2642D91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77" name="Rectangle 5">
            <a:extLst>
              <a:ext uri="{FF2B5EF4-FFF2-40B4-BE49-F238E27FC236}">
                <a16:creationId xmlns:a16="http://schemas.microsoft.com/office/drawing/2014/main" id="{D4512382-4B0F-499A-97C7-C913138ADC74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5">
            <a:extLst>
              <a:ext uri="{FF2B5EF4-FFF2-40B4-BE49-F238E27FC236}">
                <a16:creationId xmlns:a16="http://schemas.microsoft.com/office/drawing/2014/main" id="{A56DE8BB-202B-4BC5-9E85-630E4F926E34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3">
            <a:extLst>
              <a:ext uri="{FF2B5EF4-FFF2-40B4-BE49-F238E27FC236}">
                <a16:creationId xmlns:a16="http://schemas.microsoft.com/office/drawing/2014/main" id="{1866566E-D342-4A66-BF5D-CF6FC2168A9B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3">
            <a:extLst>
              <a:ext uri="{FF2B5EF4-FFF2-40B4-BE49-F238E27FC236}">
                <a16:creationId xmlns:a16="http://schemas.microsoft.com/office/drawing/2014/main" id="{FBA3CD4E-F512-46FF-987F-2E0CE06DD6A1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3">
            <a:extLst>
              <a:ext uri="{FF2B5EF4-FFF2-40B4-BE49-F238E27FC236}">
                <a16:creationId xmlns:a16="http://schemas.microsoft.com/office/drawing/2014/main" id="{4019EE4D-4651-4E07-9178-6BF3607E5F97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5">
            <a:extLst>
              <a:ext uri="{FF2B5EF4-FFF2-40B4-BE49-F238E27FC236}">
                <a16:creationId xmlns:a16="http://schemas.microsoft.com/office/drawing/2014/main" id="{620178C2-BA11-40CE-BF24-5A1E74DFC6A1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5">
            <a:extLst>
              <a:ext uri="{FF2B5EF4-FFF2-40B4-BE49-F238E27FC236}">
                <a16:creationId xmlns:a16="http://schemas.microsoft.com/office/drawing/2014/main" id="{7014D851-62FD-400F-8087-7EE030529B7E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5">
            <a:extLst>
              <a:ext uri="{FF2B5EF4-FFF2-40B4-BE49-F238E27FC236}">
                <a16:creationId xmlns:a16="http://schemas.microsoft.com/office/drawing/2014/main" id="{B9C7D6EC-1698-4016-9834-E033FA0A20B6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3">
            <a:extLst>
              <a:ext uri="{FF2B5EF4-FFF2-40B4-BE49-F238E27FC236}">
                <a16:creationId xmlns:a16="http://schemas.microsoft.com/office/drawing/2014/main" id="{D69CBDAA-C54A-4F90-83A4-D55C2915C352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3">
            <a:extLst>
              <a:ext uri="{FF2B5EF4-FFF2-40B4-BE49-F238E27FC236}">
                <a16:creationId xmlns:a16="http://schemas.microsoft.com/office/drawing/2014/main" id="{8238B09F-38C7-4210-9BC3-A2261FAFD1CD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3">
            <a:extLst>
              <a:ext uri="{FF2B5EF4-FFF2-40B4-BE49-F238E27FC236}">
                <a16:creationId xmlns:a16="http://schemas.microsoft.com/office/drawing/2014/main" id="{A6CFEBB7-04DE-4FA8-9C23-986C6F8585B7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5">
            <a:extLst>
              <a:ext uri="{FF2B5EF4-FFF2-40B4-BE49-F238E27FC236}">
                <a16:creationId xmlns:a16="http://schemas.microsoft.com/office/drawing/2014/main" id="{1DA56340-12A3-4593-BFFE-623796D649B0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5">
            <a:extLst>
              <a:ext uri="{FF2B5EF4-FFF2-40B4-BE49-F238E27FC236}">
                <a16:creationId xmlns:a16="http://schemas.microsoft.com/office/drawing/2014/main" id="{62EE7DB1-C607-4D92-BF1E-026095943EC6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5">
            <a:extLst>
              <a:ext uri="{FF2B5EF4-FFF2-40B4-BE49-F238E27FC236}">
                <a16:creationId xmlns:a16="http://schemas.microsoft.com/office/drawing/2014/main" id="{DEB86F7E-9B2E-4097-99CD-0B3CF3A7BEF1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3">
            <a:extLst>
              <a:ext uri="{FF2B5EF4-FFF2-40B4-BE49-F238E27FC236}">
                <a16:creationId xmlns:a16="http://schemas.microsoft.com/office/drawing/2014/main" id="{07311647-0503-4856-881E-968C19EFB9AF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5">
            <a:extLst>
              <a:ext uri="{FF2B5EF4-FFF2-40B4-BE49-F238E27FC236}">
                <a16:creationId xmlns:a16="http://schemas.microsoft.com/office/drawing/2014/main" id="{20F1F153-9C4D-48E0-B929-A78DE5CB9726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3">
            <a:extLst>
              <a:ext uri="{FF2B5EF4-FFF2-40B4-BE49-F238E27FC236}">
                <a16:creationId xmlns:a16="http://schemas.microsoft.com/office/drawing/2014/main" id="{A6E0B6CC-FAEC-48A7-A52E-5E0325BA71DE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3">
            <a:extLst>
              <a:ext uri="{FF2B5EF4-FFF2-40B4-BE49-F238E27FC236}">
                <a16:creationId xmlns:a16="http://schemas.microsoft.com/office/drawing/2014/main" id="{4B0D5111-1ED3-4447-9D23-6B60D8E459BC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5">
            <a:extLst>
              <a:ext uri="{FF2B5EF4-FFF2-40B4-BE49-F238E27FC236}">
                <a16:creationId xmlns:a16="http://schemas.microsoft.com/office/drawing/2014/main" id="{B990D58E-C9C2-4358-ADCE-DD814A0FA456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5">
            <a:extLst>
              <a:ext uri="{FF2B5EF4-FFF2-40B4-BE49-F238E27FC236}">
                <a16:creationId xmlns:a16="http://schemas.microsoft.com/office/drawing/2014/main" id="{3D177992-AC56-4419-9D54-A7383D0AC1AB}"/>
              </a:ext>
            </a:extLst>
          </p:cNvPr>
          <p:cNvSpPr/>
          <p:nvPr/>
        </p:nvSpPr>
        <p:spPr>
          <a:xfrm rot="2700000">
            <a:off x="5371242" y="1770134"/>
            <a:ext cx="190800" cy="190800"/>
          </a:xfrm>
          <a:prstGeom prst="rect">
            <a:avLst/>
          </a:prstGeom>
          <a:solidFill>
            <a:srgbClr val="B482DA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1E68DB6A-60F8-47E2-A5D7-30D5067E46C3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F97BD2C1-3F08-4E90-BA34-2848D37CB5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D767AE62-3C48-4CE3-AEDD-17BB7B852A06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65E953E5-26F9-4DBC-81E2-572510E303C7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C794950E-2780-4610-AA6F-BC82646FA712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C704B99B-22A5-49CC-BE60-824D92BDC2DB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3C7F25C-D7AC-4263-9E33-109A0513C567}"/>
              </a:ext>
            </a:extLst>
          </p:cNvPr>
          <p:cNvSpPr txBox="1"/>
          <p:nvPr/>
        </p:nvSpPr>
        <p:spPr>
          <a:xfrm>
            <a:off x="4240763" y="3392996"/>
            <a:ext cx="119913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i="1" dirty="0">
                <a:solidFill>
                  <a:srgbClr val="208C20"/>
                </a:solidFill>
              </a:rPr>
              <a:t>substitute</a:t>
            </a:r>
          </a:p>
        </p:txBody>
      </p:sp>
      <p:cxnSp>
        <p:nvCxnSpPr>
          <p:cNvPr id="95" name="직선 연결선 94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endCxn id="96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직선 연결선 96">
            <a:extLst>
              <a:ext uri="{FF2B5EF4-FFF2-40B4-BE49-F238E27FC236}">
                <a16:creationId xmlns:a16="http://schemas.microsoft.com/office/drawing/2014/main" id="{D42C2A02-77CF-42A4-9CE5-F44FB70253F4}"/>
              </a:ext>
            </a:extLst>
          </p:cNvPr>
          <p:cNvCxnSpPr>
            <a:cxnSpLocks/>
            <a:stCxn id="111" idx="1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>
            <a:extLst>
              <a:ext uri="{FF2B5EF4-FFF2-40B4-BE49-F238E27FC236}">
                <a16:creationId xmlns:a16="http://schemas.microsoft.com/office/drawing/2014/main" id="{EFF208CD-DBD2-4503-B34A-CBCAD5D6B1E3}"/>
              </a:ext>
            </a:extLst>
          </p:cNvPr>
          <p:cNvCxnSpPr>
            <a:cxnSpLocks/>
            <a:stCxn id="110" idx="3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4710EF5A-7BC6-45F6-842C-9D05A9CE71FB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4A2FB80-1040-420C-99C1-8592D72D10D9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3036E7B-6F36-4FA2-B807-292C85EB21AB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02" name="Rectangle 5">
            <a:extLst>
              <a:ext uri="{FF2B5EF4-FFF2-40B4-BE49-F238E27FC236}">
                <a16:creationId xmlns:a16="http://schemas.microsoft.com/office/drawing/2014/main" id="{C86BA132-E14B-499C-8434-B306456155CF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5">
            <a:extLst>
              <a:ext uri="{FF2B5EF4-FFF2-40B4-BE49-F238E27FC236}">
                <a16:creationId xmlns:a16="http://schemas.microsoft.com/office/drawing/2014/main" id="{B08E22A8-86A1-4782-9B88-6A979D579FE0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5">
            <a:extLst>
              <a:ext uri="{FF2B5EF4-FFF2-40B4-BE49-F238E27FC236}">
                <a16:creationId xmlns:a16="http://schemas.microsoft.com/office/drawing/2014/main" id="{BB29CE88-7EE9-4C01-AA0E-558E6DB2D278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3">
            <a:extLst>
              <a:ext uri="{FF2B5EF4-FFF2-40B4-BE49-F238E27FC236}">
                <a16:creationId xmlns:a16="http://schemas.microsoft.com/office/drawing/2014/main" id="{1B0CE648-2B2B-4D19-B630-6F5FBDCE84B7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3">
            <a:extLst>
              <a:ext uri="{FF2B5EF4-FFF2-40B4-BE49-F238E27FC236}">
                <a16:creationId xmlns:a16="http://schemas.microsoft.com/office/drawing/2014/main" id="{47733F0C-0A31-4BEE-8813-1CED30D250D5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234A246-0140-492C-AC6F-D795490A7594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74CFDE2-2EDB-442B-8707-5D235D629D52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19" name="직사각형 118"/>
          <p:cNvSpPr/>
          <p:nvPr/>
        </p:nvSpPr>
        <p:spPr>
          <a:xfrm>
            <a:off x="5330982" y="166480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solidFill>
                  <a:srgbClr val="5B2682"/>
                </a:solidFill>
              </a:rPr>
              <a:t>z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92449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77901B4F-5F00-4A4B-ADBE-5678CA6B4C1D}"/>
              </a:ext>
            </a:extLst>
          </p:cNvPr>
          <p:cNvCxnSpPr>
            <a:cxnSpLocks/>
          </p:cNvCxnSpPr>
          <p:nvPr/>
        </p:nvCxnSpPr>
        <p:spPr>
          <a:xfrm flipH="1" flipV="1">
            <a:off x="4835152" y="3921640"/>
            <a:ext cx="967349" cy="190800"/>
          </a:xfrm>
          <a:prstGeom prst="line">
            <a:avLst/>
          </a:prstGeom>
          <a:ln w="12700">
            <a:solidFill>
              <a:srgbClr val="FF0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4D446737-C49F-4421-A910-F93C38F6B454}"/>
              </a:ext>
            </a:extLst>
          </p:cNvPr>
          <p:cNvCxnSpPr>
            <a:cxnSpLocks/>
          </p:cNvCxnSpPr>
          <p:nvPr/>
        </p:nvCxnSpPr>
        <p:spPr>
          <a:xfrm flipH="1" flipV="1">
            <a:off x="4835152" y="3921640"/>
            <a:ext cx="1363123" cy="515472"/>
          </a:xfrm>
          <a:prstGeom prst="line">
            <a:avLst/>
          </a:prstGeom>
          <a:ln w="12700">
            <a:solidFill>
              <a:srgbClr val="FF0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04525B83-23F0-4C62-8E57-1F7D81D64982}"/>
              </a:ext>
            </a:extLst>
          </p:cNvPr>
          <p:cNvCxnSpPr>
            <a:cxnSpLocks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6B5DAC3D-FCAC-4743-A9BF-4DF42856A9C1}"/>
              </a:ext>
            </a:extLst>
          </p:cNvPr>
          <p:cNvCxnSpPr>
            <a:cxnSpLocks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C51AD205-19E3-47CA-BA99-58303690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Closing edges</a:t>
            </a:r>
            <a:endParaRPr lang="ko-KR" altLang="en-US" dirty="0"/>
          </a:p>
        </p:txBody>
      </p:sp>
      <p:sp>
        <p:nvSpPr>
          <p:cNvPr id="60" name="내용 개체 틀 2">
            <a:extLst>
              <a:ext uri="{FF2B5EF4-FFF2-40B4-BE49-F238E27FC236}">
                <a16:creationId xmlns:a16="http://schemas.microsoft.com/office/drawing/2014/main" id="{73A6947E-8129-4ABF-8465-66A296C6C7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altLang="ko-KR" dirty="0"/>
              <a:t>Between </a:t>
            </a:r>
            <a:r>
              <a:rPr lang="en-US" altLang="ko-KR" i="1" dirty="0">
                <a:solidFill>
                  <a:srgbClr val="5B2682"/>
                </a:solidFill>
              </a:rPr>
              <a:t>z</a:t>
            </a:r>
            <a:r>
              <a:rPr lang="en-US" altLang="ko-KR" dirty="0"/>
              <a:t> and each initially open odd-constrained facility</a:t>
            </a:r>
            <a:endParaRPr lang="ko-KR" altLang="en-US" dirty="0"/>
          </a:p>
          <a:p>
            <a:r>
              <a:rPr lang="en-US" altLang="ko-KR" b="1" i="1" dirty="0">
                <a:solidFill>
                  <a:srgbClr val="FF00C0"/>
                </a:solidFill>
              </a:rPr>
              <a:t>Very expensive</a:t>
            </a:r>
            <a:endParaRPr lang="ko-KR" altLang="en-US" dirty="0">
              <a:solidFill>
                <a:srgbClr val="FF00C0"/>
              </a:solidFill>
            </a:endParaRPr>
          </a:p>
        </p:txBody>
      </p: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66B88140-B2EC-44A0-83A0-A944EAF762C3}"/>
              </a:ext>
            </a:extLst>
          </p:cNvPr>
          <p:cNvCxnSpPr>
            <a:cxnSpLocks/>
            <a:endCxn id="105" idx="1"/>
          </p:cNvCxnSpPr>
          <p:nvPr/>
        </p:nvCxnSpPr>
        <p:spPr>
          <a:xfrm flipH="1" flipV="1">
            <a:off x="2410943" y="2770349"/>
            <a:ext cx="322386" cy="5198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>
            <a:extLst>
              <a:ext uri="{FF2B5EF4-FFF2-40B4-BE49-F238E27FC236}">
                <a16:creationId xmlns:a16="http://schemas.microsoft.com/office/drawing/2014/main" id="{799B7B71-92CC-496B-84F7-8D0C39786971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3">
            <a:extLst>
              <a:ext uri="{FF2B5EF4-FFF2-40B4-BE49-F238E27FC236}">
                <a16:creationId xmlns:a16="http://schemas.microsoft.com/office/drawing/2014/main" id="{213BE204-5DBC-429F-AF00-E0EC8D1D2157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3">
            <a:extLst>
              <a:ext uri="{FF2B5EF4-FFF2-40B4-BE49-F238E27FC236}">
                <a16:creationId xmlns:a16="http://schemas.microsoft.com/office/drawing/2014/main" id="{DE62EF2C-D805-4577-87C5-91B6968FB540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A7D58B7F-0AFE-4B50-96D5-347BC5CC8585}"/>
              </a:ext>
            </a:extLst>
          </p:cNvPr>
          <p:cNvCxnSpPr>
            <a:cxnSpLocks/>
          </p:cNvCxnSpPr>
          <p:nvPr/>
        </p:nvCxnSpPr>
        <p:spPr>
          <a:xfrm flipH="1" flipV="1">
            <a:off x="5443360" y="1880828"/>
            <a:ext cx="318273" cy="2900652"/>
          </a:xfrm>
          <a:prstGeom prst="line">
            <a:avLst/>
          </a:prstGeom>
          <a:ln w="34925" cmpd="dbl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>
            <a:extLst>
              <a:ext uri="{FF2B5EF4-FFF2-40B4-BE49-F238E27FC236}">
                <a16:creationId xmlns:a16="http://schemas.microsoft.com/office/drawing/2014/main" id="{1CC88ADB-0B23-4722-B544-9AB93A52E43B}"/>
              </a:ext>
            </a:extLst>
          </p:cNvPr>
          <p:cNvCxnSpPr>
            <a:cxnSpLocks/>
            <a:stCxn id="198" idx="6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5E22E78F-710F-483B-80AD-C9A6BD089040}"/>
              </a:ext>
            </a:extLst>
          </p:cNvPr>
          <p:cNvCxnSpPr>
            <a:cxnSpLocks/>
            <a:stCxn id="181" idx="0"/>
          </p:cNvCxnSpPr>
          <p:nvPr/>
        </p:nvCxnSpPr>
        <p:spPr>
          <a:xfrm flipV="1">
            <a:off x="7545068" y="2633526"/>
            <a:ext cx="98866" cy="6548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27">
            <a:extLst>
              <a:ext uri="{FF2B5EF4-FFF2-40B4-BE49-F238E27FC236}">
                <a16:creationId xmlns:a16="http://schemas.microsoft.com/office/drawing/2014/main" id="{BE036208-3286-47CC-B85D-684F1C3A33D5}"/>
              </a:ext>
            </a:extLst>
          </p:cNvPr>
          <p:cNvCxnSpPr>
            <a:cxnSpLocks/>
            <a:endCxn id="179" idx="5"/>
          </p:cNvCxnSpPr>
          <p:nvPr/>
        </p:nvCxnSpPr>
        <p:spPr>
          <a:xfrm flipH="1" flipV="1">
            <a:off x="7307759" y="2464283"/>
            <a:ext cx="336175" cy="1692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>
            <a:extLst>
              <a:ext uri="{FF2B5EF4-FFF2-40B4-BE49-F238E27FC236}">
                <a16:creationId xmlns:a16="http://schemas.microsoft.com/office/drawing/2014/main" id="{2ADECFEE-FFBA-443B-B68E-D52A7178A7FF}"/>
              </a:ext>
            </a:extLst>
          </p:cNvPr>
          <p:cNvCxnSpPr>
            <a:cxnSpLocks/>
            <a:endCxn id="180" idx="3"/>
          </p:cNvCxnSpPr>
          <p:nvPr/>
        </p:nvCxnSpPr>
        <p:spPr>
          <a:xfrm flipH="1">
            <a:off x="7182902" y="2633526"/>
            <a:ext cx="461032" cy="4348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A981350F-11E6-4C37-8BB5-0C2F2AC80954}"/>
              </a:ext>
            </a:extLst>
          </p:cNvPr>
          <p:cNvCxnSpPr>
            <a:cxnSpLocks/>
            <a:stCxn id="185" idx="7"/>
          </p:cNvCxnSpPr>
          <p:nvPr/>
        </p:nvCxnSpPr>
        <p:spPr>
          <a:xfrm flipH="1">
            <a:off x="1053194" y="2757491"/>
            <a:ext cx="472519" cy="4792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>
            <a:extLst>
              <a:ext uri="{FF2B5EF4-FFF2-40B4-BE49-F238E27FC236}">
                <a16:creationId xmlns:a16="http://schemas.microsoft.com/office/drawing/2014/main" id="{A146DFF7-94BF-40C3-A2D2-E5C685F8A755}"/>
              </a:ext>
            </a:extLst>
          </p:cNvPr>
          <p:cNvCxnSpPr>
            <a:cxnSpLocks/>
            <a:endCxn id="186" idx="5"/>
          </p:cNvCxnSpPr>
          <p:nvPr/>
        </p:nvCxnSpPr>
        <p:spPr>
          <a:xfrm>
            <a:off x="1053194" y="3236789"/>
            <a:ext cx="596044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>
            <a:extLst>
              <a:ext uri="{FF2B5EF4-FFF2-40B4-BE49-F238E27FC236}">
                <a16:creationId xmlns:a16="http://schemas.microsoft.com/office/drawing/2014/main" id="{11987EA4-311B-408C-AF2C-44A1B0A7E58C}"/>
              </a:ext>
            </a:extLst>
          </p:cNvPr>
          <p:cNvCxnSpPr>
            <a:cxnSpLocks/>
            <a:endCxn id="187" idx="3"/>
          </p:cNvCxnSpPr>
          <p:nvPr/>
        </p:nvCxnSpPr>
        <p:spPr>
          <a:xfrm flipH="1">
            <a:off x="2169839" y="3290242"/>
            <a:ext cx="563490" cy="5586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DC6BC0CD-6F7D-4BAE-9907-E54A2AE7BF56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E161659-C0C3-492A-B7D3-BA432D6B7804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B0D3E88-2106-45C3-8CAD-1868B26FB003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077E5BF-9B1C-4199-A8C3-60ACEE161587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5C54C68-FE3C-462A-B4D0-ACC9F8216091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699D9DB-030D-4860-A049-2633B58D58F5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5202007-AF5C-4F70-860D-8A5A75549876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F507444-C74E-44AF-9B1E-2EA052F80721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581C0E5-D632-4EE8-9165-F189870A56AD}"/>
              </a:ext>
            </a:extLst>
          </p:cNvPr>
          <p:cNvSpPr txBox="1"/>
          <p:nvPr/>
        </p:nvSpPr>
        <p:spPr>
          <a:xfrm>
            <a:off x="4577226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39C2DBF-7046-4635-AA22-0504716E2CE9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ED1F46B9-557D-4F26-AEA6-DF95EAFC7898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7D72778-973F-455C-9946-7B3560A13056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9A75DCF2-F5F0-464D-ABDA-FA6F73C4244D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999147D-F399-4AAE-87AC-90EAE2642D91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77" name="Rectangle 5">
            <a:extLst>
              <a:ext uri="{FF2B5EF4-FFF2-40B4-BE49-F238E27FC236}">
                <a16:creationId xmlns:a16="http://schemas.microsoft.com/office/drawing/2014/main" id="{D4512382-4B0F-499A-97C7-C913138ADC74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5">
            <a:extLst>
              <a:ext uri="{FF2B5EF4-FFF2-40B4-BE49-F238E27FC236}">
                <a16:creationId xmlns:a16="http://schemas.microsoft.com/office/drawing/2014/main" id="{A56DE8BB-202B-4BC5-9E85-630E4F926E34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3">
            <a:extLst>
              <a:ext uri="{FF2B5EF4-FFF2-40B4-BE49-F238E27FC236}">
                <a16:creationId xmlns:a16="http://schemas.microsoft.com/office/drawing/2014/main" id="{1866566E-D342-4A66-BF5D-CF6FC2168A9B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3">
            <a:extLst>
              <a:ext uri="{FF2B5EF4-FFF2-40B4-BE49-F238E27FC236}">
                <a16:creationId xmlns:a16="http://schemas.microsoft.com/office/drawing/2014/main" id="{FBA3CD4E-F512-46FF-987F-2E0CE06DD6A1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3">
            <a:extLst>
              <a:ext uri="{FF2B5EF4-FFF2-40B4-BE49-F238E27FC236}">
                <a16:creationId xmlns:a16="http://schemas.microsoft.com/office/drawing/2014/main" id="{4019EE4D-4651-4E07-9178-6BF3607E5F97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5">
            <a:extLst>
              <a:ext uri="{FF2B5EF4-FFF2-40B4-BE49-F238E27FC236}">
                <a16:creationId xmlns:a16="http://schemas.microsoft.com/office/drawing/2014/main" id="{620178C2-BA11-40CE-BF24-5A1E74DFC6A1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5">
            <a:extLst>
              <a:ext uri="{FF2B5EF4-FFF2-40B4-BE49-F238E27FC236}">
                <a16:creationId xmlns:a16="http://schemas.microsoft.com/office/drawing/2014/main" id="{7014D851-62FD-400F-8087-7EE030529B7E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5">
            <a:extLst>
              <a:ext uri="{FF2B5EF4-FFF2-40B4-BE49-F238E27FC236}">
                <a16:creationId xmlns:a16="http://schemas.microsoft.com/office/drawing/2014/main" id="{B9C7D6EC-1698-4016-9834-E033FA0A20B6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3">
            <a:extLst>
              <a:ext uri="{FF2B5EF4-FFF2-40B4-BE49-F238E27FC236}">
                <a16:creationId xmlns:a16="http://schemas.microsoft.com/office/drawing/2014/main" id="{D69CBDAA-C54A-4F90-83A4-D55C2915C352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3">
            <a:extLst>
              <a:ext uri="{FF2B5EF4-FFF2-40B4-BE49-F238E27FC236}">
                <a16:creationId xmlns:a16="http://schemas.microsoft.com/office/drawing/2014/main" id="{8238B09F-38C7-4210-9BC3-A2261FAFD1CD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3">
            <a:extLst>
              <a:ext uri="{FF2B5EF4-FFF2-40B4-BE49-F238E27FC236}">
                <a16:creationId xmlns:a16="http://schemas.microsoft.com/office/drawing/2014/main" id="{A6CFEBB7-04DE-4FA8-9C23-986C6F8585B7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5">
            <a:extLst>
              <a:ext uri="{FF2B5EF4-FFF2-40B4-BE49-F238E27FC236}">
                <a16:creationId xmlns:a16="http://schemas.microsoft.com/office/drawing/2014/main" id="{1DA56340-12A3-4593-BFFE-623796D649B0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5">
            <a:extLst>
              <a:ext uri="{FF2B5EF4-FFF2-40B4-BE49-F238E27FC236}">
                <a16:creationId xmlns:a16="http://schemas.microsoft.com/office/drawing/2014/main" id="{62EE7DB1-C607-4D92-BF1E-026095943EC6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5">
            <a:extLst>
              <a:ext uri="{FF2B5EF4-FFF2-40B4-BE49-F238E27FC236}">
                <a16:creationId xmlns:a16="http://schemas.microsoft.com/office/drawing/2014/main" id="{DEB86F7E-9B2E-4097-99CD-0B3CF3A7BEF1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3">
            <a:extLst>
              <a:ext uri="{FF2B5EF4-FFF2-40B4-BE49-F238E27FC236}">
                <a16:creationId xmlns:a16="http://schemas.microsoft.com/office/drawing/2014/main" id="{07311647-0503-4856-881E-968C19EFB9AF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5">
            <a:extLst>
              <a:ext uri="{FF2B5EF4-FFF2-40B4-BE49-F238E27FC236}">
                <a16:creationId xmlns:a16="http://schemas.microsoft.com/office/drawing/2014/main" id="{20F1F153-9C4D-48E0-B929-A78DE5CB9726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3">
            <a:extLst>
              <a:ext uri="{FF2B5EF4-FFF2-40B4-BE49-F238E27FC236}">
                <a16:creationId xmlns:a16="http://schemas.microsoft.com/office/drawing/2014/main" id="{A6E0B6CC-FAEC-48A7-A52E-5E0325BA71DE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3">
            <a:extLst>
              <a:ext uri="{FF2B5EF4-FFF2-40B4-BE49-F238E27FC236}">
                <a16:creationId xmlns:a16="http://schemas.microsoft.com/office/drawing/2014/main" id="{4B0D5111-1ED3-4447-9D23-6B60D8E459BC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5">
            <a:extLst>
              <a:ext uri="{FF2B5EF4-FFF2-40B4-BE49-F238E27FC236}">
                <a16:creationId xmlns:a16="http://schemas.microsoft.com/office/drawing/2014/main" id="{B990D58E-C9C2-4358-ADCE-DD814A0FA456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5">
            <a:extLst>
              <a:ext uri="{FF2B5EF4-FFF2-40B4-BE49-F238E27FC236}">
                <a16:creationId xmlns:a16="http://schemas.microsoft.com/office/drawing/2014/main" id="{3D177992-AC56-4419-9D54-A7383D0AC1AB}"/>
              </a:ext>
            </a:extLst>
          </p:cNvPr>
          <p:cNvSpPr/>
          <p:nvPr/>
        </p:nvSpPr>
        <p:spPr>
          <a:xfrm rot="2700000">
            <a:off x="5371242" y="1770134"/>
            <a:ext cx="190800" cy="190800"/>
          </a:xfrm>
          <a:prstGeom prst="rect">
            <a:avLst/>
          </a:prstGeom>
          <a:solidFill>
            <a:srgbClr val="B482DA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1E68DB6A-60F8-47E2-A5D7-30D5067E46C3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F97BD2C1-3F08-4E90-BA34-2848D37CB5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D767AE62-3C48-4CE3-AEDD-17BB7B852A06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65E953E5-26F9-4DBC-81E2-572510E303C7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C794950E-2780-4610-AA6F-BC82646FA712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C704B99B-22A5-49CC-BE60-824D92BDC2DB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3C7F25C-D7AC-4263-9E33-109A0513C567}"/>
              </a:ext>
            </a:extLst>
          </p:cNvPr>
          <p:cNvSpPr txBox="1"/>
          <p:nvPr/>
        </p:nvSpPr>
        <p:spPr>
          <a:xfrm>
            <a:off x="4240763" y="3392996"/>
            <a:ext cx="119913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i="1" dirty="0">
                <a:solidFill>
                  <a:srgbClr val="208C20"/>
                </a:solidFill>
              </a:rPr>
              <a:t>substitute</a:t>
            </a:r>
          </a:p>
        </p:txBody>
      </p:sp>
      <p:cxnSp>
        <p:nvCxnSpPr>
          <p:cNvPr id="95" name="직선 연결선 94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endCxn id="96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직선 연결선 96">
            <a:extLst>
              <a:ext uri="{FF2B5EF4-FFF2-40B4-BE49-F238E27FC236}">
                <a16:creationId xmlns:a16="http://schemas.microsoft.com/office/drawing/2014/main" id="{D42C2A02-77CF-42A4-9CE5-F44FB70253F4}"/>
              </a:ext>
            </a:extLst>
          </p:cNvPr>
          <p:cNvCxnSpPr>
            <a:cxnSpLocks/>
            <a:stCxn id="111" idx="1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>
            <a:extLst>
              <a:ext uri="{FF2B5EF4-FFF2-40B4-BE49-F238E27FC236}">
                <a16:creationId xmlns:a16="http://schemas.microsoft.com/office/drawing/2014/main" id="{EFF208CD-DBD2-4503-B34A-CBCAD5D6B1E3}"/>
              </a:ext>
            </a:extLst>
          </p:cNvPr>
          <p:cNvCxnSpPr>
            <a:cxnSpLocks/>
            <a:stCxn id="110" idx="3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4710EF5A-7BC6-45F6-842C-9D05A9CE71FB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4A2FB80-1040-420C-99C1-8592D72D10D9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3036E7B-6F36-4FA2-B807-292C85EB21AB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02" name="Rectangle 5">
            <a:extLst>
              <a:ext uri="{FF2B5EF4-FFF2-40B4-BE49-F238E27FC236}">
                <a16:creationId xmlns:a16="http://schemas.microsoft.com/office/drawing/2014/main" id="{C86BA132-E14B-499C-8434-B306456155CF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5">
            <a:extLst>
              <a:ext uri="{FF2B5EF4-FFF2-40B4-BE49-F238E27FC236}">
                <a16:creationId xmlns:a16="http://schemas.microsoft.com/office/drawing/2014/main" id="{B08E22A8-86A1-4782-9B88-6A979D579FE0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5">
            <a:extLst>
              <a:ext uri="{FF2B5EF4-FFF2-40B4-BE49-F238E27FC236}">
                <a16:creationId xmlns:a16="http://schemas.microsoft.com/office/drawing/2014/main" id="{BB29CE88-7EE9-4C01-AA0E-558E6DB2D278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3">
            <a:extLst>
              <a:ext uri="{FF2B5EF4-FFF2-40B4-BE49-F238E27FC236}">
                <a16:creationId xmlns:a16="http://schemas.microsoft.com/office/drawing/2014/main" id="{1B0CE648-2B2B-4D19-B630-6F5FBDCE84B7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3">
            <a:extLst>
              <a:ext uri="{FF2B5EF4-FFF2-40B4-BE49-F238E27FC236}">
                <a16:creationId xmlns:a16="http://schemas.microsoft.com/office/drawing/2014/main" id="{47733F0C-0A31-4BEE-8813-1CED30D250D5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234A246-0140-492C-AC6F-D795490A7594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74CFDE2-2EDB-442B-8707-5D235D629D52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19" name="직사각형 118"/>
          <p:cNvSpPr/>
          <p:nvPr/>
        </p:nvSpPr>
        <p:spPr>
          <a:xfrm>
            <a:off x="5330982" y="166480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solidFill>
                  <a:srgbClr val="5B2682"/>
                </a:solidFill>
              </a:rPr>
              <a:t>z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4060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45163A-7E9D-424E-AFB2-1F399303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algorithm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D73524-1B31-4D78-A7EB-5380ED9084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>
            <a:normAutofit/>
          </a:bodyPr>
          <a:lstStyle/>
          <a:p>
            <a:r>
              <a:rPr lang="en-US" altLang="ko-KR" dirty="0"/>
              <a:t>Solve unconstrained relaxation; let </a:t>
            </a:r>
            <a:r>
              <a:rPr lang="en-US" altLang="ko-KR" i="1" dirty="0">
                <a:solidFill>
                  <a:srgbClr val="0070C0"/>
                </a:solidFill>
              </a:rPr>
              <a:t>I</a:t>
            </a:r>
            <a:r>
              <a:rPr lang="en-US" altLang="ko-KR" dirty="0"/>
              <a:t> be the initial solution</a:t>
            </a:r>
          </a:p>
          <a:p>
            <a:r>
              <a:rPr lang="en-US" altLang="ko-KR" i="1" dirty="0">
                <a:solidFill>
                  <a:srgbClr val="FF0000"/>
                </a:solidFill>
              </a:rPr>
              <a:t>T</a:t>
            </a:r>
            <a:r>
              <a:rPr lang="ko-KR" altLang="en-US" dirty="0"/>
              <a:t> ← </a:t>
            </a:r>
            <a:r>
              <a:rPr lang="en-US" altLang="ko-KR" dirty="0"/>
              <a:t>set of violated facilities</a:t>
            </a:r>
          </a:p>
          <a:p>
            <a:r>
              <a:rPr lang="en-US" altLang="ko-KR" dirty="0"/>
              <a:t>Construct auxiliary graph </a:t>
            </a:r>
            <a:r>
              <a:rPr lang="en-US" altLang="ko-KR" dirty="0">
                <a:solidFill>
                  <a:srgbClr val="FF00C0"/>
                </a:solidFill>
              </a:rPr>
              <a:t>with all three types of edges</a:t>
            </a:r>
          </a:p>
          <a:p>
            <a:r>
              <a:rPr lang="en-US" altLang="ko-KR" dirty="0"/>
              <a:t>Find a min-cost </a:t>
            </a:r>
            <a:r>
              <a:rPr lang="en-US" altLang="ko-KR" i="1" dirty="0">
                <a:solidFill>
                  <a:srgbClr val="FF0000"/>
                </a:solidFill>
              </a:rPr>
              <a:t>T</a:t>
            </a:r>
            <a:r>
              <a:rPr lang="en-US" altLang="ko-KR" dirty="0"/>
              <a:t>-join </a:t>
            </a:r>
            <a:r>
              <a:rPr lang="en-US" altLang="ko-KR" i="1" dirty="0">
                <a:solidFill>
                  <a:srgbClr val="FF8000"/>
                </a:solidFill>
              </a:rPr>
              <a:t>J</a:t>
            </a:r>
            <a:endParaRPr lang="en-US" altLang="ko-KR" i="1" dirty="0">
              <a:solidFill>
                <a:srgbClr val="208C20"/>
              </a:solidFill>
            </a:endParaRPr>
          </a:p>
          <a:p>
            <a:r>
              <a:rPr lang="en-US" altLang="ko-KR" dirty="0"/>
              <a:t>Repair the solution as prescribed by </a:t>
            </a:r>
            <a:r>
              <a:rPr lang="en-US" altLang="ko-KR" i="1" dirty="0">
                <a:solidFill>
                  <a:srgbClr val="FF8000"/>
                </a:solidFill>
              </a:rPr>
              <a:t>J</a:t>
            </a:r>
          </a:p>
          <a:p>
            <a:endParaRPr lang="en-US" altLang="ko-KR" sz="500" i="1" dirty="0">
              <a:solidFill>
                <a:srgbClr val="FF8000"/>
              </a:solidFill>
            </a:endParaRPr>
          </a:p>
          <a:p>
            <a:r>
              <a:rPr lang="en-US" altLang="ko-KR" dirty="0"/>
              <a:t>What if a facility has not enough number of clients?</a:t>
            </a:r>
          </a:p>
          <a:p>
            <a:r>
              <a:rPr lang="en-US" altLang="ko-KR" dirty="0"/>
              <a:t>What if both a facility and its substitute get closed?</a:t>
            </a:r>
          </a:p>
        </p:txBody>
      </p:sp>
    </p:spTree>
    <p:extLst>
      <p:ext uri="{BB962C8B-B14F-4D97-AF65-F5344CB8AC3E}">
        <p14:creationId xmlns:p14="http://schemas.microsoft.com/office/powerpoint/2010/main" val="285177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3804320" y="4803672"/>
            <a:ext cx="94760" cy="927544"/>
          </a:xfrm>
          <a:prstGeom prst="line">
            <a:avLst/>
          </a:prstGeom>
          <a:ln w="28575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 flipH="1">
            <a:off x="3899080" y="3934627"/>
            <a:ext cx="936072" cy="1796589"/>
          </a:xfrm>
          <a:prstGeom prst="line">
            <a:avLst/>
          </a:prstGeom>
          <a:ln w="28575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 flipH="1" flipV="1">
            <a:off x="3899080" y="5731216"/>
            <a:ext cx="1916005" cy="38044"/>
          </a:xfrm>
          <a:prstGeom prst="line">
            <a:avLst/>
          </a:prstGeom>
          <a:ln w="28575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C51AD205-19E3-47CA-BA99-58303690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Possible issues</a:t>
            </a:r>
            <a:endParaRPr lang="ko-KR" altLang="en-US" dirty="0"/>
          </a:p>
        </p:txBody>
      </p: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66B88140-B2EC-44A0-83A0-A944EAF762C3}"/>
              </a:ext>
            </a:extLst>
          </p:cNvPr>
          <p:cNvCxnSpPr>
            <a:cxnSpLocks/>
            <a:endCxn id="105" idx="1"/>
          </p:cNvCxnSpPr>
          <p:nvPr/>
        </p:nvCxnSpPr>
        <p:spPr>
          <a:xfrm flipH="1" flipV="1">
            <a:off x="2410943" y="2770349"/>
            <a:ext cx="322386" cy="5198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3">
            <a:extLst>
              <a:ext uri="{FF2B5EF4-FFF2-40B4-BE49-F238E27FC236}">
                <a16:creationId xmlns:a16="http://schemas.microsoft.com/office/drawing/2014/main" id="{213BE204-5DBC-429F-AF00-E0EC8D1D2157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5E22E78F-710F-483B-80AD-C9A6BD089040}"/>
              </a:ext>
            </a:extLst>
          </p:cNvPr>
          <p:cNvCxnSpPr>
            <a:cxnSpLocks/>
            <a:stCxn id="181" idx="0"/>
          </p:cNvCxnSpPr>
          <p:nvPr/>
        </p:nvCxnSpPr>
        <p:spPr>
          <a:xfrm flipV="1">
            <a:off x="7545068" y="2633526"/>
            <a:ext cx="98866" cy="6548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27">
            <a:extLst>
              <a:ext uri="{FF2B5EF4-FFF2-40B4-BE49-F238E27FC236}">
                <a16:creationId xmlns:a16="http://schemas.microsoft.com/office/drawing/2014/main" id="{BE036208-3286-47CC-B85D-684F1C3A33D5}"/>
              </a:ext>
            </a:extLst>
          </p:cNvPr>
          <p:cNvCxnSpPr>
            <a:cxnSpLocks/>
            <a:endCxn id="179" idx="5"/>
          </p:cNvCxnSpPr>
          <p:nvPr/>
        </p:nvCxnSpPr>
        <p:spPr>
          <a:xfrm flipH="1" flipV="1">
            <a:off x="7307759" y="2464283"/>
            <a:ext cx="336175" cy="1692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>
            <a:extLst>
              <a:ext uri="{FF2B5EF4-FFF2-40B4-BE49-F238E27FC236}">
                <a16:creationId xmlns:a16="http://schemas.microsoft.com/office/drawing/2014/main" id="{2ADECFEE-FFBA-443B-B68E-D52A7178A7FF}"/>
              </a:ext>
            </a:extLst>
          </p:cNvPr>
          <p:cNvCxnSpPr>
            <a:cxnSpLocks/>
            <a:endCxn id="180" idx="3"/>
          </p:cNvCxnSpPr>
          <p:nvPr/>
        </p:nvCxnSpPr>
        <p:spPr>
          <a:xfrm flipH="1">
            <a:off x="7182902" y="2633526"/>
            <a:ext cx="461032" cy="4348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A981350F-11E6-4C37-8BB5-0C2F2AC80954}"/>
              </a:ext>
            </a:extLst>
          </p:cNvPr>
          <p:cNvCxnSpPr>
            <a:cxnSpLocks/>
            <a:stCxn id="185" idx="7"/>
          </p:cNvCxnSpPr>
          <p:nvPr/>
        </p:nvCxnSpPr>
        <p:spPr>
          <a:xfrm flipH="1">
            <a:off x="1053194" y="2757491"/>
            <a:ext cx="472519" cy="4792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>
            <a:extLst>
              <a:ext uri="{FF2B5EF4-FFF2-40B4-BE49-F238E27FC236}">
                <a16:creationId xmlns:a16="http://schemas.microsoft.com/office/drawing/2014/main" id="{A146DFF7-94BF-40C3-A2D2-E5C685F8A755}"/>
              </a:ext>
            </a:extLst>
          </p:cNvPr>
          <p:cNvCxnSpPr>
            <a:cxnSpLocks/>
            <a:endCxn id="186" idx="5"/>
          </p:cNvCxnSpPr>
          <p:nvPr/>
        </p:nvCxnSpPr>
        <p:spPr>
          <a:xfrm>
            <a:off x="1053194" y="3236789"/>
            <a:ext cx="596044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>
            <a:extLst>
              <a:ext uri="{FF2B5EF4-FFF2-40B4-BE49-F238E27FC236}">
                <a16:creationId xmlns:a16="http://schemas.microsoft.com/office/drawing/2014/main" id="{11987EA4-311B-408C-AF2C-44A1B0A7E58C}"/>
              </a:ext>
            </a:extLst>
          </p:cNvPr>
          <p:cNvCxnSpPr>
            <a:cxnSpLocks/>
            <a:endCxn id="187" idx="3"/>
          </p:cNvCxnSpPr>
          <p:nvPr/>
        </p:nvCxnSpPr>
        <p:spPr>
          <a:xfrm flipH="1">
            <a:off x="2169839" y="3290242"/>
            <a:ext cx="563490" cy="5586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7E161659-C0C3-492A-B7D3-BA432D6B7804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B0D3E88-2106-45C3-8CAD-1868B26FB003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077E5BF-9B1C-4199-A8C3-60ACEE161587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5C54C68-FE3C-462A-B4D0-ACC9F8216091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699D9DB-030D-4860-A049-2633B58D58F5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5202007-AF5C-4F70-860D-8A5A75549876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F507444-C74E-44AF-9B1E-2EA052F80721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77" name="Rectangle 5">
            <a:extLst>
              <a:ext uri="{FF2B5EF4-FFF2-40B4-BE49-F238E27FC236}">
                <a16:creationId xmlns:a16="http://schemas.microsoft.com/office/drawing/2014/main" id="{D4512382-4B0F-499A-97C7-C913138ADC74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5">
            <a:extLst>
              <a:ext uri="{FF2B5EF4-FFF2-40B4-BE49-F238E27FC236}">
                <a16:creationId xmlns:a16="http://schemas.microsoft.com/office/drawing/2014/main" id="{A56DE8BB-202B-4BC5-9E85-630E4F926E34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3">
            <a:extLst>
              <a:ext uri="{FF2B5EF4-FFF2-40B4-BE49-F238E27FC236}">
                <a16:creationId xmlns:a16="http://schemas.microsoft.com/office/drawing/2014/main" id="{1866566E-D342-4A66-BF5D-CF6FC2168A9B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3">
            <a:extLst>
              <a:ext uri="{FF2B5EF4-FFF2-40B4-BE49-F238E27FC236}">
                <a16:creationId xmlns:a16="http://schemas.microsoft.com/office/drawing/2014/main" id="{FBA3CD4E-F512-46FF-987F-2E0CE06DD6A1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3">
            <a:extLst>
              <a:ext uri="{FF2B5EF4-FFF2-40B4-BE49-F238E27FC236}">
                <a16:creationId xmlns:a16="http://schemas.microsoft.com/office/drawing/2014/main" id="{4019EE4D-4651-4E07-9178-6BF3607E5F97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5">
            <a:extLst>
              <a:ext uri="{FF2B5EF4-FFF2-40B4-BE49-F238E27FC236}">
                <a16:creationId xmlns:a16="http://schemas.microsoft.com/office/drawing/2014/main" id="{620178C2-BA11-40CE-BF24-5A1E74DFC6A1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5">
            <a:extLst>
              <a:ext uri="{FF2B5EF4-FFF2-40B4-BE49-F238E27FC236}">
                <a16:creationId xmlns:a16="http://schemas.microsoft.com/office/drawing/2014/main" id="{7014D851-62FD-400F-8087-7EE030529B7E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5">
            <a:extLst>
              <a:ext uri="{FF2B5EF4-FFF2-40B4-BE49-F238E27FC236}">
                <a16:creationId xmlns:a16="http://schemas.microsoft.com/office/drawing/2014/main" id="{B9C7D6EC-1698-4016-9834-E033FA0A20B6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3">
            <a:extLst>
              <a:ext uri="{FF2B5EF4-FFF2-40B4-BE49-F238E27FC236}">
                <a16:creationId xmlns:a16="http://schemas.microsoft.com/office/drawing/2014/main" id="{D69CBDAA-C54A-4F90-83A4-D55C2915C352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3">
            <a:extLst>
              <a:ext uri="{FF2B5EF4-FFF2-40B4-BE49-F238E27FC236}">
                <a16:creationId xmlns:a16="http://schemas.microsoft.com/office/drawing/2014/main" id="{8238B09F-38C7-4210-9BC3-A2261FAFD1CD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3">
            <a:extLst>
              <a:ext uri="{FF2B5EF4-FFF2-40B4-BE49-F238E27FC236}">
                <a16:creationId xmlns:a16="http://schemas.microsoft.com/office/drawing/2014/main" id="{A6CFEBB7-04DE-4FA8-9C23-986C6F8585B7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1E68DB6A-60F8-47E2-A5D7-30D5067E46C3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F97BD2C1-3F08-4E90-BA34-2848D37CB5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D767AE62-3C48-4CE3-AEDD-17BB7B852A06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endCxn id="71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67F6BEEE-D544-4F26-9317-1F1E68221802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13">
            <a:extLst>
              <a:ext uri="{FF2B5EF4-FFF2-40B4-BE49-F238E27FC236}">
                <a16:creationId xmlns:a16="http://schemas.microsoft.com/office/drawing/2014/main" id="{1E772D37-20AF-46DC-864B-E93DDDFF0FDF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F5AD48EA-BA2B-4C0C-89FD-8467639A4F14}"/>
              </a:ext>
            </a:extLst>
          </p:cNvPr>
          <p:cNvCxnSpPr>
            <a:cxnSpLocks/>
            <a:stCxn id="97" idx="0"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D42C2A02-77CF-42A4-9CE5-F44FB70253F4}"/>
              </a:ext>
            </a:extLst>
          </p:cNvPr>
          <p:cNvCxnSpPr>
            <a:cxnSpLocks/>
            <a:stCxn id="98" idx="1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EFF208CD-DBD2-4503-B34A-CBCAD5D6B1E3}"/>
              </a:ext>
            </a:extLst>
          </p:cNvPr>
          <p:cNvCxnSpPr>
            <a:cxnSpLocks/>
            <a:stCxn id="96" idx="3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237E2945-F289-4CDC-9067-72C2020405EF}"/>
              </a:ext>
            </a:extLst>
          </p:cNvPr>
          <p:cNvCxnSpPr>
            <a:cxnSpLocks/>
            <a:stCxn id="101" idx="6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8CF547F4-36C4-4FED-8DBB-8A34E6234B4E}"/>
              </a:ext>
            </a:extLst>
          </p:cNvPr>
          <p:cNvCxnSpPr>
            <a:cxnSpLocks/>
            <a:endCxn id="100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CB215123-94BD-4E6D-AE6B-676EA13E89DB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710EF5A-7BC6-45F6-842C-9D05A9CE71FB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3BC883D-6D7F-47C6-A76C-D2B5F51E4C14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4A2FB80-1040-420C-99C1-8592D72D10D9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3FDF5D4-8073-4F22-A9ED-2E68F99558C4}"/>
              </a:ext>
            </a:extLst>
          </p:cNvPr>
          <p:cNvSpPr txBox="1"/>
          <p:nvPr/>
        </p:nvSpPr>
        <p:spPr>
          <a:xfrm>
            <a:off x="4577226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F31B11B-1610-4A66-A982-BE61E797176C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3036E7B-6F36-4FA2-B807-292C85EB21AB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DDA8A0C-EFB1-4D9A-BCE4-1E2B3EF97522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B217054-0397-4FDC-9C1C-CB313A4942E8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8EBC332-6212-4E04-93CA-6A4639B195C6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46EE24E-AE0D-41E4-B451-EC874DAB39A4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C86BA132-E14B-499C-8434-B306456155CF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5">
            <a:extLst>
              <a:ext uri="{FF2B5EF4-FFF2-40B4-BE49-F238E27FC236}">
                <a16:creationId xmlns:a16="http://schemas.microsoft.com/office/drawing/2014/main" id="{03ED22D6-1C74-4CAC-8875-7F7930389A04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5">
            <a:extLst>
              <a:ext uri="{FF2B5EF4-FFF2-40B4-BE49-F238E27FC236}">
                <a16:creationId xmlns:a16="http://schemas.microsoft.com/office/drawing/2014/main" id="{90F7F601-AB2C-4544-A9DE-3C5CED13111F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5">
            <a:extLst>
              <a:ext uri="{FF2B5EF4-FFF2-40B4-BE49-F238E27FC236}">
                <a16:creationId xmlns:a16="http://schemas.microsoft.com/office/drawing/2014/main" id="{2A07B147-317B-440C-A238-00F4D47224DD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5">
            <a:extLst>
              <a:ext uri="{FF2B5EF4-FFF2-40B4-BE49-F238E27FC236}">
                <a16:creationId xmlns:a16="http://schemas.microsoft.com/office/drawing/2014/main" id="{B08E22A8-86A1-4782-9B88-6A979D579FE0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5">
            <a:extLst>
              <a:ext uri="{FF2B5EF4-FFF2-40B4-BE49-F238E27FC236}">
                <a16:creationId xmlns:a16="http://schemas.microsoft.com/office/drawing/2014/main" id="{BB29CE88-7EE9-4C01-AA0E-558E6DB2D278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13">
            <a:extLst>
              <a:ext uri="{FF2B5EF4-FFF2-40B4-BE49-F238E27FC236}">
                <a16:creationId xmlns:a16="http://schemas.microsoft.com/office/drawing/2014/main" id="{1B0CE648-2B2B-4D19-B630-6F5FBDCE84B7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13">
            <a:extLst>
              <a:ext uri="{FF2B5EF4-FFF2-40B4-BE49-F238E27FC236}">
                <a16:creationId xmlns:a16="http://schemas.microsoft.com/office/drawing/2014/main" id="{6A31CDA4-46DA-4352-BFCC-BF065BC17BDE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13">
            <a:extLst>
              <a:ext uri="{FF2B5EF4-FFF2-40B4-BE49-F238E27FC236}">
                <a16:creationId xmlns:a16="http://schemas.microsoft.com/office/drawing/2014/main" id="{47733F0C-0A31-4BEE-8813-1CED30D250D5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C9E1371B-E887-4680-8952-18AE73E83AF9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13">
            <a:extLst>
              <a:ext uri="{FF2B5EF4-FFF2-40B4-BE49-F238E27FC236}">
                <a16:creationId xmlns:a16="http://schemas.microsoft.com/office/drawing/2014/main" id="{43F53B88-DA5C-41BD-889F-EDC9FF69D0BF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3">
            <a:extLst>
              <a:ext uri="{FF2B5EF4-FFF2-40B4-BE49-F238E27FC236}">
                <a16:creationId xmlns:a16="http://schemas.microsoft.com/office/drawing/2014/main" id="{AEEAA25B-081B-4457-8A6B-AFA50D4071B9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5">
            <a:extLst>
              <a:ext uri="{FF2B5EF4-FFF2-40B4-BE49-F238E27FC236}">
                <a16:creationId xmlns:a16="http://schemas.microsoft.com/office/drawing/2014/main" id="{237E1748-1CD8-4065-909A-F685131747C7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FB74B83-0926-4EB0-BCE3-749F04D55B07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AA86F8F-0B8C-470C-8599-EC296A75EBE3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5FB0A20-8469-485A-9548-C412640CE9E6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234A246-0140-492C-AC6F-D795490A7594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74CFDE2-2EDB-442B-8707-5D235D629D52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04" name="내용 개체 틀 2">
            <a:extLst>
              <a:ext uri="{FF2B5EF4-FFF2-40B4-BE49-F238E27FC236}">
                <a16:creationId xmlns:a16="http://schemas.microsoft.com/office/drawing/2014/main" id="{73A6947E-8129-4ABF-8465-66A296C6C7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altLang="ko-KR" dirty="0"/>
              <a:t>What if a facility has not enough number of clients?</a:t>
            </a:r>
            <a:endParaRPr lang="ko-KR" altLang="en-US" dirty="0">
              <a:solidFill>
                <a:srgbClr val="FF0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152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A7D58B7F-0AFE-4B50-96D5-347BC5CC8585}"/>
              </a:ext>
            </a:extLst>
          </p:cNvPr>
          <p:cNvCxnSpPr>
            <a:cxnSpLocks/>
          </p:cNvCxnSpPr>
          <p:nvPr/>
        </p:nvCxnSpPr>
        <p:spPr>
          <a:xfrm flipV="1">
            <a:off x="4835152" y="1883962"/>
            <a:ext cx="631489" cy="2049094"/>
          </a:xfrm>
          <a:prstGeom prst="line">
            <a:avLst/>
          </a:prstGeom>
          <a:ln w="28575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04525B83-23F0-4C62-8E57-1F7D81D64982}"/>
              </a:ext>
            </a:extLst>
          </p:cNvPr>
          <p:cNvCxnSpPr>
            <a:cxnSpLocks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6B5DAC3D-FCAC-4743-A9BF-4DF42856A9C1}"/>
              </a:ext>
            </a:extLst>
          </p:cNvPr>
          <p:cNvCxnSpPr>
            <a:cxnSpLocks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C51AD205-19E3-47CA-BA99-58303690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Possible issues</a:t>
            </a:r>
            <a:endParaRPr lang="ko-KR" altLang="en-US" dirty="0"/>
          </a:p>
        </p:txBody>
      </p:sp>
      <p:sp>
        <p:nvSpPr>
          <p:cNvPr id="60" name="내용 개체 틀 2">
            <a:extLst>
              <a:ext uri="{FF2B5EF4-FFF2-40B4-BE49-F238E27FC236}">
                <a16:creationId xmlns:a16="http://schemas.microsoft.com/office/drawing/2014/main" id="{73A6947E-8129-4ABF-8465-66A296C6C7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altLang="ko-KR" dirty="0"/>
              <a:t>What if both a facility and its substitute get closed?</a:t>
            </a:r>
            <a:endParaRPr lang="ko-KR" altLang="en-US" dirty="0">
              <a:solidFill>
                <a:srgbClr val="FF00C0"/>
              </a:solidFill>
            </a:endParaRPr>
          </a:p>
        </p:txBody>
      </p: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66B88140-B2EC-44A0-83A0-A944EAF762C3}"/>
              </a:ext>
            </a:extLst>
          </p:cNvPr>
          <p:cNvCxnSpPr>
            <a:cxnSpLocks/>
            <a:endCxn id="105" idx="1"/>
          </p:cNvCxnSpPr>
          <p:nvPr/>
        </p:nvCxnSpPr>
        <p:spPr>
          <a:xfrm flipH="1" flipV="1">
            <a:off x="2410943" y="2770349"/>
            <a:ext cx="322386" cy="5198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>
            <a:extLst>
              <a:ext uri="{FF2B5EF4-FFF2-40B4-BE49-F238E27FC236}">
                <a16:creationId xmlns:a16="http://schemas.microsoft.com/office/drawing/2014/main" id="{799B7B71-92CC-496B-84F7-8D0C39786971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3">
            <a:extLst>
              <a:ext uri="{FF2B5EF4-FFF2-40B4-BE49-F238E27FC236}">
                <a16:creationId xmlns:a16="http://schemas.microsoft.com/office/drawing/2014/main" id="{213BE204-5DBC-429F-AF00-E0EC8D1D2157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3">
            <a:extLst>
              <a:ext uri="{FF2B5EF4-FFF2-40B4-BE49-F238E27FC236}">
                <a16:creationId xmlns:a16="http://schemas.microsoft.com/office/drawing/2014/main" id="{DE62EF2C-D805-4577-87C5-91B6968FB540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A7D58B7F-0AFE-4B50-96D5-347BC5CC8585}"/>
              </a:ext>
            </a:extLst>
          </p:cNvPr>
          <p:cNvCxnSpPr>
            <a:cxnSpLocks/>
          </p:cNvCxnSpPr>
          <p:nvPr/>
        </p:nvCxnSpPr>
        <p:spPr>
          <a:xfrm flipH="1" flipV="1">
            <a:off x="5443360" y="1880828"/>
            <a:ext cx="318273" cy="2900652"/>
          </a:xfrm>
          <a:prstGeom prst="line">
            <a:avLst/>
          </a:prstGeom>
          <a:ln w="28575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>
            <a:extLst>
              <a:ext uri="{FF2B5EF4-FFF2-40B4-BE49-F238E27FC236}">
                <a16:creationId xmlns:a16="http://schemas.microsoft.com/office/drawing/2014/main" id="{1CC88ADB-0B23-4722-B544-9AB93A52E43B}"/>
              </a:ext>
            </a:extLst>
          </p:cNvPr>
          <p:cNvCxnSpPr>
            <a:cxnSpLocks/>
            <a:stCxn id="198" idx="6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5E22E78F-710F-483B-80AD-C9A6BD089040}"/>
              </a:ext>
            </a:extLst>
          </p:cNvPr>
          <p:cNvCxnSpPr>
            <a:cxnSpLocks/>
            <a:stCxn id="181" idx="0"/>
          </p:cNvCxnSpPr>
          <p:nvPr/>
        </p:nvCxnSpPr>
        <p:spPr>
          <a:xfrm flipV="1">
            <a:off x="7545068" y="2633526"/>
            <a:ext cx="98866" cy="6548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27">
            <a:extLst>
              <a:ext uri="{FF2B5EF4-FFF2-40B4-BE49-F238E27FC236}">
                <a16:creationId xmlns:a16="http://schemas.microsoft.com/office/drawing/2014/main" id="{BE036208-3286-47CC-B85D-684F1C3A33D5}"/>
              </a:ext>
            </a:extLst>
          </p:cNvPr>
          <p:cNvCxnSpPr>
            <a:cxnSpLocks/>
            <a:endCxn id="179" idx="5"/>
          </p:cNvCxnSpPr>
          <p:nvPr/>
        </p:nvCxnSpPr>
        <p:spPr>
          <a:xfrm flipH="1" flipV="1">
            <a:off x="7307759" y="2464283"/>
            <a:ext cx="336175" cy="1692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>
            <a:extLst>
              <a:ext uri="{FF2B5EF4-FFF2-40B4-BE49-F238E27FC236}">
                <a16:creationId xmlns:a16="http://schemas.microsoft.com/office/drawing/2014/main" id="{2ADECFEE-FFBA-443B-B68E-D52A7178A7FF}"/>
              </a:ext>
            </a:extLst>
          </p:cNvPr>
          <p:cNvCxnSpPr>
            <a:cxnSpLocks/>
            <a:endCxn id="180" idx="3"/>
          </p:cNvCxnSpPr>
          <p:nvPr/>
        </p:nvCxnSpPr>
        <p:spPr>
          <a:xfrm flipH="1">
            <a:off x="7182902" y="2633526"/>
            <a:ext cx="461032" cy="4348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A981350F-11E6-4C37-8BB5-0C2F2AC80954}"/>
              </a:ext>
            </a:extLst>
          </p:cNvPr>
          <p:cNvCxnSpPr>
            <a:cxnSpLocks/>
            <a:stCxn id="185" idx="7"/>
          </p:cNvCxnSpPr>
          <p:nvPr/>
        </p:nvCxnSpPr>
        <p:spPr>
          <a:xfrm flipH="1">
            <a:off x="1053194" y="2757491"/>
            <a:ext cx="472519" cy="4792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>
            <a:extLst>
              <a:ext uri="{FF2B5EF4-FFF2-40B4-BE49-F238E27FC236}">
                <a16:creationId xmlns:a16="http://schemas.microsoft.com/office/drawing/2014/main" id="{A146DFF7-94BF-40C3-A2D2-E5C685F8A755}"/>
              </a:ext>
            </a:extLst>
          </p:cNvPr>
          <p:cNvCxnSpPr>
            <a:cxnSpLocks/>
            <a:endCxn id="186" idx="5"/>
          </p:cNvCxnSpPr>
          <p:nvPr/>
        </p:nvCxnSpPr>
        <p:spPr>
          <a:xfrm>
            <a:off x="1053194" y="3236789"/>
            <a:ext cx="596044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>
            <a:extLst>
              <a:ext uri="{FF2B5EF4-FFF2-40B4-BE49-F238E27FC236}">
                <a16:creationId xmlns:a16="http://schemas.microsoft.com/office/drawing/2014/main" id="{11987EA4-311B-408C-AF2C-44A1B0A7E58C}"/>
              </a:ext>
            </a:extLst>
          </p:cNvPr>
          <p:cNvCxnSpPr>
            <a:cxnSpLocks/>
            <a:endCxn id="187" idx="3"/>
          </p:cNvCxnSpPr>
          <p:nvPr/>
        </p:nvCxnSpPr>
        <p:spPr>
          <a:xfrm flipH="1">
            <a:off x="2169839" y="3290242"/>
            <a:ext cx="563490" cy="5586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DC6BC0CD-6F7D-4BAE-9907-E54A2AE7BF56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E161659-C0C3-492A-B7D3-BA432D6B7804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B0D3E88-2106-45C3-8CAD-1868B26FB003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077E5BF-9B1C-4199-A8C3-60ACEE161587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5C54C68-FE3C-462A-B4D0-ACC9F8216091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699D9DB-030D-4860-A049-2633B58D58F5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5202007-AF5C-4F70-860D-8A5A75549876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F507444-C74E-44AF-9B1E-2EA052F80721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581C0E5-D632-4EE8-9165-F189870A56AD}"/>
              </a:ext>
            </a:extLst>
          </p:cNvPr>
          <p:cNvSpPr txBox="1"/>
          <p:nvPr/>
        </p:nvSpPr>
        <p:spPr>
          <a:xfrm>
            <a:off x="4577226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39C2DBF-7046-4635-AA22-0504716E2CE9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ED1F46B9-557D-4F26-AEA6-DF95EAFC7898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7D72778-973F-455C-9946-7B3560A13056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9A75DCF2-F5F0-464D-ABDA-FA6F73C4244D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999147D-F399-4AAE-87AC-90EAE2642D91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77" name="Rectangle 5">
            <a:extLst>
              <a:ext uri="{FF2B5EF4-FFF2-40B4-BE49-F238E27FC236}">
                <a16:creationId xmlns:a16="http://schemas.microsoft.com/office/drawing/2014/main" id="{D4512382-4B0F-499A-97C7-C913138ADC74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5">
            <a:extLst>
              <a:ext uri="{FF2B5EF4-FFF2-40B4-BE49-F238E27FC236}">
                <a16:creationId xmlns:a16="http://schemas.microsoft.com/office/drawing/2014/main" id="{A56DE8BB-202B-4BC5-9E85-630E4F926E34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3">
            <a:extLst>
              <a:ext uri="{FF2B5EF4-FFF2-40B4-BE49-F238E27FC236}">
                <a16:creationId xmlns:a16="http://schemas.microsoft.com/office/drawing/2014/main" id="{1866566E-D342-4A66-BF5D-CF6FC2168A9B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3">
            <a:extLst>
              <a:ext uri="{FF2B5EF4-FFF2-40B4-BE49-F238E27FC236}">
                <a16:creationId xmlns:a16="http://schemas.microsoft.com/office/drawing/2014/main" id="{FBA3CD4E-F512-46FF-987F-2E0CE06DD6A1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3">
            <a:extLst>
              <a:ext uri="{FF2B5EF4-FFF2-40B4-BE49-F238E27FC236}">
                <a16:creationId xmlns:a16="http://schemas.microsoft.com/office/drawing/2014/main" id="{4019EE4D-4651-4E07-9178-6BF3607E5F97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5">
            <a:extLst>
              <a:ext uri="{FF2B5EF4-FFF2-40B4-BE49-F238E27FC236}">
                <a16:creationId xmlns:a16="http://schemas.microsoft.com/office/drawing/2014/main" id="{620178C2-BA11-40CE-BF24-5A1E74DFC6A1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5">
            <a:extLst>
              <a:ext uri="{FF2B5EF4-FFF2-40B4-BE49-F238E27FC236}">
                <a16:creationId xmlns:a16="http://schemas.microsoft.com/office/drawing/2014/main" id="{7014D851-62FD-400F-8087-7EE030529B7E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5">
            <a:extLst>
              <a:ext uri="{FF2B5EF4-FFF2-40B4-BE49-F238E27FC236}">
                <a16:creationId xmlns:a16="http://schemas.microsoft.com/office/drawing/2014/main" id="{B9C7D6EC-1698-4016-9834-E033FA0A20B6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3">
            <a:extLst>
              <a:ext uri="{FF2B5EF4-FFF2-40B4-BE49-F238E27FC236}">
                <a16:creationId xmlns:a16="http://schemas.microsoft.com/office/drawing/2014/main" id="{D69CBDAA-C54A-4F90-83A4-D55C2915C352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3">
            <a:extLst>
              <a:ext uri="{FF2B5EF4-FFF2-40B4-BE49-F238E27FC236}">
                <a16:creationId xmlns:a16="http://schemas.microsoft.com/office/drawing/2014/main" id="{8238B09F-38C7-4210-9BC3-A2261FAFD1CD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3">
            <a:extLst>
              <a:ext uri="{FF2B5EF4-FFF2-40B4-BE49-F238E27FC236}">
                <a16:creationId xmlns:a16="http://schemas.microsoft.com/office/drawing/2014/main" id="{A6CFEBB7-04DE-4FA8-9C23-986C6F8585B7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5">
            <a:extLst>
              <a:ext uri="{FF2B5EF4-FFF2-40B4-BE49-F238E27FC236}">
                <a16:creationId xmlns:a16="http://schemas.microsoft.com/office/drawing/2014/main" id="{1DA56340-12A3-4593-BFFE-623796D649B0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solidFill>
            <a:srgbClr val="0070C0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5">
            <a:extLst>
              <a:ext uri="{FF2B5EF4-FFF2-40B4-BE49-F238E27FC236}">
                <a16:creationId xmlns:a16="http://schemas.microsoft.com/office/drawing/2014/main" id="{62EE7DB1-C607-4D92-BF1E-026095943EC6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5">
            <a:extLst>
              <a:ext uri="{FF2B5EF4-FFF2-40B4-BE49-F238E27FC236}">
                <a16:creationId xmlns:a16="http://schemas.microsoft.com/office/drawing/2014/main" id="{DEB86F7E-9B2E-4097-99CD-0B3CF3A7BEF1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3">
            <a:extLst>
              <a:ext uri="{FF2B5EF4-FFF2-40B4-BE49-F238E27FC236}">
                <a16:creationId xmlns:a16="http://schemas.microsoft.com/office/drawing/2014/main" id="{07311647-0503-4856-881E-968C19EFB9AF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5">
            <a:extLst>
              <a:ext uri="{FF2B5EF4-FFF2-40B4-BE49-F238E27FC236}">
                <a16:creationId xmlns:a16="http://schemas.microsoft.com/office/drawing/2014/main" id="{20F1F153-9C4D-48E0-B929-A78DE5CB9726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3">
            <a:extLst>
              <a:ext uri="{FF2B5EF4-FFF2-40B4-BE49-F238E27FC236}">
                <a16:creationId xmlns:a16="http://schemas.microsoft.com/office/drawing/2014/main" id="{A6E0B6CC-FAEC-48A7-A52E-5E0325BA71DE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3">
            <a:extLst>
              <a:ext uri="{FF2B5EF4-FFF2-40B4-BE49-F238E27FC236}">
                <a16:creationId xmlns:a16="http://schemas.microsoft.com/office/drawing/2014/main" id="{4B0D5111-1ED3-4447-9D23-6B60D8E459BC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5">
            <a:extLst>
              <a:ext uri="{FF2B5EF4-FFF2-40B4-BE49-F238E27FC236}">
                <a16:creationId xmlns:a16="http://schemas.microsoft.com/office/drawing/2014/main" id="{B990D58E-C9C2-4358-ADCE-DD814A0FA456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5">
            <a:extLst>
              <a:ext uri="{FF2B5EF4-FFF2-40B4-BE49-F238E27FC236}">
                <a16:creationId xmlns:a16="http://schemas.microsoft.com/office/drawing/2014/main" id="{3D177992-AC56-4419-9D54-A7383D0AC1AB}"/>
              </a:ext>
            </a:extLst>
          </p:cNvPr>
          <p:cNvSpPr/>
          <p:nvPr/>
        </p:nvSpPr>
        <p:spPr>
          <a:xfrm rot="2700000">
            <a:off x="5371242" y="1770134"/>
            <a:ext cx="190800" cy="190800"/>
          </a:xfrm>
          <a:prstGeom prst="rect">
            <a:avLst/>
          </a:prstGeom>
          <a:solidFill>
            <a:srgbClr val="B482DA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1E68DB6A-60F8-47E2-A5D7-30D5067E46C3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F97BD2C1-3F08-4E90-BA34-2848D37CB5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D767AE62-3C48-4CE3-AEDD-17BB7B852A06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65E953E5-26F9-4DBC-81E2-572510E303C7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C794950E-2780-4610-AA6F-BC82646FA712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C704B99B-22A5-49CC-BE60-824D92BDC2DB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3C7F25C-D7AC-4263-9E33-109A0513C567}"/>
              </a:ext>
            </a:extLst>
          </p:cNvPr>
          <p:cNvSpPr txBox="1"/>
          <p:nvPr/>
        </p:nvSpPr>
        <p:spPr>
          <a:xfrm>
            <a:off x="4240763" y="3392996"/>
            <a:ext cx="119913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i="1" strike="dblStrike" dirty="0">
                <a:solidFill>
                  <a:srgbClr val="208C20"/>
                </a:solidFill>
              </a:rPr>
              <a:t>substitute</a:t>
            </a:r>
          </a:p>
        </p:txBody>
      </p:sp>
      <p:cxnSp>
        <p:nvCxnSpPr>
          <p:cNvPr id="95" name="직선 연결선 94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endCxn id="96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직선 연결선 96">
            <a:extLst>
              <a:ext uri="{FF2B5EF4-FFF2-40B4-BE49-F238E27FC236}">
                <a16:creationId xmlns:a16="http://schemas.microsoft.com/office/drawing/2014/main" id="{D42C2A02-77CF-42A4-9CE5-F44FB70253F4}"/>
              </a:ext>
            </a:extLst>
          </p:cNvPr>
          <p:cNvCxnSpPr>
            <a:cxnSpLocks/>
            <a:stCxn id="111" idx="1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>
            <a:extLst>
              <a:ext uri="{FF2B5EF4-FFF2-40B4-BE49-F238E27FC236}">
                <a16:creationId xmlns:a16="http://schemas.microsoft.com/office/drawing/2014/main" id="{EFF208CD-DBD2-4503-B34A-CBCAD5D6B1E3}"/>
              </a:ext>
            </a:extLst>
          </p:cNvPr>
          <p:cNvCxnSpPr>
            <a:cxnSpLocks/>
            <a:stCxn id="110" idx="3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4710EF5A-7BC6-45F6-842C-9D05A9CE71FB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4A2FB80-1040-420C-99C1-8592D72D10D9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3036E7B-6F36-4FA2-B807-292C85EB21AB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02" name="Rectangle 5">
            <a:extLst>
              <a:ext uri="{FF2B5EF4-FFF2-40B4-BE49-F238E27FC236}">
                <a16:creationId xmlns:a16="http://schemas.microsoft.com/office/drawing/2014/main" id="{C86BA132-E14B-499C-8434-B306456155CF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5">
            <a:extLst>
              <a:ext uri="{FF2B5EF4-FFF2-40B4-BE49-F238E27FC236}">
                <a16:creationId xmlns:a16="http://schemas.microsoft.com/office/drawing/2014/main" id="{B08E22A8-86A1-4782-9B88-6A979D579FE0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5">
            <a:extLst>
              <a:ext uri="{FF2B5EF4-FFF2-40B4-BE49-F238E27FC236}">
                <a16:creationId xmlns:a16="http://schemas.microsoft.com/office/drawing/2014/main" id="{BB29CE88-7EE9-4C01-AA0E-558E6DB2D278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3">
            <a:extLst>
              <a:ext uri="{FF2B5EF4-FFF2-40B4-BE49-F238E27FC236}">
                <a16:creationId xmlns:a16="http://schemas.microsoft.com/office/drawing/2014/main" id="{1B0CE648-2B2B-4D19-B630-6F5FBDCE84B7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3">
            <a:extLst>
              <a:ext uri="{FF2B5EF4-FFF2-40B4-BE49-F238E27FC236}">
                <a16:creationId xmlns:a16="http://schemas.microsoft.com/office/drawing/2014/main" id="{47733F0C-0A31-4BEE-8813-1CED30D250D5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234A246-0140-492C-AC6F-D795490A7594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74CFDE2-2EDB-442B-8707-5D235D629D52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19" name="직사각형 118"/>
          <p:cNvSpPr/>
          <p:nvPr/>
        </p:nvSpPr>
        <p:spPr>
          <a:xfrm>
            <a:off x="5330982" y="166480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solidFill>
                  <a:srgbClr val="5B2682"/>
                </a:solidFill>
              </a:rPr>
              <a:t>z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69245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45163A-7E9D-424E-AFB2-1F399303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algorithm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D73524-1B31-4D78-A7EB-5380ED9084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>
            <a:normAutofit/>
          </a:bodyPr>
          <a:lstStyle/>
          <a:p>
            <a:r>
              <a:rPr lang="en-US" altLang="ko-KR" dirty="0"/>
              <a:t>Solve unconstrained relaxation; let </a:t>
            </a:r>
            <a:r>
              <a:rPr lang="en-US" altLang="ko-KR" i="1" dirty="0">
                <a:solidFill>
                  <a:srgbClr val="0070C0"/>
                </a:solidFill>
              </a:rPr>
              <a:t>I</a:t>
            </a:r>
            <a:r>
              <a:rPr lang="en-US" altLang="ko-KR" dirty="0"/>
              <a:t> be the initial solution</a:t>
            </a:r>
          </a:p>
          <a:p>
            <a:r>
              <a:rPr lang="en-US" altLang="ko-KR" i="1" dirty="0">
                <a:solidFill>
                  <a:srgbClr val="FF0000"/>
                </a:solidFill>
              </a:rPr>
              <a:t>T</a:t>
            </a:r>
            <a:r>
              <a:rPr lang="ko-KR" altLang="en-US" dirty="0"/>
              <a:t> ← </a:t>
            </a:r>
            <a:r>
              <a:rPr lang="en-US" altLang="ko-KR" dirty="0"/>
              <a:t>set of violated facilities</a:t>
            </a:r>
          </a:p>
          <a:p>
            <a:r>
              <a:rPr lang="en-US" altLang="ko-KR" dirty="0"/>
              <a:t>Construct auxiliary graph </a:t>
            </a:r>
            <a:r>
              <a:rPr lang="en-US" altLang="ko-KR" dirty="0">
                <a:solidFill>
                  <a:srgbClr val="FF00C0"/>
                </a:solidFill>
              </a:rPr>
              <a:t>with all three types of edges</a:t>
            </a:r>
          </a:p>
          <a:p>
            <a:r>
              <a:rPr lang="en-US" altLang="ko-KR" dirty="0"/>
              <a:t>Find a min-cost </a:t>
            </a:r>
            <a:r>
              <a:rPr lang="en-US" altLang="ko-KR" i="1" dirty="0">
                <a:solidFill>
                  <a:srgbClr val="FF0000"/>
                </a:solidFill>
              </a:rPr>
              <a:t>T</a:t>
            </a:r>
            <a:r>
              <a:rPr lang="en-US" altLang="ko-KR" dirty="0"/>
              <a:t>-join </a:t>
            </a:r>
            <a:r>
              <a:rPr lang="en-US" altLang="ko-KR" i="1" dirty="0">
                <a:solidFill>
                  <a:srgbClr val="FF8000"/>
                </a:solidFill>
              </a:rPr>
              <a:t>J</a:t>
            </a:r>
            <a:endParaRPr lang="en-US" altLang="ko-KR" i="1" dirty="0">
              <a:solidFill>
                <a:srgbClr val="208C20"/>
              </a:solidFill>
            </a:endParaRPr>
          </a:p>
          <a:p>
            <a:r>
              <a:rPr lang="en-US" altLang="ko-KR" dirty="0"/>
              <a:t>Repair the solution as prescribed by </a:t>
            </a:r>
            <a:r>
              <a:rPr lang="en-US" altLang="ko-KR" i="1" dirty="0">
                <a:solidFill>
                  <a:srgbClr val="FF8000"/>
                </a:solidFill>
              </a:rPr>
              <a:t>J</a:t>
            </a:r>
          </a:p>
          <a:p>
            <a:endParaRPr lang="en-US" altLang="ko-KR" sz="500" i="1" dirty="0">
              <a:solidFill>
                <a:srgbClr val="FF8000"/>
              </a:solidFill>
            </a:endParaRPr>
          </a:p>
          <a:p>
            <a:r>
              <a:rPr lang="en-US" altLang="ko-KR" dirty="0"/>
              <a:t>What if a facility has not enough number of clients?</a:t>
            </a:r>
          </a:p>
          <a:p>
            <a:r>
              <a:rPr lang="en-US" altLang="ko-KR" dirty="0"/>
              <a:t>What if both a facility and its substitute get closed?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5597C4D-0B21-4E22-9611-EE9B5DF152D1}"/>
              </a:ext>
            </a:extLst>
          </p:cNvPr>
          <p:cNvSpPr/>
          <p:nvPr/>
        </p:nvSpPr>
        <p:spPr>
          <a:xfrm>
            <a:off x="611560" y="4761148"/>
            <a:ext cx="7956884" cy="150462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520428-70FA-42D3-8C10-CDF76B29F4C6}"/>
              </a:ext>
            </a:extLst>
          </p:cNvPr>
          <p:cNvSpPr txBox="1"/>
          <p:nvPr/>
        </p:nvSpPr>
        <p:spPr>
          <a:xfrm>
            <a:off x="791580" y="486916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ko-KR" sz="2400" dirty="0">
                <a:solidFill>
                  <a:srgbClr val="3333B2"/>
                </a:solidFill>
              </a:rPr>
              <a:t>Lemma</a:t>
            </a:r>
            <a:r>
              <a:rPr lang="en-US" altLang="ko-KR" sz="2400" dirty="0"/>
              <a:t> </a:t>
            </a:r>
            <a:r>
              <a:rPr lang="en-US" altLang="ko-KR" sz="2200" dirty="0"/>
              <a:t>[Kim, Shin, A 2019]</a:t>
            </a:r>
            <a:endParaRPr lang="ko-KR" alt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5FF165-82B1-42EE-BD7A-C44287866EA3}"/>
              </a:ext>
            </a:extLst>
          </p:cNvPr>
          <p:cNvSpPr txBox="1"/>
          <p:nvPr/>
        </p:nvSpPr>
        <p:spPr>
          <a:xfrm>
            <a:off x="953598" y="5330825"/>
            <a:ext cx="74348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ko-KR" sz="2600" dirty="0"/>
              <a:t>A “sparse” min-cost </a:t>
            </a:r>
            <a:r>
              <a:rPr lang="en-US" altLang="ko-KR" sz="2600" i="1" dirty="0">
                <a:solidFill>
                  <a:srgbClr val="FF0000"/>
                </a:solidFill>
              </a:rPr>
              <a:t>T</a:t>
            </a:r>
            <a:r>
              <a:rPr lang="en-US" altLang="ko-KR" sz="2600" dirty="0"/>
              <a:t>-join avoiding both issues always exists.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753797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45163A-7E9D-424E-AFB2-1F399303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algorithm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D73524-1B31-4D78-A7EB-5380ED9084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>
            <a:normAutofit/>
          </a:bodyPr>
          <a:lstStyle/>
          <a:p>
            <a:r>
              <a:rPr lang="en-US" altLang="ko-KR" dirty="0"/>
              <a:t>Solve unconstrained relaxation; let </a:t>
            </a:r>
            <a:r>
              <a:rPr lang="en-US" altLang="ko-KR" i="1" dirty="0">
                <a:solidFill>
                  <a:srgbClr val="0070C0"/>
                </a:solidFill>
              </a:rPr>
              <a:t>I</a:t>
            </a:r>
            <a:r>
              <a:rPr lang="en-US" altLang="ko-KR" dirty="0"/>
              <a:t> be the initial solution</a:t>
            </a:r>
          </a:p>
          <a:p>
            <a:r>
              <a:rPr lang="en-US" altLang="ko-KR" i="1" dirty="0">
                <a:solidFill>
                  <a:srgbClr val="FF0000"/>
                </a:solidFill>
              </a:rPr>
              <a:t>T</a:t>
            </a:r>
            <a:r>
              <a:rPr lang="ko-KR" altLang="en-US" dirty="0"/>
              <a:t> ← </a:t>
            </a:r>
            <a:r>
              <a:rPr lang="en-US" altLang="ko-KR" dirty="0"/>
              <a:t>set of violated facilities</a:t>
            </a:r>
          </a:p>
          <a:p>
            <a:r>
              <a:rPr lang="en-US" altLang="ko-KR" dirty="0"/>
              <a:t>Construct auxiliary graph </a:t>
            </a:r>
            <a:r>
              <a:rPr lang="en-US" altLang="ko-KR" dirty="0">
                <a:solidFill>
                  <a:srgbClr val="FF00C0"/>
                </a:solidFill>
              </a:rPr>
              <a:t>with all three types of edges</a:t>
            </a:r>
          </a:p>
          <a:p>
            <a:r>
              <a:rPr lang="en-US" altLang="ko-KR" dirty="0"/>
              <a:t>Find a </a:t>
            </a:r>
            <a:r>
              <a:rPr lang="en-US" altLang="ko-KR" dirty="0">
                <a:solidFill>
                  <a:srgbClr val="FF0000"/>
                </a:solidFill>
              </a:rPr>
              <a:t>sparse</a:t>
            </a:r>
            <a:r>
              <a:rPr lang="en-US" altLang="ko-KR" dirty="0"/>
              <a:t> min-cost </a:t>
            </a:r>
            <a:r>
              <a:rPr lang="en-US" altLang="ko-KR" i="1" dirty="0">
                <a:solidFill>
                  <a:srgbClr val="FF0000"/>
                </a:solidFill>
              </a:rPr>
              <a:t>T</a:t>
            </a:r>
            <a:r>
              <a:rPr lang="en-US" altLang="ko-KR" dirty="0"/>
              <a:t>-join </a:t>
            </a:r>
            <a:r>
              <a:rPr lang="en-US" altLang="ko-KR" i="1" dirty="0">
                <a:solidFill>
                  <a:srgbClr val="FF8000"/>
                </a:solidFill>
              </a:rPr>
              <a:t>J</a:t>
            </a:r>
            <a:endParaRPr lang="en-US" altLang="ko-KR" i="1" dirty="0">
              <a:solidFill>
                <a:srgbClr val="208C20"/>
              </a:solidFill>
            </a:endParaRPr>
          </a:p>
          <a:p>
            <a:r>
              <a:rPr lang="en-US" altLang="ko-KR" dirty="0"/>
              <a:t>Repair the solution as prescribed by </a:t>
            </a:r>
            <a:r>
              <a:rPr lang="en-US" altLang="ko-KR" i="1" dirty="0">
                <a:solidFill>
                  <a:srgbClr val="FF8000"/>
                </a:solidFill>
              </a:rPr>
              <a:t>J</a:t>
            </a:r>
          </a:p>
          <a:p>
            <a:endParaRPr lang="en-US" altLang="ko-KR" sz="500" i="1" dirty="0">
              <a:solidFill>
                <a:srgbClr val="FF8000"/>
              </a:solidFill>
            </a:endParaRPr>
          </a:p>
          <a:p>
            <a:r>
              <a:rPr lang="en-US" altLang="ko-KR" dirty="0"/>
              <a:t>What if a facility has not enough number of clients?</a:t>
            </a:r>
          </a:p>
          <a:p>
            <a:r>
              <a:rPr lang="en-US" altLang="ko-KR" dirty="0"/>
              <a:t>What if both a facility and its substitute get closed?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5597C4D-0B21-4E22-9611-EE9B5DF152D1}"/>
              </a:ext>
            </a:extLst>
          </p:cNvPr>
          <p:cNvSpPr/>
          <p:nvPr/>
        </p:nvSpPr>
        <p:spPr>
          <a:xfrm>
            <a:off x="611560" y="4761148"/>
            <a:ext cx="7956884" cy="150462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520428-70FA-42D3-8C10-CDF76B29F4C6}"/>
              </a:ext>
            </a:extLst>
          </p:cNvPr>
          <p:cNvSpPr txBox="1"/>
          <p:nvPr/>
        </p:nvSpPr>
        <p:spPr>
          <a:xfrm>
            <a:off x="791580" y="486916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ko-KR" sz="2400" dirty="0">
                <a:solidFill>
                  <a:srgbClr val="3333B2"/>
                </a:solidFill>
              </a:rPr>
              <a:t>Lemma</a:t>
            </a:r>
            <a:r>
              <a:rPr lang="en-US" altLang="ko-KR" sz="2400" dirty="0"/>
              <a:t> </a:t>
            </a:r>
            <a:r>
              <a:rPr lang="en-US" altLang="ko-KR" sz="2200" dirty="0"/>
              <a:t>[Kim, Shin, A 2019]</a:t>
            </a:r>
            <a:endParaRPr lang="ko-KR" alt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5FF165-82B1-42EE-BD7A-C44287866EA3}"/>
              </a:ext>
            </a:extLst>
          </p:cNvPr>
          <p:cNvSpPr txBox="1"/>
          <p:nvPr/>
        </p:nvSpPr>
        <p:spPr>
          <a:xfrm>
            <a:off x="953598" y="5456837"/>
            <a:ext cx="74348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ko-KR" sz="2600" dirty="0"/>
              <a:t>The given</a:t>
            </a:r>
            <a:r>
              <a:rPr lang="ko-KR" altLang="en-US" sz="2600" dirty="0"/>
              <a:t> </a:t>
            </a:r>
            <a:r>
              <a:rPr lang="en-US" altLang="ko-KR" sz="2600" dirty="0"/>
              <a:t>algorithm</a:t>
            </a:r>
            <a:r>
              <a:rPr lang="ko-KR" altLang="en-US" sz="2600" dirty="0"/>
              <a:t> </a:t>
            </a:r>
            <a:r>
              <a:rPr lang="en-US" altLang="ko-KR" sz="2600" dirty="0"/>
              <a:t>outputs</a:t>
            </a:r>
            <a:r>
              <a:rPr lang="ko-KR" altLang="en-US" sz="2600" dirty="0"/>
              <a:t> </a:t>
            </a:r>
            <a:r>
              <a:rPr lang="en-US" altLang="ko-KR" sz="2600" dirty="0"/>
              <a:t>a</a:t>
            </a:r>
            <a:r>
              <a:rPr lang="ko-KR" altLang="en-US" sz="2600" dirty="0"/>
              <a:t> </a:t>
            </a:r>
            <a:r>
              <a:rPr lang="en-US" altLang="ko-KR" sz="2600" dirty="0"/>
              <a:t>feasible</a:t>
            </a:r>
            <a:r>
              <a:rPr lang="ko-KR" altLang="en-US" sz="2600" dirty="0"/>
              <a:t> </a:t>
            </a:r>
            <a:r>
              <a:rPr lang="en-US" altLang="ko-KR" sz="2600" dirty="0"/>
              <a:t>solution.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4756661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45163A-7E9D-424E-AFB2-1F399303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algorithm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D73524-1B31-4D78-A7EB-5380ED9084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lang="en-US" altLang="ko-KR" dirty="0"/>
              <a:t>Solve unconstrained relaxation; let </a:t>
            </a:r>
            <a:r>
              <a:rPr lang="en-US" altLang="ko-KR" i="1" dirty="0">
                <a:solidFill>
                  <a:srgbClr val="0070C0"/>
                </a:solidFill>
              </a:rPr>
              <a:t>I</a:t>
            </a:r>
            <a:r>
              <a:rPr lang="en-US" altLang="ko-KR" dirty="0"/>
              <a:t> be the initial solution</a:t>
            </a:r>
          </a:p>
          <a:p>
            <a:r>
              <a:rPr lang="en-US" altLang="ko-KR" i="1" dirty="0">
                <a:solidFill>
                  <a:srgbClr val="FF0000"/>
                </a:solidFill>
              </a:rPr>
              <a:t>T</a:t>
            </a:r>
            <a:r>
              <a:rPr lang="ko-KR" altLang="en-US" dirty="0"/>
              <a:t> ← </a:t>
            </a:r>
            <a:r>
              <a:rPr lang="en-US" altLang="ko-KR" dirty="0"/>
              <a:t>set of violated facilities</a:t>
            </a:r>
          </a:p>
          <a:p>
            <a:r>
              <a:rPr lang="en-US" altLang="ko-KR" dirty="0"/>
              <a:t>Construct auxiliary graph </a:t>
            </a:r>
            <a:r>
              <a:rPr lang="en-US" altLang="ko-KR" dirty="0">
                <a:solidFill>
                  <a:srgbClr val="FF00C0"/>
                </a:solidFill>
              </a:rPr>
              <a:t>with all three types of edges</a:t>
            </a:r>
          </a:p>
          <a:p>
            <a:r>
              <a:rPr lang="en-US" altLang="ko-KR" dirty="0"/>
              <a:t>Find a sparse min-cost </a:t>
            </a:r>
            <a:r>
              <a:rPr lang="en-US" altLang="ko-KR" i="1" dirty="0">
                <a:solidFill>
                  <a:srgbClr val="FF0000"/>
                </a:solidFill>
              </a:rPr>
              <a:t>T</a:t>
            </a:r>
            <a:r>
              <a:rPr lang="en-US" altLang="ko-KR" dirty="0"/>
              <a:t>-join </a:t>
            </a:r>
            <a:r>
              <a:rPr lang="en-US" altLang="ko-KR" i="1" dirty="0">
                <a:solidFill>
                  <a:srgbClr val="FF8000"/>
                </a:solidFill>
              </a:rPr>
              <a:t>J</a:t>
            </a:r>
            <a:endParaRPr lang="en-US" altLang="ko-KR" i="1" dirty="0">
              <a:solidFill>
                <a:srgbClr val="208C20"/>
              </a:solidFill>
            </a:endParaRPr>
          </a:p>
          <a:p>
            <a:r>
              <a:rPr lang="en-US" altLang="ko-KR" dirty="0"/>
              <a:t>Repair the solution as prescribed by </a:t>
            </a:r>
            <a:r>
              <a:rPr lang="en-US" altLang="ko-KR" i="1" dirty="0">
                <a:solidFill>
                  <a:srgbClr val="FF8000"/>
                </a:solidFill>
              </a:rPr>
              <a:t>J</a:t>
            </a:r>
          </a:p>
          <a:p>
            <a:endParaRPr lang="en-US" altLang="ko-KR" i="1" dirty="0">
              <a:solidFill>
                <a:srgbClr val="FF8000"/>
              </a:solidFill>
            </a:endParaRPr>
          </a:p>
          <a:p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dirty="0">
                <a:solidFill>
                  <a:srgbClr val="0070C0"/>
                </a:solidFill>
              </a:rPr>
              <a:t>I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i="1" dirty="0"/>
              <a:t>O</a:t>
            </a:r>
            <a:r>
              <a:rPr lang="en-US" altLang="ko-KR" dirty="0"/>
              <a:t>(1)· OPT</a:t>
            </a:r>
          </a:p>
          <a:p>
            <a:r>
              <a:rPr lang="en-US" altLang="ko-KR" dirty="0"/>
              <a:t>Want: </a:t>
            </a:r>
            <a:r>
              <a:rPr lang="el-GR" altLang="ko-KR" b="1" i="1" dirty="0"/>
              <a:t>γ</a:t>
            </a:r>
            <a:r>
              <a:rPr lang="en-US" altLang="ko-KR" b="1" dirty="0"/>
              <a:t>(</a:t>
            </a:r>
            <a:r>
              <a:rPr lang="en-US" altLang="ko-KR" b="1" i="1" dirty="0">
                <a:solidFill>
                  <a:srgbClr val="FF8000"/>
                </a:solidFill>
              </a:rPr>
              <a:t>J</a:t>
            </a:r>
            <a:r>
              <a:rPr lang="en-US" altLang="ko-KR" b="1" dirty="0"/>
              <a:t>) </a:t>
            </a:r>
            <a:r>
              <a:rPr lang="ko-KR" altLang="en-US" dirty="0"/>
              <a:t>≤</a:t>
            </a:r>
            <a:r>
              <a:rPr lang="ko-KR" altLang="en-US" b="1" dirty="0"/>
              <a:t> </a:t>
            </a:r>
            <a:r>
              <a:rPr lang="en-US" altLang="ko-KR" b="1" i="1" dirty="0"/>
              <a:t>O</a:t>
            </a:r>
            <a:r>
              <a:rPr lang="en-US" altLang="ko-KR" b="1" dirty="0"/>
              <a:t>(1)· OPT</a:t>
            </a:r>
          </a:p>
          <a:p>
            <a:pPr marL="0" indent="0">
              <a:buNone/>
            </a:pPr>
            <a:r>
              <a:rPr lang="en-US" altLang="ko-KR" dirty="0"/>
              <a:t>             ALG </a:t>
            </a:r>
            <a:r>
              <a:rPr lang="ko-KR" altLang="en-US" dirty="0"/>
              <a:t>≤ </a:t>
            </a:r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dirty="0">
                <a:solidFill>
                  <a:srgbClr val="0070C0"/>
                </a:solidFill>
              </a:rPr>
              <a:t>I</a:t>
            </a:r>
            <a:r>
              <a:rPr lang="en-US" altLang="ko-KR" dirty="0"/>
              <a:t>) + </a:t>
            </a:r>
            <a:r>
              <a:rPr lang="el-GR" altLang="ko-KR" i="1" dirty="0"/>
              <a:t>γ</a:t>
            </a:r>
            <a:r>
              <a:rPr lang="en-US" altLang="ko-KR" dirty="0"/>
              <a:t>(</a:t>
            </a:r>
            <a:r>
              <a:rPr lang="en-US" altLang="ko-KR" i="1" dirty="0">
                <a:solidFill>
                  <a:srgbClr val="FF8000"/>
                </a:solidFill>
              </a:rPr>
              <a:t>J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n-US" altLang="ko-KR" i="1" dirty="0"/>
              <a:t>O</a:t>
            </a:r>
            <a:r>
              <a:rPr lang="en-US" altLang="ko-KR" dirty="0"/>
              <a:t>(1)· OPT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938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596718-1952-454A-8820-0B52A5048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Unconstrained facility location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D92C1B-4732-44E2-B4E9-7A0AC90859B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NP-hard</a:t>
            </a:r>
          </a:p>
          <a:p>
            <a:r>
              <a:rPr lang="en-US" altLang="ko-KR" i="1" dirty="0"/>
              <a:t>O</a:t>
            </a:r>
            <a:r>
              <a:rPr lang="en-US" altLang="ko-KR" dirty="0"/>
              <a:t>(1)-approximation algorithms</a:t>
            </a:r>
          </a:p>
          <a:p>
            <a:pPr lvl="1"/>
            <a:r>
              <a:rPr lang="en-US" altLang="ko-KR" dirty="0"/>
              <a:t>LP-rounding </a:t>
            </a:r>
            <a:r>
              <a:rPr lang="en-US" altLang="ko-KR" sz="2000" dirty="0"/>
              <a:t>[</a:t>
            </a:r>
            <a:r>
              <a:rPr lang="en-US" altLang="ko-KR" sz="2000" dirty="0" err="1"/>
              <a:t>Shmoys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Tardos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Aardal</a:t>
            </a:r>
            <a:r>
              <a:rPr lang="en-US" altLang="ko-KR" sz="2000" dirty="0"/>
              <a:t> 1997]</a:t>
            </a:r>
          </a:p>
          <a:p>
            <a:pPr lvl="1"/>
            <a:r>
              <a:rPr lang="en-US" altLang="ko-KR" dirty="0"/>
              <a:t>Primal-dual algorithms </a:t>
            </a:r>
            <a:r>
              <a:rPr lang="en-US" altLang="ko-KR" sz="2000" dirty="0"/>
              <a:t>[Jain, </a:t>
            </a:r>
            <a:r>
              <a:rPr lang="en-US" altLang="ko-KR" sz="2000" dirty="0" err="1"/>
              <a:t>Vazirani</a:t>
            </a:r>
            <a:r>
              <a:rPr lang="en-US" altLang="ko-KR" sz="2000" dirty="0"/>
              <a:t> 2001]</a:t>
            </a:r>
          </a:p>
          <a:p>
            <a:pPr lvl="1"/>
            <a:r>
              <a:rPr lang="en-US" altLang="ko-KR" dirty="0"/>
              <a:t>Local search </a:t>
            </a:r>
            <a:r>
              <a:rPr lang="en-US" altLang="ko-KR" sz="2000" dirty="0"/>
              <a:t>[</a:t>
            </a:r>
            <a:r>
              <a:rPr lang="en-US" altLang="ko-KR" sz="2000" dirty="0" err="1"/>
              <a:t>Charikar</a:t>
            </a:r>
            <a:r>
              <a:rPr lang="en-US" altLang="ko-KR" sz="2000" dirty="0"/>
              <a:t>, Guha 1999]</a:t>
            </a:r>
          </a:p>
          <a:p>
            <a:r>
              <a:rPr lang="en-US" altLang="ko-KR" dirty="0"/>
              <a:t>Practically motivated variants</a:t>
            </a:r>
          </a:p>
          <a:p>
            <a:pPr lvl="1"/>
            <a:r>
              <a:rPr lang="en-US" altLang="ko-KR" dirty="0"/>
              <a:t>Capacitated facility location </a:t>
            </a:r>
            <a:r>
              <a:rPr lang="en-US" altLang="ko-KR" sz="2000" dirty="0"/>
              <a:t>[</a:t>
            </a:r>
            <a:r>
              <a:rPr lang="en-US" altLang="ko-KR" sz="2000" dirty="0" err="1"/>
              <a:t>Koruplu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Plaxton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Rajaraman</a:t>
            </a:r>
            <a:r>
              <a:rPr lang="en-US" altLang="ko-KR" sz="2000" dirty="0"/>
              <a:t> 2000]</a:t>
            </a:r>
          </a:p>
          <a:p>
            <a:pPr lvl="1"/>
            <a:r>
              <a:rPr lang="en-US" altLang="ko-KR" dirty="0"/>
              <a:t>Lower-bounded facility location </a:t>
            </a:r>
            <a:r>
              <a:rPr lang="en-US" altLang="ko-KR" sz="2000" dirty="0"/>
              <a:t>[Li 2019]</a:t>
            </a:r>
          </a:p>
          <a:p>
            <a:pPr lvl="1"/>
            <a:r>
              <a:rPr lang="en-US" altLang="ko-KR" dirty="0"/>
              <a:t>Dynamic facility location </a:t>
            </a:r>
            <a:r>
              <a:rPr lang="en-US" altLang="ko-KR" sz="2000" dirty="0"/>
              <a:t>[</a:t>
            </a:r>
            <a:r>
              <a:rPr lang="en-US" altLang="ko-KR" sz="2000" dirty="0" err="1"/>
              <a:t>Eisenstat</a:t>
            </a:r>
            <a:r>
              <a:rPr lang="en-US" altLang="ko-KR" sz="2000" dirty="0"/>
              <a:t>, Mathieu, </a:t>
            </a:r>
            <a:r>
              <a:rPr lang="en-US" altLang="ko-KR" sz="2000" dirty="0" err="1"/>
              <a:t>Schabanel</a:t>
            </a:r>
            <a:r>
              <a:rPr lang="en-US" altLang="ko-KR" sz="2000" dirty="0"/>
              <a:t> 2014]</a:t>
            </a:r>
          </a:p>
          <a:p>
            <a:pPr lvl="1"/>
            <a:r>
              <a:rPr lang="en-US" altLang="ko-KR" dirty="0"/>
              <a:t>Mobile facility location </a:t>
            </a:r>
            <a:r>
              <a:rPr lang="en-US" altLang="ko-KR" sz="2000" dirty="0"/>
              <a:t>[Ahmadian, </a:t>
            </a:r>
            <a:r>
              <a:rPr lang="en-US" altLang="ko-KR" sz="2000" dirty="0" err="1"/>
              <a:t>Friggstad</a:t>
            </a:r>
            <a:r>
              <a:rPr lang="en-US" altLang="ko-KR" sz="2000" dirty="0"/>
              <a:t>, Swamy 2013]</a:t>
            </a:r>
          </a:p>
        </p:txBody>
      </p:sp>
    </p:spTree>
    <p:extLst>
      <p:ext uri="{BB962C8B-B14F-4D97-AF65-F5344CB8AC3E}">
        <p14:creationId xmlns:p14="http://schemas.microsoft.com/office/powerpoint/2010/main" val="57764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D77F4D-0577-40BD-842C-3FBC24EA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Bounding minimum </a:t>
            </a:r>
            <a:r>
              <a:rPr lang="en-US" altLang="ko-KR" i="1" dirty="0"/>
              <a:t>T</a:t>
            </a:r>
            <a:r>
              <a:rPr lang="en-US" altLang="ko-KR" dirty="0"/>
              <a:t>-join cost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9FA097-8A6C-4118-AFD5-A1AEF67B826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A useful lemma</a:t>
            </a:r>
            <a:endParaRPr lang="ko-KR" altLang="en-US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E7C33931-BEBE-4F62-A087-7E8D59D63C9E}"/>
              </a:ext>
            </a:extLst>
          </p:cNvPr>
          <p:cNvSpPr/>
          <p:nvPr/>
        </p:nvSpPr>
        <p:spPr>
          <a:xfrm>
            <a:off x="611560" y="2024844"/>
            <a:ext cx="7956884" cy="2088232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1B069-84D6-407B-9221-68D3F22D3ED3}"/>
              </a:ext>
            </a:extLst>
          </p:cNvPr>
          <p:cNvSpPr txBox="1"/>
          <p:nvPr/>
        </p:nvSpPr>
        <p:spPr>
          <a:xfrm>
            <a:off x="791580" y="2175247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ko-KR" sz="2400" dirty="0">
                <a:solidFill>
                  <a:srgbClr val="3333B2"/>
                </a:solidFill>
              </a:rPr>
              <a:t>Lemma</a:t>
            </a:r>
            <a:r>
              <a:rPr lang="en-US" altLang="ko-KR" sz="2400" dirty="0"/>
              <a:t> </a:t>
            </a:r>
            <a:r>
              <a:rPr lang="en-US" altLang="ko-KR" sz="2200" dirty="0"/>
              <a:t>[Edmonds, Johnson 1973]</a:t>
            </a:r>
            <a:endParaRPr lang="ko-KR" alt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F8685F-5009-46C1-8703-672C5763F9DB}"/>
              </a:ext>
            </a:extLst>
          </p:cNvPr>
          <p:cNvSpPr txBox="1"/>
          <p:nvPr/>
        </p:nvSpPr>
        <p:spPr>
          <a:xfrm>
            <a:off x="953598" y="2636912"/>
            <a:ext cx="7434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ko-KR" sz="2600" dirty="0"/>
              <a:t>Given a graph </a:t>
            </a:r>
            <a:r>
              <a:rPr lang="en-US" altLang="ko-KR" sz="2600" i="1" dirty="0"/>
              <a:t>G</a:t>
            </a:r>
            <a:r>
              <a:rPr lang="en-US" altLang="ko-KR" sz="2600" dirty="0"/>
              <a:t>=(</a:t>
            </a:r>
            <a:r>
              <a:rPr lang="en-US" altLang="ko-KR" sz="2600" i="1" dirty="0"/>
              <a:t>V</a:t>
            </a:r>
            <a:r>
              <a:rPr lang="en-US" altLang="ko-KR" sz="2600" dirty="0"/>
              <a:t>,</a:t>
            </a:r>
            <a:r>
              <a:rPr lang="en-US" altLang="ko-KR" sz="2600" i="1" dirty="0"/>
              <a:t>E</a:t>
            </a:r>
            <a:r>
              <a:rPr lang="en-US" altLang="ko-KR" sz="2600" dirty="0"/>
              <a:t>) with </a:t>
            </a:r>
            <a:r>
              <a:rPr lang="en-US" altLang="ko-KR" sz="2600" i="1" dirty="0">
                <a:solidFill>
                  <a:srgbClr val="FF0000"/>
                </a:solidFill>
              </a:rPr>
              <a:t>T</a:t>
            </a:r>
            <a:r>
              <a:rPr lang="ko-KR" altLang="en-US" sz="2600" dirty="0"/>
              <a:t>⊆</a:t>
            </a:r>
            <a:r>
              <a:rPr lang="en-US" altLang="ko-KR" sz="2600" i="1" dirty="0"/>
              <a:t>V</a:t>
            </a:r>
            <a:r>
              <a:rPr lang="en-US" altLang="ko-KR" sz="2600" dirty="0"/>
              <a:t>, if every connected component of </a:t>
            </a:r>
            <a:r>
              <a:rPr lang="en-US" altLang="ko-KR" sz="2600" i="1" dirty="0"/>
              <a:t>G</a:t>
            </a:r>
            <a:r>
              <a:rPr lang="en-US" altLang="ko-KR" sz="2600" dirty="0"/>
              <a:t> contains an even number of vertices in </a:t>
            </a:r>
            <a:r>
              <a:rPr lang="en-US" altLang="ko-KR" sz="2600" i="1" dirty="0">
                <a:solidFill>
                  <a:srgbClr val="FF0000"/>
                </a:solidFill>
              </a:rPr>
              <a:t>T</a:t>
            </a:r>
            <a:r>
              <a:rPr lang="en-US" altLang="ko-KR" sz="2600" dirty="0"/>
              <a:t>, </a:t>
            </a:r>
            <a:r>
              <a:rPr lang="en-US" altLang="ko-KR" sz="2600" i="1" dirty="0"/>
              <a:t>G</a:t>
            </a:r>
            <a:r>
              <a:rPr lang="en-US" altLang="ko-KR" sz="2600" dirty="0"/>
              <a:t> contains a </a:t>
            </a:r>
            <a:r>
              <a:rPr lang="en-US" altLang="ko-KR" sz="2600" i="1" dirty="0">
                <a:solidFill>
                  <a:srgbClr val="FF8000"/>
                </a:solidFill>
              </a:rPr>
              <a:t>T</a:t>
            </a:r>
            <a:r>
              <a:rPr lang="en-US" altLang="ko-KR" sz="2600" dirty="0">
                <a:solidFill>
                  <a:srgbClr val="FF8000"/>
                </a:solidFill>
              </a:rPr>
              <a:t>-join</a:t>
            </a:r>
            <a:r>
              <a:rPr lang="en-US" altLang="ko-KR" sz="2600" dirty="0"/>
              <a:t> as a subgraph</a:t>
            </a:r>
            <a:endParaRPr lang="ko-KR" altLang="en-US" sz="2600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67939563-F5D5-47AC-8D10-E281FC964264}"/>
              </a:ext>
            </a:extLst>
          </p:cNvPr>
          <p:cNvCxnSpPr>
            <a:cxnSpLocks/>
          </p:cNvCxnSpPr>
          <p:nvPr/>
        </p:nvCxnSpPr>
        <p:spPr>
          <a:xfrm flipH="1" flipV="1">
            <a:off x="3387834" y="4978984"/>
            <a:ext cx="874085" cy="10182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45F63F7A-0C73-455E-BB14-B80AA42E9BCD}"/>
              </a:ext>
            </a:extLst>
          </p:cNvPr>
          <p:cNvCxnSpPr>
            <a:cxnSpLocks/>
          </p:cNvCxnSpPr>
          <p:nvPr/>
        </p:nvCxnSpPr>
        <p:spPr>
          <a:xfrm flipH="1">
            <a:off x="2771602" y="4978984"/>
            <a:ext cx="616232" cy="5019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ADCC592F-9C76-4127-A5E9-09F5D0DD05CF}"/>
              </a:ext>
            </a:extLst>
          </p:cNvPr>
          <p:cNvCxnSpPr>
            <a:cxnSpLocks/>
          </p:cNvCxnSpPr>
          <p:nvPr/>
        </p:nvCxnSpPr>
        <p:spPr>
          <a:xfrm flipH="1" flipV="1">
            <a:off x="3387834" y="4978984"/>
            <a:ext cx="190800" cy="5408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54F38C21-FDB9-47D7-9C78-B963220D071D}"/>
              </a:ext>
            </a:extLst>
          </p:cNvPr>
          <p:cNvCxnSpPr>
            <a:cxnSpLocks/>
          </p:cNvCxnSpPr>
          <p:nvPr/>
        </p:nvCxnSpPr>
        <p:spPr>
          <a:xfrm flipH="1">
            <a:off x="3387834" y="4599724"/>
            <a:ext cx="787924" cy="3792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F4E7D4F1-B8B1-4785-A1B1-41A676AC8466}"/>
              </a:ext>
            </a:extLst>
          </p:cNvPr>
          <p:cNvCxnSpPr>
            <a:cxnSpLocks/>
          </p:cNvCxnSpPr>
          <p:nvPr/>
        </p:nvCxnSpPr>
        <p:spPr>
          <a:xfrm>
            <a:off x="4175758" y="4599724"/>
            <a:ext cx="201516" cy="6033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FA16598C-9B4D-426A-9A2C-6F1FEE10694B}"/>
              </a:ext>
            </a:extLst>
          </p:cNvPr>
          <p:cNvCxnSpPr>
            <a:cxnSpLocks/>
          </p:cNvCxnSpPr>
          <p:nvPr/>
        </p:nvCxnSpPr>
        <p:spPr>
          <a:xfrm flipH="1">
            <a:off x="5168990" y="4858086"/>
            <a:ext cx="421206" cy="6617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22FDBD9B-F3F5-473B-884C-06C6C0A96FDB}"/>
              </a:ext>
            </a:extLst>
          </p:cNvPr>
          <p:cNvCxnSpPr>
            <a:cxnSpLocks/>
          </p:cNvCxnSpPr>
          <p:nvPr/>
        </p:nvCxnSpPr>
        <p:spPr>
          <a:xfrm flipH="1" flipV="1">
            <a:off x="5168990" y="5519858"/>
            <a:ext cx="855782" cy="564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77EDF38E-AAB1-4254-A7AA-3EF429F07D76}"/>
              </a:ext>
            </a:extLst>
          </p:cNvPr>
          <p:cNvSpPr/>
          <p:nvPr/>
        </p:nvSpPr>
        <p:spPr>
          <a:xfrm>
            <a:off x="3483234" y="5425077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9B47048-F5BB-4644-985A-3A271DF32A70}"/>
              </a:ext>
            </a:extLst>
          </p:cNvPr>
          <p:cNvSpPr/>
          <p:nvPr/>
        </p:nvSpPr>
        <p:spPr>
          <a:xfrm>
            <a:off x="3292434" y="4884203"/>
            <a:ext cx="190800" cy="190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14BA464-4465-4698-8660-9DE02F6864AE}"/>
              </a:ext>
            </a:extLst>
          </p:cNvPr>
          <p:cNvSpPr/>
          <p:nvPr/>
        </p:nvSpPr>
        <p:spPr>
          <a:xfrm>
            <a:off x="4080358" y="4504943"/>
            <a:ext cx="190800" cy="190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32F31C01-E3E7-451B-A2A3-864C870F61CA}"/>
              </a:ext>
            </a:extLst>
          </p:cNvPr>
          <p:cNvSpPr/>
          <p:nvPr/>
        </p:nvSpPr>
        <p:spPr>
          <a:xfrm>
            <a:off x="2676202" y="5386155"/>
            <a:ext cx="190800" cy="190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5189204-E124-4D22-9775-DF770E968A7A}"/>
              </a:ext>
            </a:extLst>
          </p:cNvPr>
          <p:cNvSpPr/>
          <p:nvPr/>
        </p:nvSpPr>
        <p:spPr>
          <a:xfrm>
            <a:off x="4166519" y="5902496"/>
            <a:ext cx="190800" cy="190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E5F6640D-FD4B-42D0-AF3A-39FEC2B9CB60}"/>
              </a:ext>
            </a:extLst>
          </p:cNvPr>
          <p:cNvSpPr/>
          <p:nvPr/>
        </p:nvSpPr>
        <p:spPr>
          <a:xfrm>
            <a:off x="5494796" y="4763305"/>
            <a:ext cx="190800" cy="190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FDF4E16C-5D6F-47DA-93C0-7E1640AE6CFA}"/>
              </a:ext>
            </a:extLst>
          </p:cNvPr>
          <p:cNvSpPr/>
          <p:nvPr/>
        </p:nvSpPr>
        <p:spPr>
          <a:xfrm>
            <a:off x="5073590" y="5425077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C2DE1BE8-114B-4AC4-BBDB-CF4D129362BD}"/>
              </a:ext>
            </a:extLst>
          </p:cNvPr>
          <p:cNvSpPr/>
          <p:nvPr/>
        </p:nvSpPr>
        <p:spPr>
          <a:xfrm>
            <a:off x="5929372" y="5481555"/>
            <a:ext cx="190800" cy="190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EAAC129E-3A12-4F1B-9683-C22A3F25B7F7}"/>
              </a:ext>
            </a:extLst>
          </p:cNvPr>
          <p:cNvSpPr/>
          <p:nvPr/>
        </p:nvSpPr>
        <p:spPr>
          <a:xfrm>
            <a:off x="4281874" y="510832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047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D77F4D-0577-40BD-842C-3FBC24EA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Bounding minimum </a:t>
            </a:r>
            <a:r>
              <a:rPr lang="en-US" altLang="ko-KR" i="1" dirty="0"/>
              <a:t>T</a:t>
            </a:r>
            <a:r>
              <a:rPr lang="en-US" altLang="ko-KR" dirty="0"/>
              <a:t>-join cost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9FA097-8A6C-4118-AFD5-A1AEF67B826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A useful lemma</a:t>
            </a:r>
            <a:endParaRPr lang="ko-KR" altLang="en-US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E7C33931-BEBE-4F62-A087-7E8D59D63C9E}"/>
              </a:ext>
            </a:extLst>
          </p:cNvPr>
          <p:cNvSpPr/>
          <p:nvPr/>
        </p:nvSpPr>
        <p:spPr>
          <a:xfrm>
            <a:off x="611560" y="2024844"/>
            <a:ext cx="7956884" cy="2088232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1B069-84D6-407B-9221-68D3F22D3ED3}"/>
              </a:ext>
            </a:extLst>
          </p:cNvPr>
          <p:cNvSpPr txBox="1"/>
          <p:nvPr/>
        </p:nvSpPr>
        <p:spPr>
          <a:xfrm>
            <a:off x="791580" y="2175247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ko-KR" sz="2400" dirty="0">
                <a:solidFill>
                  <a:srgbClr val="3333B2"/>
                </a:solidFill>
              </a:rPr>
              <a:t>Lemma</a:t>
            </a:r>
            <a:r>
              <a:rPr lang="en-US" altLang="ko-KR" sz="2400" dirty="0"/>
              <a:t> </a:t>
            </a:r>
            <a:r>
              <a:rPr lang="en-US" altLang="ko-KR" sz="2200" dirty="0"/>
              <a:t>[Edmonds, Johnson 1973]</a:t>
            </a:r>
            <a:endParaRPr lang="ko-KR" alt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F8685F-5009-46C1-8703-672C5763F9DB}"/>
              </a:ext>
            </a:extLst>
          </p:cNvPr>
          <p:cNvSpPr txBox="1"/>
          <p:nvPr/>
        </p:nvSpPr>
        <p:spPr>
          <a:xfrm>
            <a:off x="953598" y="2636912"/>
            <a:ext cx="7434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ko-KR" sz="2600" dirty="0"/>
              <a:t>Given a graph </a:t>
            </a:r>
            <a:r>
              <a:rPr lang="en-US" altLang="ko-KR" sz="2600" i="1" dirty="0"/>
              <a:t>G</a:t>
            </a:r>
            <a:r>
              <a:rPr lang="en-US" altLang="ko-KR" sz="2600" dirty="0"/>
              <a:t>=(</a:t>
            </a:r>
            <a:r>
              <a:rPr lang="en-US" altLang="ko-KR" sz="2600" i="1" dirty="0"/>
              <a:t>V</a:t>
            </a:r>
            <a:r>
              <a:rPr lang="en-US" altLang="ko-KR" sz="2600" dirty="0"/>
              <a:t>,</a:t>
            </a:r>
            <a:r>
              <a:rPr lang="en-US" altLang="ko-KR" sz="2600" i="1" dirty="0"/>
              <a:t>E</a:t>
            </a:r>
            <a:r>
              <a:rPr lang="en-US" altLang="ko-KR" sz="2600" dirty="0"/>
              <a:t>) with </a:t>
            </a:r>
            <a:r>
              <a:rPr lang="en-US" altLang="ko-KR" sz="2600" i="1" dirty="0">
                <a:solidFill>
                  <a:srgbClr val="FF0000"/>
                </a:solidFill>
              </a:rPr>
              <a:t>T</a:t>
            </a:r>
            <a:r>
              <a:rPr lang="ko-KR" altLang="en-US" sz="2600" dirty="0"/>
              <a:t>⊆</a:t>
            </a:r>
            <a:r>
              <a:rPr lang="en-US" altLang="ko-KR" sz="2600" i="1" dirty="0"/>
              <a:t>V</a:t>
            </a:r>
            <a:r>
              <a:rPr lang="en-US" altLang="ko-KR" sz="2600" dirty="0"/>
              <a:t>, if every connected component of </a:t>
            </a:r>
            <a:r>
              <a:rPr lang="en-US" altLang="ko-KR" sz="2600" i="1" dirty="0"/>
              <a:t>G</a:t>
            </a:r>
            <a:r>
              <a:rPr lang="en-US" altLang="ko-KR" sz="2600" dirty="0"/>
              <a:t> contains an even number of vertices in </a:t>
            </a:r>
            <a:r>
              <a:rPr lang="en-US" altLang="ko-KR" sz="2600" i="1" dirty="0">
                <a:solidFill>
                  <a:srgbClr val="FF0000"/>
                </a:solidFill>
              </a:rPr>
              <a:t>T</a:t>
            </a:r>
            <a:r>
              <a:rPr lang="en-US" altLang="ko-KR" sz="2600" dirty="0"/>
              <a:t>, </a:t>
            </a:r>
            <a:r>
              <a:rPr lang="en-US" altLang="ko-KR" sz="2600" i="1" dirty="0"/>
              <a:t>G</a:t>
            </a:r>
            <a:r>
              <a:rPr lang="en-US" altLang="ko-KR" sz="2600" dirty="0"/>
              <a:t> contains a </a:t>
            </a:r>
            <a:r>
              <a:rPr lang="en-US" altLang="ko-KR" sz="2600" i="1" dirty="0">
                <a:solidFill>
                  <a:srgbClr val="FF8000"/>
                </a:solidFill>
              </a:rPr>
              <a:t>T</a:t>
            </a:r>
            <a:r>
              <a:rPr lang="en-US" altLang="ko-KR" sz="2600" dirty="0">
                <a:solidFill>
                  <a:srgbClr val="FF8000"/>
                </a:solidFill>
              </a:rPr>
              <a:t>-join</a:t>
            </a:r>
            <a:r>
              <a:rPr lang="en-US" altLang="ko-KR" sz="2600" dirty="0"/>
              <a:t> as a subgraph</a:t>
            </a:r>
            <a:endParaRPr lang="ko-KR" altLang="en-US" sz="2600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67939563-F5D5-47AC-8D10-E281FC964264}"/>
              </a:ext>
            </a:extLst>
          </p:cNvPr>
          <p:cNvCxnSpPr>
            <a:cxnSpLocks/>
          </p:cNvCxnSpPr>
          <p:nvPr/>
        </p:nvCxnSpPr>
        <p:spPr>
          <a:xfrm flipH="1" flipV="1">
            <a:off x="3387834" y="4978984"/>
            <a:ext cx="874085" cy="1018293"/>
          </a:xfrm>
          <a:prstGeom prst="line">
            <a:avLst/>
          </a:prstGeom>
          <a:ln w="31750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45F63F7A-0C73-455E-BB14-B80AA42E9BCD}"/>
              </a:ext>
            </a:extLst>
          </p:cNvPr>
          <p:cNvCxnSpPr>
            <a:cxnSpLocks/>
          </p:cNvCxnSpPr>
          <p:nvPr/>
        </p:nvCxnSpPr>
        <p:spPr>
          <a:xfrm flipH="1">
            <a:off x="2771602" y="4978984"/>
            <a:ext cx="616232" cy="501952"/>
          </a:xfrm>
          <a:prstGeom prst="line">
            <a:avLst/>
          </a:prstGeom>
          <a:ln w="31750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ADCC592F-9C76-4127-A5E9-09F5D0DD05CF}"/>
              </a:ext>
            </a:extLst>
          </p:cNvPr>
          <p:cNvCxnSpPr>
            <a:cxnSpLocks/>
          </p:cNvCxnSpPr>
          <p:nvPr/>
        </p:nvCxnSpPr>
        <p:spPr>
          <a:xfrm flipH="1" flipV="1">
            <a:off x="3387834" y="4978984"/>
            <a:ext cx="190800" cy="5408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54F38C21-FDB9-47D7-9C78-B963220D071D}"/>
              </a:ext>
            </a:extLst>
          </p:cNvPr>
          <p:cNvCxnSpPr>
            <a:cxnSpLocks/>
          </p:cNvCxnSpPr>
          <p:nvPr/>
        </p:nvCxnSpPr>
        <p:spPr>
          <a:xfrm flipH="1">
            <a:off x="3387834" y="4599724"/>
            <a:ext cx="787924" cy="379260"/>
          </a:xfrm>
          <a:prstGeom prst="line">
            <a:avLst/>
          </a:prstGeom>
          <a:ln w="31750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F4E7D4F1-B8B1-4785-A1B1-41A676AC8466}"/>
              </a:ext>
            </a:extLst>
          </p:cNvPr>
          <p:cNvCxnSpPr>
            <a:cxnSpLocks/>
          </p:cNvCxnSpPr>
          <p:nvPr/>
        </p:nvCxnSpPr>
        <p:spPr>
          <a:xfrm>
            <a:off x="4175758" y="4599724"/>
            <a:ext cx="201516" cy="6033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FA16598C-9B4D-426A-9A2C-6F1FEE10694B}"/>
              </a:ext>
            </a:extLst>
          </p:cNvPr>
          <p:cNvCxnSpPr>
            <a:cxnSpLocks/>
          </p:cNvCxnSpPr>
          <p:nvPr/>
        </p:nvCxnSpPr>
        <p:spPr>
          <a:xfrm flipH="1">
            <a:off x="5168990" y="4858086"/>
            <a:ext cx="421206" cy="661772"/>
          </a:xfrm>
          <a:prstGeom prst="line">
            <a:avLst/>
          </a:prstGeom>
          <a:ln w="31750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22FDBD9B-F3F5-473B-884C-06C6C0A96FDB}"/>
              </a:ext>
            </a:extLst>
          </p:cNvPr>
          <p:cNvCxnSpPr>
            <a:cxnSpLocks/>
          </p:cNvCxnSpPr>
          <p:nvPr/>
        </p:nvCxnSpPr>
        <p:spPr>
          <a:xfrm flipH="1" flipV="1">
            <a:off x="5168990" y="5519858"/>
            <a:ext cx="855782" cy="56478"/>
          </a:xfrm>
          <a:prstGeom prst="line">
            <a:avLst/>
          </a:prstGeom>
          <a:ln w="31750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77EDF38E-AAB1-4254-A7AA-3EF429F07D76}"/>
              </a:ext>
            </a:extLst>
          </p:cNvPr>
          <p:cNvSpPr/>
          <p:nvPr/>
        </p:nvSpPr>
        <p:spPr>
          <a:xfrm>
            <a:off x="3483234" y="5425077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9B47048-F5BB-4644-985A-3A271DF32A70}"/>
              </a:ext>
            </a:extLst>
          </p:cNvPr>
          <p:cNvSpPr/>
          <p:nvPr/>
        </p:nvSpPr>
        <p:spPr>
          <a:xfrm>
            <a:off x="3292434" y="4884203"/>
            <a:ext cx="190800" cy="190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14BA464-4465-4698-8660-9DE02F6864AE}"/>
              </a:ext>
            </a:extLst>
          </p:cNvPr>
          <p:cNvSpPr/>
          <p:nvPr/>
        </p:nvSpPr>
        <p:spPr>
          <a:xfrm>
            <a:off x="4080358" y="4504943"/>
            <a:ext cx="190800" cy="190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32F31C01-E3E7-451B-A2A3-864C870F61CA}"/>
              </a:ext>
            </a:extLst>
          </p:cNvPr>
          <p:cNvSpPr/>
          <p:nvPr/>
        </p:nvSpPr>
        <p:spPr>
          <a:xfrm>
            <a:off x="2676202" y="5386155"/>
            <a:ext cx="190800" cy="190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5189204-E124-4D22-9775-DF770E968A7A}"/>
              </a:ext>
            </a:extLst>
          </p:cNvPr>
          <p:cNvSpPr/>
          <p:nvPr/>
        </p:nvSpPr>
        <p:spPr>
          <a:xfrm>
            <a:off x="4166519" y="5902496"/>
            <a:ext cx="190800" cy="190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E5F6640D-FD4B-42D0-AF3A-39FEC2B9CB60}"/>
              </a:ext>
            </a:extLst>
          </p:cNvPr>
          <p:cNvSpPr/>
          <p:nvPr/>
        </p:nvSpPr>
        <p:spPr>
          <a:xfrm>
            <a:off x="5494796" y="4763305"/>
            <a:ext cx="190800" cy="190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FDF4E16C-5D6F-47DA-93C0-7E1640AE6CFA}"/>
              </a:ext>
            </a:extLst>
          </p:cNvPr>
          <p:cNvSpPr/>
          <p:nvPr/>
        </p:nvSpPr>
        <p:spPr>
          <a:xfrm>
            <a:off x="5073590" y="5425077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C2DE1BE8-114B-4AC4-BBDB-CF4D129362BD}"/>
              </a:ext>
            </a:extLst>
          </p:cNvPr>
          <p:cNvSpPr/>
          <p:nvPr/>
        </p:nvSpPr>
        <p:spPr>
          <a:xfrm>
            <a:off x="5929372" y="5481555"/>
            <a:ext cx="190800" cy="190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EAAC129E-3A12-4F1B-9683-C22A3F25B7F7}"/>
              </a:ext>
            </a:extLst>
          </p:cNvPr>
          <p:cNvSpPr/>
          <p:nvPr/>
        </p:nvSpPr>
        <p:spPr>
          <a:xfrm>
            <a:off x="4281874" y="5108320"/>
            <a:ext cx="190800" cy="190800"/>
          </a:xfrm>
          <a:prstGeom prst="rect">
            <a:avLst/>
          </a:prstGeom>
          <a:solidFill>
            <a:schemeClr val="bg1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143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D77F4D-0577-40BD-842C-3FBC24EA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Bounding minimum </a:t>
            </a:r>
            <a:r>
              <a:rPr lang="en-US" altLang="ko-KR" i="1" dirty="0"/>
              <a:t>T</a:t>
            </a:r>
            <a:r>
              <a:rPr lang="en-US" altLang="ko-KR" dirty="0"/>
              <a:t>-join cost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9FA097-8A6C-4118-AFD5-A1AEF67B826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A useful lemma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Choose a cheap subgraph </a:t>
            </a:r>
            <a:r>
              <a:rPr lang="en-US" altLang="ko-KR" i="1" dirty="0"/>
              <a:t>G’</a:t>
            </a:r>
            <a:r>
              <a:rPr lang="en-US" altLang="ko-KR" dirty="0"/>
              <a:t> of the auxiliary graph so that every connected component of </a:t>
            </a:r>
            <a:r>
              <a:rPr lang="en-US" altLang="ko-KR" i="1" dirty="0"/>
              <a:t>G’ </a:t>
            </a:r>
            <a:r>
              <a:rPr lang="en-US" altLang="ko-KR" dirty="0"/>
              <a:t>has even #vertices in </a:t>
            </a:r>
            <a:r>
              <a:rPr lang="en-US" altLang="ko-KR" i="1" dirty="0">
                <a:solidFill>
                  <a:srgbClr val="FF0000"/>
                </a:solidFill>
              </a:rPr>
              <a:t>T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E7C33931-BEBE-4F62-A087-7E8D59D63C9E}"/>
              </a:ext>
            </a:extLst>
          </p:cNvPr>
          <p:cNvSpPr/>
          <p:nvPr/>
        </p:nvSpPr>
        <p:spPr>
          <a:xfrm>
            <a:off x="611560" y="2024844"/>
            <a:ext cx="7956884" cy="2088232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1B069-84D6-407B-9221-68D3F22D3ED3}"/>
              </a:ext>
            </a:extLst>
          </p:cNvPr>
          <p:cNvSpPr txBox="1"/>
          <p:nvPr/>
        </p:nvSpPr>
        <p:spPr>
          <a:xfrm>
            <a:off x="791580" y="2175247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ko-KR" sz="2400" dirty="0">
                <a:solidFill>
                  <a:srgbClr val="3333B2"/>
                </a:solidFill>
              </a:rPr>
              <a:t>Lemma</a:t>
            </a:r>
            <a:r>
              <a:rPr lang="en-US" altLang="ko-KR" sz="2400" dirty="0"/>
              <a:t> </a:t>
            </a:r>
            <a:r>
              <a:rPr lang="en-US" altLang="ko-KR" sz="2200" dirty="0"/>
              <a:t>[Edmonds, Johnson 1973]</a:t>
            </a:r>
            <a:endParaRPr lang="ko-KR" alt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F8685F-5009-46C1-8703-672C5763F9DB}"/>
              </a:ext>
            </a:extLst>
          </p:cNvPr>
          <p:cNvSpPr txBox="1"/>
          <p:nvPr/>
        </p:nvSpPr>
        <p:spPr>
          <a:xfrm>
            <a:off x="953598" y="2636912"/>
            <a:ext cx="7434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ko-KR" sz="2600" dirty="0"/>
              <a:t>Given a graph </a:t>
            </a:r>
            <a:r>
              <a:rPr lang="en-US" altLang="ko-KR" sz="2600" i="1" dirty="0"/>
              <a:t>G</a:t>
            </a:r>
            <a:r>
              <a:rPr lang="en-US" altLang="ko-KR" sz="2600" dirty="0"/>
              <a:t>=(</a:t>
            </a:r>
            <a:r>
              <a:rPr lang="en-US" altLang="ko-KR" sz="2600" i="1" dirty="0"/>
              <a:t>V</a:t>
            </a:r>
            <a:r>
              <a:rPr lang="en-US" altLang="ko-KR" sz="2600" dirty="0"/>
              <a:t>,</a:t>
            </a:r>
            <a:r>
              <a:rPr lang="en-US" altLang="ko-KR" sz="2600" i="1" dirty="0"/>
              <a:t>E</a:t>
            </a:r>
            <a:r>
              <a:rPr lang="en-US" altLang="ko-KR" sz="2600" dirty="0"/>
              <a:t>) with </a:t>
            </a:r>
            <a:r>
              <a:rPr lang="en-US" altLang="ko-KR" sz="2600" i="1" dirty="0">
                <a:solidFill>
                  <a:srgbClr val="FF0000"/>
                </a:solidFill>
              </a:rPr>
              <a:t>T</a:t>
            </a:r>
            <a:r>
              <a:rPr lang="ko-KR" altLang="en-US" sz="2600" dirty="0"/>
              <a:t>⊆</a:t>
            </a:r>
            <a:r>
              <a:rPr lang="en-US" altLang="ko-KR" sz="2600" i="1" dirty="0"/>
              <a:t>V</a:t>
            </a:r>
            <a:r>
              <a:rPr lang="en-US" altLang="ko-KR" sz="2600" dirty="0"/>
              <a:t>, if every connected component of </a:t>
            </a:r>
            <a:r>
              <a:rPr lang="en-US" altLang="ko-KR" sz="2600" i="1" dirty="0"/>
              <a:t>G</a:t>
            </a:r>
            <a:r>
              <a:rPr lang="en-US" altLang="ko-KR" sz="2600" dirty="0"/>
              <a:t> contains an even number of vertices in </a:t>
            </a:r>
            <a:r>
              <a:rPr lang="en-US" altLang="ko-KR" sz="2600" i="1" dirty="0">
                <a:solidFill>
                  <a:srgbClr val="FF0000"/>
                </a:solidFill>
              </a:rPr>
              <a:t>T</a:t>
            </a:r>
            <a:r>
              <a:rPr lang="en-US" altLang="ko-KR" sz="2600" dirty="0"/>
              <a:t>, </a:t>
            </a:r>
            <a:r>
              <a:rPr lang="en-US" altLang="ko-KR" sz="2600" i="1" dirty="0"/>
              <a:t>G</a:t>
            </a:r>
            <a:r>
              <a:rPr lang="en-US" altLang="ko-KR" sz="2600" dirty="0"/>
              <a:t> contains a </a:t>
            </a:r>
            <a:r>
              <a:rPr lang="en-US" altLang="ko-KR" sz="2600" i="1" dirty="0">
                <a:solidFill>
                  <a:srgbClr val="FF8000"/>
                </a:solidFill>
              </a:rPr>
              <a:t>T</a:t>
            </a:r>
            <a:r>
              <a:rPr lang="en-US" altLang="ko-KR" sz="2600" dirty="0">
                <a:solidFill>
                  <a:srgbClr val="FF8000"/>
                </a:solidFill>
              </a:rPr>
              <a:t>-join</a:t>
            </a:r>
            <a:r>
              <a:rPr lang="en-US" altLang="ko-KR" sz="2600" dirty="0"/>
              <a:t> as a subgraph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3360086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>
            <a:extLst>
              <a:ext uri="{FF2B5EF4-FFF2-40B4-BE49-F238E27FC236}">
                <a16:creationId xmlns:a16="http://schemas.microsoft.com/office/drawing/2014/main" id="{C37CE5CD-2BC0-4C9E-8932-F12D8A879CA0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4CCCB8B4-2E26-4036-B198-132E3333FFE9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21E0B46-1DCE-4FE5-9C15-41351496F254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9EFF2EE-DA8E-462B-A143-0A7E898E03C5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41" name="Oval 13">
            <a:extLst>
              <a:ext uri="{FF2B5EF4-FFF2-40B4-BE49-F238E27FC236}">
                <a16:creationId xmlns:a16="http://schemas.microsoft.com/office/drawing/2014/main" id="{69CD343E-6B37-419D-8E18-D823FB407AD4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3">
            <a:extLst>
              <a:ext uri="{FF2B5EF4-FFF2-40B4-BE49-F238E27FC236}">
                <a16:creationId xmlns:a16="http://schemas.microsoft.com/office/drawing/2014/main" id="{A3F40297-AF74-4AE7-B8DE-CF5868D3C538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0C2C85C7-E1C8-40ED-960C-2AF4E6E98238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8982139-4A08-4F87-AFF6-668188D59849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0F7832B-854B-4A2C-8131-E096380B0155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94E7041-1771-4AB2-821D-362C97F398AC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0987A50-15EF-4C62-BC30-466C6A974342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684BAA1-794A-435C-8415-D4A53AE3DA8F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48D687E-EE53-4E4B-B89B-CFB4423C96B4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327C2B1-5838-4310-8D2A-88E38C8B1457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DC598FF-2838-41C2-A7A7-105F6B655C34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7D7CDE0-514B-43DF-B633-9B4CEE47DEBE}"/>
              </a:ext>
            </a:extLst>
          </p:cNvPr>
          <p:cNvSpPr txBox="1"/>
          <p:nvPr/>
        </p:nvSpPr>
        <p:spPr>
          <a:xfrm>
            <a:off x="4577226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249149C-C724-4D99-9711-E15D850FF50B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2848AF5-4638-4D18-B4B9-8DFA07B482DE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52905002-F3A7-400C-BB3D-E6E2E12FD2CF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7F35FFB8-F6DD-42A6-89B0-4C92C799977F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477B7C2C-6E6F-4CE5-B06D-C2F0C2E1EFF9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2631C1D1-68EA-4CB8-99C5-906D463B2D0D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</a:t>
            </a:r>
            <a:r>
              <a:rPr lang="en-US" i="1" dirty="0"/>
              <a:t>T</a:t>
            </a:r>
            <a:r>
              <a:rPr lang="en-US" dirty="0"/>
              <a:t>-join cost</a:t>
            </a:r>
          </a:p>
        </p:txBody>
      </p:sp>
      <p:sp>
        <p:nvSpPr>
          <p:cNvPr id="96" name="직각 삼각형 95">
            <a:extLst>
              <a:ext uri="{FF2B5EF4-FFF2-40B4-BE49-F238E27FC236}">
                <a16:creationId xmlns:a16="http://schemas.microsoft.com/office/drawing/2014/main" id="{A6699F54-70E7-424D-A566-579350A1DA3B}"/>
              </a:ext>
            </a:extLst>
          </p:cNvPr>
          <p:cNvSpPr/>
          <p:nvPr/>
        </p:nvSpPr>
        <p:spPr>
          <a:xfrm flipH="1" flipV="1">
            <a:off x="3363313" y="5164147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직각 삼각형 98">
            <a:extLst>
              <a:ext uri="{FF2B5EF4-FFF2-40B4-BE49-F238E27FC236}">
                <a16:creationId xmlns:a16="http://schemas.microsoft.com/office/drawing/2014/main" id="{E198A3CC-EC62-4C27-9538-21FD57981FD0}"/>
              </a:ext>
            </a:extLst>
          </p:cNvPr>
          <p:cNvSpPr/>
          <p:nvPr/>
        </p:nvSpPr>
        <p:spPr>
          <a:xfrm>
            <a:off x="3363317" y="5164147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7AE673C5-0D2A-4A73-9A7E-33D5F3BCC52A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직각 삼각형 107">
            <a:extLst>
              <a:ext uri="{FF2B5EF4-FFF2-40B4-BE49-F238E27FC236}">
                <a16:creationId xmlns:a16="http://schemas.microsoft.com/office/drawing/2014/main" id="{3B3CDD83-DA93-4ECE-B4A8-2F2406A79F2E}"/>
              </a:ext>
            </a:extLst>
          </p:cNvPr>
          <p:cNvSpPr/>
          <p:nvPr/>
        </p:nvSpPr>
        <p:spPr>
          <a:xfrm flipH="1" flipV="1">
            <a:off x="6432405" y="2806340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각 삼각형 110">
            <a:extLst>
              <a:ext uri="{FF2B5EF4-FFF2-40B4-BE49-F238E27FC236}">
                <a16:creationId xmlns:a16="http://schemas.microsoft.com/office/drawing/2014/main" id="{14687D6E-45A2-44ED-B2EB-F29FD27D9962}"/>
              </a:ext>
            </a:extLst>
          </p:cNvPr>
          <p:cNvSpPr/>
          <p:nvPr/>
        </p:nvSpPr>
        <p:spPr>
          <a:xfrm>
            <a:off x="6432409" y="2806340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Rectangle 5">
            <a:extLst>
              <a:ext uri="{FF2B5EF4-FFF2-40B4-BE49-F238E27FC236}">
                <a16:creationId xmlns:a16="http://schemas.microsoft.com/office/drawing/2014/main" id="{B9CC0813-BB58-4935-98D7-4C5BC6FBF438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직각 삼각형 113">
            <a:extLst>
              <a:ext uri="{FF2B5EF4-FFF2-40B4-BE49-F238E27FC236}">
                <a16:creationId xmlns:a16="http://schemas.microsoft.com/office/drawing/2014/main" id="{425D6149-543D-4DB4-8988-C02D3685417D}"/>
              </a:ext>
            </a:extLst>
          </p:cNvPr>
          <p:cNvSpPr/>
          <p:nvPr/>
        </p:nvSpPr>
        <p:spPr>
          <a:xfrm flipH="1" flipV="1">
            <a:off x="7548529" y="2538126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직각 삼각형 116">
            <a:extLst>
              <a:ext uri="{FF2B5EF4-FFF2-40B4-BE49-F238E27FC236}">
                <a16:creationId xmlns:a16="http://schemas.microsoft.com/office/drawing/2014/main" id="{6D38B725-1DDD-4463-8BC5-D7E56BD06766}"/>
              </a:ext>
            </a:extLst>
          </p:cNvPr>
          <p:cNvSpPr/>
          <p:nvPr/>
        </p:nvSpPr>
        <p:spPr>
          <a:xfrm>
            <a:off x="7548533" y="2538126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Rectangle 5">
            <a:extLst>
              <a:ext uri="{FF2B5EF4-FFF2-40B4-BE49-F238E27FC236}">
                <a16:creationId xmlns:a16="http://schemas.microsoft.com/office/drawing/2014/main" id="{E3618390-4F2C-4F98-B4C7-2CDF5FA7B7F2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3">
            <a:extLst>
              <a:ext uri="{FF2B5EF4-FFF2-40B4-BE49-F238E27FC236}">
                <a16:creationId xmlns:a16="http://schemas.microsoft.com/office/drawing/2014/main" id="{1B8B7A97-F949-48AE-AC28-D2A8BCE93EE8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3">
            <a:extLst>
              <a:ext uri="{FF2B5EF4-FFF2-40B4-BE49-F238E27FC236}">
                <a16:creationId xmlns:a16="http://schemas.microsoft.com/office/drawing/2014/main" id="{F65C6E03-E721-47B7-8333-AEA5108F9B26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3">
            <a:extLst>
              <a:ext uri="{FF2B5EF4-FFF2-40B4-BE49-F238E27FC236}">
                <a16:creationId xmlns:a16="http://schemas.microsoft.com/office/drawing/2014/main" id="{7B2CC15C-0EB7-469F-9600-0F29E14A5D3D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직각 삼각형 122">
            <a:extLst>
              <a:ext uri="{FF2B5EF4-FFF2-40B4-BE49-F238E27FC236}">
                <a16:creationId xmlns:a16="http://schemas.microsoft.com/office/drawing/2014/main" id="{E7A576C0-3330-4985-B070-C4A0FC0D32BD}"/>
              </a:ext>
            </a:extLst>
          </p:cNvPr>
          <p:cNvSpPr/>
          <p:nvPr/>
        </p:nvSpPr>
        <p:spPr>
          <a:xfrm flipH="1" flipV="1">
            <a:off x="957789" y="314138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각 삼각형 125">
            <a:extLst>
              <a:ext uri="{FF2B5EF4-FFF2-40B4-BE49-F238E27FC236}">
                <a16:creationId xmlns:a16="http://schemas.microsoft.com/office/drawing/2014/main" id="{7D674605-F494-48EB-A469-5F873B1490EB}"/>
              </a:ext>
            </a:extLst>
          </p:cNvPr>
          <p:cNvSpPr/>
          <p:nvPr/>
        </p:nvSpPr>
        <p:spPr>
          <a:xfrm>
            <a:off x="957793" y="3141389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Rectangle 5">
            <a:extLst>
              <a:ext uri="{FF2B5EF4-FFF2-40B4-BE49-F238E27FC236}">
                <a16:creationId xmlns:a16="http://schemas.microsoft.com/office/drawing/2014/main" id="{17586D94-1173-45DE-928F-F82E88AF7CC3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직각 삼각형 128">
            <a:extLst>
              <a:ext uri="{FF2B5EF4-FFF2-40B4-BE49-F238E27FC236}">
                <a16:creationId xmlns:a16="http://schemas.microsoft.com/office/drawing/2014/main" id="{E404AA13-45E3-4003-95B1-FF0D73F5E85D}"/>
              </a:ext>
            </a:extLst>
          </p:cNvPr>
          <p:cNvSpPr/>
          <p:nvPr/>
        </p:nvSpPr>
        <p:spPr>
          <a:xfrm flipH="1" flipV="1">
            <a:off x="2637924" y="3194842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직각 삼각형 131">
            <a:extLst>
              <a:ext uri="{FF2B5EF4-FFF2-40B4-BE49-F238E27FC236}">
                <a16:creationId xmlns:a16="http://schemas.microsoft.com/office/drawing/2014/main" id="{B27AB8DB-37F0-4E86-9A55-5D1C4BFDE4DA}"/>
              </a:ext>
            </a:extLst>
          </p:cNvPr>
          <p:cNvSpPr/>
          <p:nvPr/>
        </p:nvSpPr>
        <p:spPr>
          <a:xfrm>
            <a:off x="2637928" y="3194842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5">
            <a:extLst>
              <a:ext uri="{FF2B5EF4-FFF2-40B4-BE49-F238E27FC236}">
                <a16:creationId xmlns:a16="http://schemas.microsoft.com/office/drawing/2014/main" id="{925580CF-9383-4B87-8374-623CA97E29B0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직각 삼각형 134">
            <a:extLst>
              <a:ext uri="{FF2B5EF4-FFF2-40B4-BE49-F238E27FC236}">
                <a16:creationId xmlns:a16="http://schemas.microsoft.com/office/drawing/2014/main" id="{C5640873-7264-4B1B-880F-3379B3A80315}"/>
              </a:ext>
            </a:extLst>
          </p:cNvPr>
          <p:cNvSpPr/>
          <p:nvPr/>
        </p:nvSpPr>
        <p:spPr>
          <a:xfrm flipH="1" flipV="1">
            <a:off x="1855490" y="2396604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직각 삼각형 137">
            <a:extLst>
              <a:ext uri="{FF2B5EF4-FFF2-40B4-BE49-F238E27FC236}">
                <a16:creationId xmlns:a16="http://schemas.microsoft.com/office/drawing/2014/main" id="{A0D7109D-6388-44AB-9E40-F79977C765D5}"/>
              </a:ext>
            </a:extLst>
          </p:cNvPr>
          <p:cNvSpPr/>
          <p:nvPr/>
        </p:nvSpPr>
        <p:spPr>
          <a:xfrm>
            <a:off x="1855494" y="239660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ectangle 5">
            <a:extLst>
              <a:ext uri="{FF2B5EF4-FFF2-40B4-BE49-F238E27FC236}">
                <a16:creationId xmlns:a16="http://schemas.microsoft.com/office/drawing/2014/main" id="{BD35DEDA-054E-44DD-BD53-E508A6A735E8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">
            <a:extLst>
              <a:ext uri="{FF2B5EF4-FFF2-40B4-BE49-F238E27FC236}">
                <a16:creationId xmlns:a16="http://schemas.microsoft.com/office/drawing/2014/main" id="{447DE3F3-F7CD-49D3-AF4A-23C58EF51DEF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3">
            <a:extLst>
              <a:ext uri="{FF2B5EF4-FFF2-40B4-BE49-F238E27FC236}">
                <a16:creationId xmlns:a16="http://schemas.microsoft.com/office/drawing/2014/main" id="{BAF5A843-DAF0-4DE8-AE25-70A1BD63B95C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3">
            <a:extLst>
              <a:ext uri="{FF2B5EF4-FFF2-40B4-BE49-F238E27FC236}">
                <a16:creationId xmlns:a16="http://schemas.microsoft.com/office/drawing/2014/main" id="{4FD0D93E-A5F8-4571-ABB0-9DCF61814E43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직각 삼각형 144">
            <a:extLst>
              <a:ext uri="{FF2B5EF4-FFF2-40B4-BE49-F238E27FC236}">
                <a16:creationId xmlns:a16="http://schemas.microsoft.com/office/drawing/2014/main" id="{2F12C8FC-20E3-418B-9C9A-57AD17D17809}"/>
              </a:ext>
            </a:extLst>
          </p:cNvPr>
          <p:cNvSpPr/>
          <p:nvPr/>
        </p:nvSpPr>
        <p:spPr>
          <a:xfrm flipH="1" flipV="1">
            <a:off x="4743213" y="3821910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직각 삼각형 147">
            <a:extLst>
              <a:ext uri="{FF2B5EF4-FFF2-40B4-BE49-F238E27FC236}">
                <a16:creationId xmlns:a16="http://schemas.microsoft.com/office/drawing/2014/main" id="{0ED43750-0B33-44BF-8A6B-7100A2A4D8DA}"/>
              </a:ext>
            </a:extLst>
          </p:cNvPr>
          <p:cNvSpPr/>
          <p:nvPr/>
        </p:nvSpPr>
        <p:spPr>
          <a:xfrm>
            <a:off x="4743217" y="3821910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Rectangle 5">
            <a:extLst>
              <a:ext uri="{FF2B5EF4-FFF2-40B4-BE49-F238E27FC236}">
                <a16:creationId xmlns:a16="http://schemas.microsoft.com/office/drawing/2014/main" id="{FAD3D10C-B618-402E-BB2E-16F45F0AE315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직각 삼각형 153">
            <a:extLst>
              <a:ext uri="{FF2B5EF4-FFF2-40B4-BE49-F238E27FC236}">
                <a16:creationId xmlns:a16="http://schemas.microsoft.com/office/drawing/2014/main" id="{E2FF36D1-ABAF-4659-95BF-7C541FE80F53}"/>
              </a:ext>
            </a:extLst>
          </p:cNvPr>
          <p:cNvSpPr/>
          <p:nvPr/>
        </p:nvSpPr>
        <p:spPr>
          <a:xfrm flipH="1" flipV="1">
            <a:off x="5669693" y="4699594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직각 삼각형 157">
            <a:extLst>
              <a:ext uri="{FF2B5EF4-FFF2-40B4-BE49-F238E27FC236}">
                <a16:creationId xmlns:a16="http://schemas.microsoft.com/office/drawing/2014/main" id="{A41E4328-B5A2-4619-9EF9-0661C546DC7A}"/>
              </a:ext>
            </a:extLst>
          </p:cNvPr>
          <p:cNvSpPr/>
          <p:nvPr/>
        </p:nvSpPr>
        <p:spPr>
          <a:xfrm>
            <a:off x="5669697" y="469959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Rectangle 5">
            <a:extLst>
              <a:ext uri="{FF2B5EF4-FFF2-40B4-BE49-F238E27FC236}">
                <a16:creationId xmlns:a16="http://schemas.microsoft.com/office/drawing/2014/main" id="{61B4562B-C18A-4E08-96D8-80D9E5769750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직각 삼각형 162">
            <a:extLst>
              <a:ext uri="{FF2B5EF4-FFF2-40B4-BE49-F238E27FC236}">
                <a16:creationId xmlns:a16="http://schemas.microsoft.com/office/drawing/2014/main" id="{28DB0F3D-3396-43D9-B822-30FADE308BE5}"/>
              </a:ext>
            </a:extLst>
          </p:cNvPr>
          <p:cNvSpPr/>
          <p:nvPr/>
        </p:nvSpPr>
        <p:spPr>
          <a:xfrm flipH="1" flipV="1">
            <a:off x="5723146" y="5656543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직각 삼각형 166">
            <a:extLst>
              <a:ext uri="{FF2B5EF4-FFF2-40B4-BE49-F238E27FC236}">
                <a16:creationId xmlns:a16="http://schemas.microsoft.com/office/drawing/2014/main" id="{268641C6-64F5-437D-B311-F5F49F7803A8}"/>
              </a:ext>
            </a:extLst>
          </p:cNvPr>
          <p:cNvSpPr/>
          <p:nvPr/>
        </p:nvSpPr>
        <p:spPr>
          <a:xfrm>
            <a:off x="5723150" y="5656543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Rectangle 5">
            <a:extLst>
              <a:ext uri="{FF2B5EF4-FFF2-40B4-BE49-F238E27FC236}">
                <a16:creationId xmlns:a16="http://schemas.microsoft.com/office/drawing/2014/main" id="{0ABE5A8E-3E77-466B-90A9-594C68D8C0B2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직각 삼각형 171">
            <a:extLst>
              <a:ext uri="{FF2B5EF4-FFF2-40B4-BE49-F238E27FC236}">
                <a16:creationId xmlns:a16="http://schemas.microsoft.com/office/drawing/2014/main" id="{4E7DAD23-8DF3-4A2E-95F7-3E64CB1588C2}"/>
              </a:ext>
            </a:extLst>
          </p:cNvPr>
          <p:cNvSpPr/>
          <p:nvPr/>
        </p:nvSpPr>
        <p:spPr>
          <a:xfrm flipH="1" flipV="1">
            <a:off x="3807141" y="561849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직각 삼각형 175">
            <a:extLst>
              <a:ext uri="{FF2B5EF4-FFF2-40B4-BE49-F238E27FC236}">
                <a16:creationId xmlns:a16="http://schemas.microsoft.com/office/drawing/2014/main" id="{ABEE2115-E78C-4D9C-9744-60B184751E00}"/>
              </a:ext>
            </a:extLst>
          </p:cNvPr>
          <p:cNvSpPr/>
          <p:nvPr/>
        </p:nvSpPr>
        <p:spPr>
          <a:xfrm>
            <a:off x="3807145" y="5618499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Rectangle 5">
            <a:extLst>
              <a:ext uri="{FF2B5EF4-FFF2-40B4-BE49-F238E27FC236}">
                <a16:creationId xmlns:a16="http://schemas.microsoft.com/office/drawing/2014/main" id="{E9748094-911A-45AD-AF77-496B272C7EFF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직각 삼각형 180">
            <a:extLst>
              <a:ext uri="{FF2B5EF4-FFF2-40B4-BE49-F238E27FC236}">
                <a16:creationId xmlns:a16="http://schemas.microsoft.com/office/drawing/2014/main" id="{EAC67EF9-B207-4EC5-A25B-0872742A5A20}"/>
              </a:ext>
            </a:extLst>
          </p:cNvPr>
          <p:cNvSpPr/>
          <p:nvPr/>
        </p:nvSpPr>
        <p:spPr>
          <a:xfrm flipH="1" flipV="1">
            <a:off x="3712381" y="4690955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직각 삼각형 184">
            <a:extLst>
              <a:ext uri="{FF2B5EF4-FFF2-40B4-BE49-F238E27FC236}">
                <a16:creationId xmlns:a16="http://schemas.microsoft.com/office/drawing/2014/main" id="{CE5512B1-50B7-4D4A-87FB-09F419EEB365}"/>
              </a:ext>
            </a:extLst>
          </p:cNvPr>
          <p:cNvSpPr/>
          <p:nvPr/>
        </p:nvSpPr>
        <p:spPr>
          <a:xfrm>
            <a:off x="3712385" y="4690955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" name="Rectangle 5">
            <a:extLst>
              <a:ext uri="{FF2B5EF4-FFF2-40B4-BE49-F238E27FC236}">
                <a16:creationId xmlns:a16="http://schemas.microsoft.com/office/drawing/2014/main" id="{00CA5C7E-42BB-4352-9962-EE04B692E5FA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3">
            <a:extLst>
              <a:ext uri="{FF2B5EF4-FFF2-40B4-BE49-F238E27FC236}">
                <a16:creationId xmlns:a16="http://schemas.microsoft.com/office/drawing/2014/main" id="{A641173F-C0B1-4CA1-AC7A-D555C691064C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3">
            <a:extLst>
              <a:ext uri="{FF2B5EF4-FFF2-40B4-BE49-F238E27FC236}">
                <a16:creationId xmlns:a16="http://schemas.microsoft.com/office/drawing/2014/main" id="{F16D6932-1A62-4056-A950-49CD98DE4951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직각 삼각형 202">
            <a:extLst>
              <a:ext uri="{FF2B5EF4-FFF2-40B4-BE49-F238E27FC236}">
                <a16:creationId xmlns:a16="http://schemas.microsoft.com/office/drawing/2014/main" id="{37BA2F6E-27BE-4F0B-9710-7AC8C11717B1}"/>
              </a:ext>
            </a:extLst>
          </p:cNvPr>
          <p:cNvSpPr/>
          <p:nvPr/>
        </p:nvSpPr>
        <p:spPr>
          <a:xfrm flipH="1" flipV="1">
            <a:off x="6201736" y="5251074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8" name="직각 삼각형 207">
            <a:extLst>
              <a:ext uri="{FF2B5EF4-FFF2-40B4-BE49-F238E27FC236}">
                <a16:creationId xmlns:a16="http://schemas.microsoft.com/office/drawing/2014/main" id="{9499B4A4-A2F1-4CCE-A452-1E5497034282}"/>
              </a:ext>
            </a:extLst>
          </p:cNvPr>
          <p:cNvSpPr/>
          <p:nvPr/>
        </p:nvSpPr>
        <p:spPr>
          <a:xfrm>
            <a:off x="6201740" y="525107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9" name="Rectangle 5">
            <a:extLst>
              <a:ext uri="{FF2B5EF4-FFF2-40B4-BE49-F238E27FC236}">
                <a16:creationId xmlns:a16="http://schemas.microsoft.com/office/drawing/2014/main" id="{A802A768-D3B0-4D2E-B0FD-A8C14554251F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13">
            <a:extLst>
              <a:ext uri="{FF2B5EF4-FFF2-40B4-BE49-F238E27FC236}">
                <a16:creationId xmlns:a16="http://schemas.microsoft.com/office/drawing/2014/main" id="{594C38D0-259F-4C80-951E-ED3210AAC622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13">
            <a:extLst>
              <a:ext uri="{FF2B5EF4-FFF2-40B4-BE49-F238E27FC236}">
                <a16:creationId xmlns:a16="http://schemas.microsoft.com/office/drawing/2014/main" id="{3275C1E0-0605-4C74-A205-4D409DDE0FB6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직각 삼각형 214">
            <a:extLst>
              <a:ext uri="{FF2B5EF4-FFF2-40B4-BE49-F238E27FC236}">
                <a16:creationId xmlns:a16="http://schemas.microsoft.com/office/drawing/2014/main" id="{0D460DAB-A951-4D7F-9738-671915E9D47F}"/>
              </a:ext>
            </a:extLst>
          </p:cNvPr>
          <p:cNvSpPr/>
          <p:nvPr/>
        </p:nvSpPr>
        <p:spPr>
          <a:xfrm flipH="1" flipV="1">
            <a:off x="4735948" y="513196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8" name="직각 삼각형 217">
            <a:extLst>
              <a:ext uri="{FF2B5EF4-FFF2-40B4-BE49-F238E27FC236}">
                <a16:creationId xmlns:a16="http://schemas.microsoft.com/office/drawing/2014/main" id="{257420DE-8C42-43F1-83AA-144C72943DE6}"/>
              </a:ext>
            </a:extLst>
          </p:cNvPr>
          <p:cNvSpPr/>
          <p:nvPr/>
        </p:nvSpPr>
        <p:spPr>
          <a:xfrm>
            <a:off x="4735952" y="5131969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9" name="Rectangle 5">
            <a:extLst>
              <a:ext uri="{FF2B5EF4-FFF2-40B4-BE49-F238E27FC236}">
                <a16:creationId xmlns:a16="http://schemas.microsoft.com/office/drawing/2014/main" id="{713BDA1F-7A5B-4662-A066-0340CEBE2C2A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5">
            <a:extLst>
              <a:ext uri="{FF2B5EF4-FFF2-40B4-BE49-F238E27FC236}">
                <a16:creationId xmlns:a16="http://schemas.microsoft.com/office/drawing/2014/main" id="{F0B79462-64C7-4AB8-BCCA-22C4AA3733DD}"/>
              </a:ext>
            </a:extLst>
          </p:cNvPr>
          <p:cNvSpPr/>
          <p:nvPr/>
        </p:nvSpPr>
        <p:spPr>
          <a:xfrm rot="2700000">
            <a:off x="5371242" y="1770134"/>
            <a:ext cx="190800" cy="190800"/>
          </a:xfrm>
          <a:prstGeom prst="rect">
            <a:avLst/>
          </a:prstGeom>
          <a:solidFill>
            <a:srgbClr val="B482DA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3C7824-ECB6-408A-BFA6-454E036D8ACF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F0301F0-B89F-4E2D-811D-503DE19610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02B312F-F458-4FAA-AE33-39392953D853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586C6F5-2C4A-47C4-9D0E-E9908672A729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4CE4BE08-BFE3-4EE0-BB8F-6F76300C0051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1131637-29EF-41BF-9FA0-87D92EC11634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83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직사각형 83"/>
          <p:cNvSpPr/>
          <p:nvPr/>
        </p:nvSpPr>
        <p:spPr>
          <a:xfrm>
            <a:off x="5330982" y="166480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solidFill>
                  <a:srgbClr val="5B2682"/>
                </a:solidFill>
              </a:rPr>
              <a:t>z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93405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endCxn id="113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8" name="직선 연결선 197">
            <a:extLst>
              <a:ext uri="{FF2B5EF4-FFF2-40B4-BE49-F238E27FC236}">
                <a16:creationId xmlns:a16="http://schemas.microsoft.com/office/drawing/2014/main" id="{4A79B312-D4B6-4CF0-919E-5F39DD5E3A07}"/>
              </a:ext>
            </a:extLst>
          </p:cNvPr>
          <p:cNvCxnSpPr>
            <a:cxnSpLocks/>
            <a:stCxn id="132" idx="5"/>
            <a:endCxn id="141" idx="1"/>
          </p:cNvCxnSpPr>
          <p:nvPr/>
        </p:nvCxnSpPr>
        <p:spPr>
          <a:xfrm flipH="1" flipV="1">
            <a:off x="2410943" y="2770349"/>
            <a:ext cx="322386" cy="5198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3">
            <a:extLst>
              <a:ext uri="{FF2B5EF4-FFF2-40B4-BE49-F238E27FC236}">
                <a16:creationId xmlns:a16="http://schemas.microsoft.com/office/drawing/2014/main" id="{69CD343E-6B37-419D-8E18-D823FB407AD4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0" name="직선 연결선 199">
            <a:extLst>
              <a:ext uri="{FF2B5EF4-FFF2-40B4-BE49-F238E27FC236}">
                <a16:creationId xmlns:a16="http://schemas.microsoft.com/office/drawing/2014/main" id="{C82B3807-4B2D-4C86-8ADD-EA4668313E3F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3">
            <a:extLst>
              <a:ext uri="{FF2B5EF4-FFF2-40B4-BE49-F238E27FC236}">
                <a16:creationId xmlns:a16="http://schemas.microsoft.com/office/drawing/2014/main" id="{A3F40297-AF74-4AE7-B8DE-CF5868D3C538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0" name="직선 연결선 179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stCxn id="190" idx="0"/>
            <a:endCxn id="158" idx="5"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직선 연결선 221">
            <a:extLst>
              <a:ext uri="{FF2B5EF4-FFF2-40B4-BE49-F238E27FC236}">
                <a16:creationId xmlns:a16="http://schemas.microsoft.com/office/drawing/2014/main" id="{5AB1DF40-9337-43E1-82A6-E5C9F09544F2}"/>
              </a:ext>
            </a:extLst>
          </p:cNvPr>
          <p:cNvCxnSpPr>
            <a:cxnSpLocks/>
            <a:stCxn id="191" idx="1"/>
            <a:endCxn id="185" idx="5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>
            <a:extLst>
              <a:ext uri="{FF2B5EF4-FFF2-40B4-BE49-F238E27FC236}">
                <a16:creationId xmlns:a16="http://schemas.microsoft.com/office/drawing/2014/main" id="{D3882C52-4310-4AC0-94C0-53BF671020AB}"/>
              </a:ext>
            </a:extLst>
          </p:cNvPr>
          <p:cNvCxnSpPr>
            <a:cxnSpLocks/>
            <a:stCxn id="188" idx="3"/>
            <a:endCxn id="176" idx="5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>
            <a:extLst>
              <a:ext uri="{FF2B5EF4-FFF2-40B4-BE49-F238E27FC236}">
                <a16:creationId xmlns:a16="http://schemas.microsoft.com/office/drawing/2014/main" id="{C694EC00-E335-4EF9-9A4E-7992614AF9F0}"/>
              </a:ext>
            </a:extLst>
          </p:cNvPr>
          <p:cNvCxnSpPr>
            <a:cxnSpLocks/>
            <a:stCxn id="212" idx="6"/>
            <a:endCxn id="167" idx="5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직선 연결선 239">
            <a:extLst>
              <a:ext uri="{FF2B5EF4-FFF2-40B4-BE49-F238E27FC236}">
                <a16:creationId xmlns:a16="http://schemas.microsoft.com/office/drawing/2014/main" id="{FCD54CD8-BC94-4784-B49C-203A6F046182}"/>
              </a:ext>
            </a:extLst>
          </p:cNvPr>
          <p:cNvCxnSpPr>
            <a:cxnSpLocks/>
            <a:stCxn id="158" idx="5"/>
            <a:endCxn id="211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직선 연결선 161">
            <a:extLst>
              <a:ext uri="{FF2B5EF4-FFF2-40B4-BE49-F238E27FC236}">
                <a16:creationId xmlns:a16="http://schemas.microsoft.com/office/drawing/2014/main" id="{5E1FF8B1-D9D3-4D47-B29A-5BF14DBEF88D}"/>
              </a:ext>
            </a:extLst>
          </p:cNvPr>
          <p:cNvCxnSpPr>
            <a:cxnSpLocks/>
            <a:stCxn id="121" idx="0"/>
            <a:endCxn id="117" idx="5"/>
          </p:cNvCxnSpPr>
          <p:nvPr/>
        </p:nvCxnSpPr>
        <p:spPr>
          <a:xfrm flipV="1">
            <a:off x="7545068" y="2633526"/>
            <a:ext cx="98866" cy="6548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>
            <a:extLst>
              <a:ext uri="{FF2B5EF4-FFF2-40B4-BE49-F238E27FC236}">
                <a16:creationId xmlns:a16="http://schemas.microsoft.com/office/drawing/2014/main" id="{598FD613-34EE-4BB5-ADA8-940E98D82947}"/>
              </a:ext>
            </a:extLst>
          </p:cNvPr>
          <p:cNvCxnSpPr>
            <a:cxnSpLocks/>
            <a:stCxn id="117" idx="5"/>
            <a:endCxn id="119" idx="5"/>
          </p:cNvCxnSpPr>
          <p:nvPr/>
        </p:nvCxnSpPr>
        <p:spPr>
          <a:xfrm flipH="1" flipV="1">
            <a:off x="7307759" y="2464283"/>
            <a:ext cx="336175" cy="1692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연결선 158">
            <a:extLst>
              <a:ext uri="{FF2B5EF4-FFF2-40B4-BE49-F238E27FC236}">
                <a16:creationId xmlns:a16="http://schemas.microsoft.com/office/drawing/2014/main" id="{A13A465D-4C3A-4F5A-BA6B-D7CEDE927187}"/>
              </a:ext>
            </a:extLst>
          </p:cNvPr>
          <p:cNvCxnSpPr>
            <a:cxnSpLocks/>
            <a:stCxn id="117" idx="5"/>
            <a:endCxn id="120" idx="3"/>
          </p:cNvCxnSpPr>
          <p:nvPr/>
        </p:nvCxnSpPr>
        <p:spPr>
          <a:xfrm flipH="1">
            <a:off x="7182902" y="2633526"/>
            <a:ext cx="461032" cy="4348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직선 연결선 188">
            <a:extLst>
              <a:ext uri="{FF2B5EF4-FFF2-40B4-BE49-F238E27FC236}">
                <a16:creationId xmlns:a16="http://schemas.microsoft.com/office/drawing/2014/main" id="{D4644675-4A69-4C8F-8363-41BE6B91CC28}"/>
              </a:ext>
            </a:extLst>
          </p:cNvPr>
          <p:cNvCxnSpPr>
            <a:cxnSpLocks/>
            <a:stCxn id="140" idx="7"/>
            <a:endCxn id="126" idx="5"/>
          </p:cNvCxnSpPr>
          <p:nvPr/>
        </p:nvCxnSpPr>
        <p:spPr>
          <a:xfrm flipH="1">
            <a:off x="1053194" y="2757491"/>
            <a:ext cx="472519" cy="4792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직선 연결선 191">
            <a:extLst>
              <a:ext uri="{FF2B5EF4-FFF2-40B4-BE49-F238E27FC236}">
                <a16:creationId xmlns:a16="http://schemas.microsoft.com/office/drawing/2014/main" id="{1CAABF0D-86AD-4C20-B12F-629C84DFE16A}"/>
              </a:ext>
            </a:extLst>
          </p:cNvPr>
          <p:cNvCxnSpPr>
            <a:cxnSpLocks/>
            <a:stCxn id="126" idx="5"/>
            <a:endCxn id="142" idx="5"/>
          </p:cNvCxnSpPr>
          <p:nvPr/>
        </p:nvCxnSpPr>
        <p:spPr>
          <a:xfrm>
            <a:off x="1053194" y="3236789"/>
            <a:ext cx="596044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직선 연결선 194">
            <a:extLst>
              <a:ext uri="{FF2B5EF4-FFF2-40B4-BE49-F238E27FC236}">
                <a16:creationId xmlns:a16="http://schemas.microsoft.com/office/drawing/2014/main" id="{F319BFDC-C2AC-4100-8BBE-263CCF278BAD}"/>
              </a:ext>
            </a:extLst>
          </p:cNvPr>
          <p:cNvCxnSpPr>
            <a:cxnSpLocks/>
            <a:stCxn id="132" idx="5"/>
            <a:endCxn id="143" idx="3"/>
          </p:cNvCxnSpPr>
          <p:nvPr/>
        </p:nvCxnSpPr>
        <p:spPr>
          <a:xfrm flipH="1">
            <a:off x="2169839" y="3290242"/>
            <a:ext cx="563490" cy="5586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0C2C85C7-E1C8-40ED-960C-2AF4E6E98238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9EFF2EE-DA8E-462B-A143-0A7E898E03C5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4CCCB8B4-2E26-4036-B198-132E3333FFE9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8982139-4A08-4F87-AFF6-668188D59849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0F7832B-854B-4A2C-8131-E096380B0155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94E7041-1771-4AB2-821D-362C97F398AC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0987A50-15EF-4C62-BC30-466C6A974342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684BAA1-794A-435C-8415-D4A53AE3DA8F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48D687E-EE53-4E4B-B89B-CFB4423C96B4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327C2B1-5838-4310-8D2A-88E38C8B1457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DC598FF-2838-41C2-A7A7-105F6B655C34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7D7CDE0-514B-43DF-B633-9B4CEE47DEBE}"/>
              </a:ext>
            </a:extLst>
          </p:cNvPr>
          <p:cNvSpPr txBox="1"/>
          <p:nvPr/>
        </p:nvSpPr>
        <p:spPr>
          <a:xfrm>
            <a:off x="4577226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249149C-C724-4D99-9711-E15D850FF50B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2848AF5-4638-4D18-B4B9-8DFA07B482DE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52905002-F3A7-400C-BB3D-E6E2E12FD2CF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7F35FFB8-F6DD-42A6-89B0-4C92C799977F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477B7C2C-6E6F-4CE5-B06D-C2F0C2E1EFF9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2631C1D1-68EA-4CB8-99C5-906D463B2D0D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</a:t>
            </a:r>
            <a:r>
              <a:rPr lang="en-US" i="1" dirty="0"/>
              <a:t>T</a:t>
            </a:r>
            <a:r>
              <a:rPr lang="en-US" dirty="0"/>
              <a:t>-join cost</a:t>
            </a:r>
          </a:p>
        </p:txBody>
      </p:sp>
      <p:sp>
        <p:nvSpPr>
          <p:cNvPr id="96" name="직각 삼각형 95">
            <a:extLst>
              <a:ext uri="{FF2B5EF4-FFF2-40B4-BE49-F238E27FC236}">
                <a16:creationId xmlns:a16="http://schemas.microsoft.com/office/drawing/2014/main" id="{A6699F54-70E7-424D-A566-579350A1DA3B}"/>
              </a:ext>
            </a:extLst>
          </p:cNvPr>
          <p:cNvSpPr/>
          <p:nvPr/>
        </p:nvSpPr>
        <p:spPr>
          <a:xfrm flipH="1" flipV="1">
            <a:off x="3363313" y="5164147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직각 삼각형 98">
            <a:extLst>
              <a:ext uri="{FF2B5EF4-FFF2-40B4-BE49-F238E27FC236}">
                <a16:creationId xmlns:a16="http://schemas.microsoft.com/office/drawing/2014/main" id="{E198A3CC-EC62-4C27-9538-21FD57981FD0}"/>
              </a:ext>
            </a:extLst>
          </p:cNvPr>
          <p:cNvSpPr/>
          <p:nvPr/>
        </p:nvSpPr>
        <p:spPr>
          <a:xfrm>
            <a:off x="3363317" y="5164147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7AE673C5-0D2A-4A73-9A7E-33D5F3BCC52A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직각 삼각형 107">
            <a:extLst>
              <a:ext uri="{FF2B5EF4-FFF2-40B4-BE49-F238E27FC236}">
                <a16:creationId xmlns:a16="http://schemas.microsoft.com/office/drawing/2014/main" id="{3B3CDD83-DA93-4ECE-B4A8-2F2406A79F2E}"/>
              </a:ext>
            </a:extLst>
          </p:cNvPr>
          <p:cNvSpPr/>
          <p:nvPr/>
        </p:nvSpPr>
        <p:spPr>
          <a:xfrm flipH="1" flipV="1">
            <a:off x="6432405" y="2806340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각 삼각형 110">
            <a:extLst>
              <a:ext uri="{FF2B5EF4-FFF2-40B4-BE49-F238E27FC236}">
                <a16:creationId xmlns:a16="http://schemas.microsoft.com/office/drawing/2014/main" id="{14687D6E-45A2-44ED-B2EB-F29FD27D9962}"/>
              </a:ext>
            </a:extLst>
          </p:cNvPr>
          <p:cNvSpPr/>
          <p:nvPr/>
        </p:nvSpPr>
        <p:spPr>
          <a:xfrm>
            <a:off x="6432409" y="2806340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Rectangle 5">
            <a:extLst>
              <a:ext uri="{FF2B5EF4-FFF2-40B4-BE49-F238E27FC236}">
                <a16:creationId xmlns:a16="http://schemas.microsoft.com/office/drawing/2014/main" id="{B9CC0813-BB58-4935-98D7-4C5BC6FBF438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직각 삼각형 113">
            <a:extLst>
              <a:ext uri="{FF2B5EF4-FFF2-40B4-BE49-F238E27FC236}">
                <a16:creationId xmlns:a16="http://schemas.microsoft.com/office/drawing/2014/main" id="{425D6149-543D-4DB4-8988-C02D3685417D}"/>
              </a:ext>
            </a:extLst>
          </p:cNvPr>
          <p:cNvSpPr/>
          <p:nvPr/>
        </p:nvSpPr>
        <p:spPr>
          <a:xfrm flipH="1" flipV="1">
            <a:off x="7548529" y="2538126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직각 삼각형 116">
            <a:extLst>
              <a:ext uri="{FF2B5EF4-FFF2-40B4-BE49-F238E27FC236}">
                <a16:creationId xmlns:a16="http://schemas.microsoft.com/office/drawing/2014/main" id="{6D38B725-1DDD-4463-8BC5-D7E56BD06766}"/>
              </a:ext>
            </a:extLst>
          </p:cNvPr>
          <p:cNvSpPr/>
          <p:nvPr/>
        </p:nvSpPr>
        <p:spPr>
          <a:xfrm>
            <a:off x="7548533" y="2538126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Rectangle 5">
            <a:extLst>
              <a:ext uri="{FF2B5EF4-FFF2-40B4-BE49-F238E27FC236}">
                <a16:creationId xmlns:a16="http://schemas.microsoft.com/office/drawing/2014/main" id="{E3618390-4F2C-4F98-B4C7-2CDF5FA7B7F2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3">
            <a:extLst>
              <a:ext uri="{FF2B5EF4-FFF2-40B4-BE49-F238E27FC236}">
                <a16:creationId xmlns:a16="http://schemas.microsoft.com/office/drawing/2014/main" id="{1B8B7A97-F949-48AE-AC28-D2A8BCE93EE8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3">
            <a:extLst>
              <a:ext uri="{FF2B5EF4-FFF2-40B4-BE49-F238E27FC236}">
                <a16:creationId xmlns:a16="http://schemas.microsoft.com/office/drawing/2014/main" id="{F65C6E03-E721-47B7-8333-AEA5108F9B26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3">
            <a:extLst>
              <a:ext uri="{FF2B5EF4-FFF2-40B4-BE49-F238E27FC236}">
                <a16:creationId xmlns:a16="http://schemas.microsoft.com/office/drawing/2014/main" id="{7B2CC15C-0EB7-469F-9600-0F29E14A5D3D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직각 삼각형 122">
            <a:extLst>
              <a:ext uri="{FF2B5EF4-FFF2-40B4-BE49-F238E27FC236}">
                <a16:creationId xmlns:a16="http://schemas.microsoft.com/office/drawing/2014/main" id="{E7A576C0-3330-4985-B070-C4A0FC0D32BD}"/>
              </a:ext>
            </a:extLst>
          </p:cNvPr>
          <p:cNvSpPr/>
          <p:nvPr/>
        </p:nvSpPr>
        <p:spPr>
          <a:xfrm flipH="1" flipV="1">
            <a:off x="957789" y="314138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각 삼각형 125">
            <a:extLst>
              <a:ext uri="{FF2B5EF4-FFF2-40B4-BE49-F238E27FC236}">
                <a16:creationId xmlns:a16="http://schemas.microsoft.com/office/drawing/2014/main" id="{7D674605-F494-48EB-A469-5F873B1490EB}"/>
              </a:ext>
            </a:extLst>
          </p:cNvPr>
          <p:cNvSpPr/>
          <p:nvPr/>
        </p:nvSpPr>
        <p:spPr>
          <a:xfrm>
            <a:off x="957793" y="3141389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Rectangle 5">
            <a:extLst>
              <a:ext uri="{FF2B5EF4-FFF2-40B4-BE49-F238E27FC236}">
                <a16:creationId xmlns:a16="http://schemas.microsoft.com/office/drawing/2014/main" id="{17586D94-1173-45DE-928F-F82E88AF7CC3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직각 삼각형 128">
            <a:extLst>
              <a:ext uri="{FF2B5EF4-FFF2-40B4-BE49-F238E27FC236}">
                <a16:creationId xmlns:a16="http://schemas.microsoft.com/office/drawing/2014/main" id="{E404AA13-45E3-4003-95B1-FF0D73F5E85D}"/>
              </a:ext>
            </a:extLst>
          </p:cNvPr>
          <p:cNvSpPr/>
          <p:nvPr/>
        </p:nvSpPr>
        <p:spPr>
          <a:xfrm flipH="1" flipV="1">
            <a:off x="2637924" y="3194842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직각 삼각형 131">
            <a:extLst>
              <a:ext uri="{FF2B5EF4-FFF2-40B4-BE49-F238E27FC236}">
                <a16:creationId xmlns:a16="http://schemas.microsoft.com/office/drawing/2014/main" id="{B27AB8DB-37F0-4E86-9A55-5D1C4BFDE4DA}"/>
              </a:ext>
            </a:extLst>
          </p:cNvPr>
          <p:cNvSpPr/>
          <p:nvPr/>
        </p:nvSpPr>
        <p:spPr>
          <a:xfrm>
            <a:off x="2637928" y="3194842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5">
            <a:extLst>
              <a:ext uri="{FF2B5EF4-FFF2-40B4-BE49-F238E27FC236}">
                <a16:creationId xmlns:a16="http://schemas.microsoft.com/office/drawing/2014/main" id="{925580CF-9383-4B87-8374-623CA97E29B0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직각 삼각형 134">
            <a:extLst>
              <a:ext uri="{FF2B5EF4-FFF2-40B4-BE49-F238E27FC236}">
                <a16:creationId xmlns:a16="http://schemas.microsoft.com/office/drawing/2014/main" id="{C5640873-7264-4B1B-880F-3379B3A80315}"/>
              </a:ext>
            </a:extLst>
          </p:cNvPr>
          <p:cNvSpPr/>
          <p:nvPr/>
        </p:nvSpPr>
        <p:spPr>
          <a:xfrm flipH="1" flipV="1">
            <a:off x="1855490" y="2396604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직각 삼각형 137">
            <a:extLst>
              <a:ext uri="{FF2B5EF4-FFF2-40B4-BE49-F238E27FC236}">
                <a16:creationId xmlns:a16="http://schemas.microsoft.com/office/drawing/2014/main" id="{A0D7109D-6388-44AB-9E40-F79977C765D5}"/>
              </a:ext>
            </a:extLst>
          </p:cNvPr>
          <p:cNvSpPr/>
          <p:nvPr/>
        </p:nvSpPr>
        <p:spPr>
          <a:xfrm>
            <a:off x="1855494" y="239660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ectangle 5">
            <a:extLst>
              <a:ext uri="{FF2B5EF4-FFF2-40B4-BE49-F238E27FC236}">
                <a16:creationId xmlns:a16="http://schemas.microsoft.com/office/drawing/2014/main" id="{BD35DEDA-054E-44DD-BD53-E508A6A735E8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">
            <a:extLst>
              <a:ext uri="{FF2B5EF4-FFF2-40B4-BE49-F238E27FC236}">
                <a16:creationId xmlns:a16="http://schemas.microsoft.com/office/drawing/2014/main" id="{447DE3F3-F7CD-49D3-AF4A-23C58EF51DEF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3">
            <a:extLst>
              <a:ext uri="{FF2B5EF4-FFF2-40B4-BE49-F238E27FC236}">
                <a16:creationId xmlns:a16="http://schemas.microsoft.com/office/drawing/2014/main" id="{BAF5A843-DAF0-4DE8-AE25-70A1BD63B95C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3">
            <a:extLst>
              <a:ext uri="{FF2B5EF4-FFF2-40B4-BE49-F238E27FC236}">
                <a16:creationId xmlns:a16="http://schemas.microsoft.com/office/drawing/2014/main" id="{4FD0D93E-A5F8-4571-ABB0-9DCF61814E43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직각 삼각형 144">
            <a:extLst>
              <a:ext uri="{FF2B5EF4-FFF2-40B4-BE49-F238E27FC236}">
                <a16:creationId xmlns:a16="http://schemas.microsoft.com/office/drawing/2014/main" id="{2F12C8FC-20E3-418B-9C9A-57AD17D17809}"/>
              </a:ext>
            </a:extLst>
          </p:cNvPr>
          <p:cNvSpPr/>
          <p:nvPr/>
        </p:nvSpPr>
        <p:spPr>
          <a:xfrm flipH="1" flipV="1">
            <a:off x="4743213" y="3821910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직각 삼각형 147">
            <a:extLst>
              <a:ext uri="{FF2B5EF4-FFF2-40B4-BE49-F238E27FC236}">
                <a16:creationId xmlns:a16="http://schemas.microsoft.com/office/drawing/2014/main" id="{0ED43750-0B33-44BF-8A6B-7100A2A4D8DA}"/>
              </a:ext>
            </a:extLst>
          </p:cNvPr>
          <p:cNvSpPr/>
          <p:nvPr/>
        </p:nvSpPr>
        <p:spPr>
          <a:xfrm>
            <a:off x="4743217" y="3821910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Rectangle 5">
            <a:extLst>
              <a:ext uri="{FF2B5EF4-FFF2-40B4-BE49-F238E27FC236}">
                <a16:creationId xmlns:a16="http://schemas.microsoft.com/office/drawing/2014/main" id="{FAD3D10C-B618-402E-BB2E-16F45F0AE315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직각 삼각형 153">
            <a:extLst>
              <a:ext uri="{FF2B5EF4-FFF2-40B4-BE49-F238E27FC236}">
                <a16:creationId xmlns:a16="http://schemas.microsoft.com/office/drawing/2014/main" id="{E2FF36D1-ABAF-4659-95BF-7C541FE80F53}"/>
              </a:ext>
            </a:extLst>
          </p:cNvPr>
          <p:cNvSpPr/>
          <p:nvPr/>
        </p:nvSpPr>
        <p:spPr>
          <a:xfrm flipH="1" flipV="1">
            <a:off x="5669693" y="4699594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직각 삼각형 157">
            <a:extLst>
              <a:ext uri="{FF2B5EF4-FFF2-40B4-BE49-F238E27FC236}">
                <a16:creationId xmlns:a16="http://schemas.microsoft.com/office/drawing/2014/main" id="{A41E4328-B5A2-4619-9EF9-0661C546DC7A}"/>
              </a:ext>
            </a:extLst>
          </p:cNvPr>
          <p:cNvSpPr/>
          <p:nvPr/>
        </p:nvSpPr>
        <p:spPr>
          <a:xfrm>
            <a:off x="5669697" y="4699594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Rectangle 5">
            <a:extLst>
              <a:ext uri="{FF2B5EF4-FFF2-40B4-BE49-F238E27FC236}">
                <a16:creationId xmlns:a16="http://schemas.microsoft.com/office/drawing/2014/main" id="{61B4562B-C18A-4E08-96D8-80D9E5769750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직각 삼각형 162">
            <a:extLst>
              <a:ext uri="{FF2B5EF4-FFF2-40B4-BE49-F238E27FC236}">
                <a16:creationId xmlns:a16="http://schemas.microsoft.com/office/drawing/2014/main" id="{28DB0F3D-3396-43D9-B822-30FADE308BE5}"/>
              </a:ext>
            </a:extLst>
          </p:cNvPr>
          <p:cNvSpPr/>
          <p:nvPr/>
        </p:nvSpPr>
        <p:spPr>
          <a:xfrm flipH="1" flipV="1">
            <a:off x="5723146" y="5656543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직각 삼각형 166">
            <a:extLst>
              <a:ext uri="{FF2B5EF4-FFF2-40B4-BE49-F238E27FC236}">
                <a16:creationId xmlns:a16="http://schemas.microsoft.com/office/drawing/2014/main" id="{268641C6-64F5-437D-B311-F5F49F7803A8}"/>
              </a:ext>
            </a:extLst>
          </p:cNvPr>
          <p:cNvSpPr/>
          <p:nvPr/>
        </p:nvSpPr>
        <p:spPr>
          <a:xfrm>
            <a:off x="5723150" y="5656543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Rectangle 5">
            <a:extLst>
              <a:ext uri="{FF2B5EF4-FFF2-40B4-BE49-F238E27FC236}">
                <a16:creationId xmlns:a16="http://schemas.microsoft.com/office/drawing/2014/main" id="{0ABE5A8E-3E77-466B-90A9-594C68D8C0B2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직각 삼각형 171">
            <a:extLst>
              <a:ext uri="{FF2B5EF4-FFF2-40B4-BE49-F238E27FC236}">
                <a16:creationId xmlns:a16="http://schemas.microsoft.com/office/drawing/2014/main" id="{4E7DAD23-8DF3-4A2E-95F7-3E64CB1588C2}"/>
              </a:ext>
            </a:extLst>
          </p:cNvPr>
          <p:cNvSpPr/>
          <p:nvPr/>
        </p:nvSpPr>
        <p:spPr>
          <a:xfrm flipH="1" flipV="1">
            <a:off x="3807141" y="561849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직각 삼각형 175">
            <a:extLst>
              <a:ext uri="{FF2B5EF4-FFF2-40B4-BE49-F238E27FC236}">
                <a16:creationId xmlns:a16="http://schemas.microsoft.com/office/drawing/2014/main" id="{ABEE2115-E78C-4D9C-9744-60B184751E00}"/>
              </a:ext>
            </a:extLst>
          </p:cNvPr>
          <p:cNvSpPr/>
          <p:nvPr/>
        </p:nvSpPr>
        <p:spPr>
          <a:xfrm>
            <a:off x="3807145" y="5618499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Rectangle 5">
            <a:extLst>
              <a:ext uri="{FF2B5EF4-FFF2-40B4-BE49-F238E27FC236}">
                <a16:creationId xmlns:a16="http://schemas.microsoft.com/office/drawing/2014/main" id="{E9748094-911A-45AD-AF77-496B272C7EFF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직각 삼각형 180">
            <a:extLst>
              <a:ext uri="{FF2B5EF4-FFF2-40B4-BE49-F238E27FC236}">
                <a16:creationId xmlns:a16="http://schemas.microsoft.com/office/drawing/2014/main" id="{EAC67EF9-B207-4EC5-A25B-0872742A5A20}"/>
              </a:ext>
            </a:extLst>
          </p:cNvPr>
          <p:cNvSpPr/>
          <p:nvPr/>
        </p:nvSpPr>
        <p:spPr>
          <a:xfrm flipH="1" flipV="1">
            <a:off x="3712381" y="4690955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직각 삼각형 184">
            <a:extLst>
              <a:ext uri="{FF2B5EF4-FFF2-40B4-BE49-F238E27FC236}">
                <a16:creationId xmlns:a16="http://schemas.microsoft.com/office/drawing/2014/main" id="{CE5512B1-50B7-4D4A-87FB-09F419EEB365}"/>
              </a:ext>
            </a:extLst>
          </p:cNvPr>
          <p:cNvSpPr/>
          <p:nvPr/>
        </p:nvSpPr>
        <p:spPr>
          <a:xfrm>
            <a:off x="3712385" y="4690955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" name="Rectangle 5">
            <a:extLst>
              <a:ext uri="{FF2B5EF4-FFF2-40B4-BE49-F238E27FC236}">
                <a16:creationId xmlns:a16="http://schemas.microsoft.com/office/drawing/2014/main" id="{00CA5C7E-42BB-4352-9962-EE04B692E5FA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3">
            <a:extLst>
              <a:ext uri="{FF2B5EF4-FFF2-40B4-BE49-F238E27FC236}">
                <a16:creationId xmlns:a16="http://schemas.microsoft.com/office/drawing/2014/main" id="{A641173F-C0B1-4CA1-AC7A-D555C691064C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3">
            <a:extLst>
              <a:ext uri="{FF2B5EF4-FFF2-40B4-BE49-F238E27FC236}">
                <a16:creationId xmlns:a16="http://schemas.microsoft.com/office/drawing/2014/main" id="{F16D6932-1A62-4056-A950-49CD98DE4951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직각 삼각형 202">
            <a:extLst>
              <a:ext uri="{FF2B5EF4-FFF2-40B4-BE49-F238E27FC236}">
                <a16:creationId xmlns:a16="http://schemas.microsoft.com/office/drawing/2014/main" id="{37BA2F6E-27BE-4F0B-9710-7AC8C11717B1}"/>
              </a:ext>
            </a:extLst>
          </p:cNvPr>
          <p:cNvSpPr/>
          <p:nvPr/>
        </p:nvSpPr>
        <p:spPr>
          <a:xfrm flipH="1" flipV="1">
            <a:off x="6201736" y="5251074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8" name="직각 삼각형 207">
            <a:extLst>
              <a:ext uri="{FF2B5EF4-FFF2-40B4-BE49-F238E27FC236}">
                <a16:creationId xmlns:a16="http://schemas.microsoft.com/office/drawing/2014/main" id="{9499B4A4-A2F1-4CCE-A452-1E5497034282}"/>
              </a:ext>
            </a:extLst>
          </p:cNvPr>
          <p:cNvSpPr/>
          <p:nvPr/>
        </p:nvSpPr>
        <p:spPr>
          <a:xfrm>
            <a:off x="6201740" y="525107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9" name="Rectangle 5">
            <a:extLst>
              <a:ext uri="{FF2B5EF4-FFF2-40B4-BE49-F238E27FC236}">
                <a16:creationId xmlns:a16="http://schemas.microsoft.com/office/drawing/2014/main" id="{A802A768-D3B0-4D2E-B0FD-A8C14554251F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13">
            <a:extLst>
              <a:ext uri="{FF2B5EF4-FFF2-40B4-BE49-F238E27FC236}">
                <a16:creationId xmlns:a16="http://schemas.microsoft.com/office/drawing/2014/main" id="{594C38D0-259F-4C80-951E-ED3210AAC622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13">
            <a:extLst>
              <a:ext uri="{FF2B5EF4-FFF2-40B4-BE49-F238E27FC236}">
                <a16:creationId xmlns:a16="http://schemas.microsoft.com/office/drawing/2014/main" id="{3275C1E0-0605-4C74-A205-4D409DDE0FB6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직각 삼각형 214">
            <a:extLst>
              <a:ext uri="{FF2B5EF4-FFF2-40B4-BE49-F238E27FC236}">
                <a16:creationId xmlns:a16="http://schemas.microsoft.com/office/drawing/2014/main" id="{0D460DAB-A951-4D7F-9738-671915E9D47F}"/>
              </a:ext>
            </a:extLst>
          </p:cNvPr>
          <p:cNvSpPr/>
          <p:nvPr/>
        </p:nvSpPr>
        <p:spPr>
          <a:xfrm flipH="1" flipV="1">
            <a:off x="4735948" y="513196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8" name="직각 삼각형 217">
            <a:extLst>
              <a:ext uri="{FF2B5EF4-FFF2-40B4-BE49-F238E27FC236}">
                <a16:creationId xmlns:a16="http://schemas.microsoft.com/office/drawing/2014/main" id="{257420DE-8C42-43F1-83AA-144C72943DE6}"/>
              </a:ext>
            </a:extLst>
          </p:cNvPr>
          <p:cNvSpPr/>
          <p:nvPr/>
        </p:nvSpPr>
        <p:spPr>
          <a:xfrm>
            <a:off x="4735952" y="5131969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9" name="Rectangle 5">
            <a:extLst>
              <a:ext uri="{FF2B5EF4-FFF2-40B4-BE49-F238E27FC236}">
                <a16:creationId xmlns:a16="http://schemas.microsoft.com/office/drawing/2014/main" id="{713BDA1F-7A5B-4662-A066-0340CEBE2C2A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5">
            <a:extLst>
              <a:ext uri="{FF2B5EF4-FFF2-40B4-BE49-F238E27FC236}">
                <a16:creationId xmlns:a16="http://schemas.microsoft.com/office/drawing/2014/main" id="{F0B79462-64C7-4AB8-BCCA-22C4AA3733DD}"/>
              </a:ext>
            </a:extLst>
          </p:cNvPr>
          <p:cNvSpPr/>
          <p:nvPr/>
        </p:nvSpPr>
        <p:spPr>
          <a:xfrm rot="2700000">
            <a:off x="5371242" y="1770134"/>
            <a:ext cx="190800" cy="190800"/>
          </a:xfrm>
          <a:prstGeom prst="rect">
            <a:avLst/>
          </a:prstGeom>
          <a:solidFill>
            <a:srgbClr val="B482DA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3C7824-ECB6-408A-BFA6-454E036D8ACF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F0301F0-B89F-4E2D-811D-503DE19610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37CE5CD-2BC0-4C9E-8932-F12D8A879CA0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21E0B46-1DCE-4FE5-9C15-41351496F254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02B312F-F458-4FAA-AE33-39392953D853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586C6F5-2C4A-47C4-9D0E-E9908672A729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4CE4BE08-BFE3-4EE0-BB8F-6F76300C0051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1131637-29EF-41BF-9FA0-87D92EC11634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5334A06-6239-411E-8C84-FF3F1577F445}"/>
              </a:ext>
            </a:extLst>
          </p:cNvPr>
          <p:cNvGrpSpPr/>
          <p:nvPr/>
        </p:nvGrpSpPr>
        <p:grpSpPr>
          <a:xfrm>
            <a:off x="6984604" y="3895050"/>
            <a:ext cx="1741068" cy="2410737"/>
            <a:chOff x="6984604" y="3895050"/>
            <a:chExt cx="1741068" cy="2410737"/>
          </a:xfrm>
        </p:grpSpPr>
        <p:sp>
          <p:nvSpPr>
            <p:cNvPr id="134" name="사각형: 둥근 모서리 133">
              <a:extLst>
                <a:ext uri="{FF2B5EF4-FFF2-40B4-BE49-F238E27FC236}">
                  <a16:creationId xmlns:a16="http://schemas.microsoft.com/office/drawing/2014/main" id="{60CB3968-4690-44BA-BE6B-F89748AD13D0}"/>
                </a:ext>
              </a:extLst>
            </p:cNvPr>
            <p:cNvSpPr/>
            <p:nvPr/>
          </p:nvSpPr>
          <p:spPr>
            <a:xfrm>
              <a:off x="6984604" y="3895050"/>
              <a:ext cx="1713535" cy="237473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직각 삼각형 143">
              <a:extLst>
                <a:ext uri="{FF2B5EF4-FFF2-40B4-BE49-F238E27FC236}">
                  <a16:creationId xmlns:a16="http://schemas.microsoft.com/office/drawing/2014/main" id="{B78C540A-3961-4253-8346-008F8E939A3D}"/>
                </a:ext>
              </a:extLst>
            </p:cNvPr>
            <p:cNvSpPr/>
            <p:nvPr/>
          </p:nvSpPr>
          <p:spPr>
            <a:xfrm flipH="1" flipV="1">
              <a:off x="7203871" y="4067514"/>
              <a:ext cx="183861" cy="1908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각 삼각형 148">
              <a:extLst>
                <a:ext uri="{FF2B5EF4-FFF2-40B4-BE49-F238E27FC236}">
                  <a16:creationId xmlns:a16="http://schemas.microsoft.com/office/drawing/2014/main" id="{A8D48A47-9AF7-4464-8E88-6E2702BD56AC}"/>
                </a:ext>
              </a:extLst>
            </p:cNvPr>
            <p:cNvSpPr/>
            <p:nvPr/>
          </p:nvSpPr>
          <p:spPr>
            <a:xfrm>
              <a:off x="7203875" y="4067514"/>
              <a:ext cx="190801" cy="190800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3" name="Rectangle 5">
              <a:extLst>
                <a:ext uri="{FF2B5EF4-FFF2-40B4-BE49-F238E27FC236}">
                  <a16:creationId xmlns:a16="http://schemas.microsoft.com/office/drawing/2014/main" id="{E1CF88DA-9159-4F7C-88F6-F3E8173BBE02}"/>
                </a:ext>
              </a:extLst>
            </p:cNvPr>
            <p:cNvSpPr/>
            <p:nvPr/>
          </p:nvSpPr>
          <p:spPr>
            <a:xfrm>
              <a:off x="7200410" y="4067514"/>
              <a:ext cx="190800" cy="190800"/>
            </a:xfrm>
            <a:prstGeom prst="rect">
              <a:avLst/>
            </a:prstGeom>
            <a:noFill/>
            <a:ln w="1270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직선 연결선 176">
              <a:extLst>
                <a:ext uri="{FF2B5EF4-FFF2-40B4-BE49-F238E27FC236}">
                  <a16:creationId xmlns:a16="http://schemas.microsoft.com/office/drawing/2014/main" id="{5DA2F8C1-77C5-42BD-BE5D-15321207F2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0059" y="4490374"/>
              <a:ext cx="319886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1F0FAFB3-9BD6-4E53-82EB-46314C66C0F8}"/>
                </a:ext>
              </a:extLst>
            </p:cNvPr>
            <p:cNvSpPr txBox="1"/>
            <p:nvPr/>
          </p:nvSpPr>
          <p:spPr>
            <a:xfrm>
              <a:off x="7425575" y="3987682"/>
              <a:ext cx="1300097" cy="2318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spcBef>
                  <a:spcPts val="700"/>
                </a:spcBef>
              </a:pPr>
              <a:r>
                <a:rPr lang="en-US" sz="1500" dirty="0"/>
                <a:t>open in </a:t>
              </a:r>
              <a:r>
                <a:rPr lang="en-US" sz="1500" dirty="0" err="1"/>
                <a:t>init.</a:t>
              </a:r>
              <a:endParaRPr lang="en-US" sz="1500" dirty="0"/>
            </a:p>
            <a:p>
              <a:pPr>
                <a:spcBef>
                  <a:spcPts val="700"/>
                </a:spcBef>
              </a:pPr>
              <a:r>
                <a:rPr lang="en-US" sz="1500" dirty="0" err="1"/>
                <a:t>init.</a:t>
              </a:r>
              <a:r>
                <a:rPr lang="en-US" sz="1500" dirty="0"/>
                <a:t> assign.</a:t>
              </a:r>
            </a:p>
            <a:p>
              <a:pPr>
                <a:spcBef>
                  <a:spcPts val="700"/>
                </a:spcBef>
              </a:pPr>
              <a:endParaRPr lang="en-US" sz="1500" dirty="0"/>
            </a:p>
            <a:p>
              <a:pPr>
                <a:spcBef>
                  <a:spcPts val="700"/>
                </a:spcBef>
              </a:pPr>
              <a:endParaRPr lang="en-US" sz="1500" dirty="0"/>
            </a:p>
            <a:p>
              <a:pPr>
                <a:spcBef>
                  <a:spcPts val="700"/>
                </a:spcBef>
              </a:pPr>
              <a:r>
                <a:rPr lang="en-US" sz="1500" dirty="0"/>
                <a:t>nodes in </a:t>
              </a:r>
              <a:r>
                <a:rPr lang="en-US" sz="1500" i="1" dirty="0">
                  <a:solidFill>
                    <a:srgbClr val="FF0000"/>
                  </a:solidFill>
                </a:rPr>
                <a:t>T</a:t>
              </a:r>
            </a:p>
            <a:p>
              <a:pPr>
                <a:spcBef>
                  <a:spcPts val="700"/>
                </a:spcBef>
              </a:pPr>
              <a:endParaRPr lang="en-US" sz="1500" dirty="0"/>
            </a:p>
            <a:p>
              <a:pPr>
                <a:spcBef>
                  <a:spcPts val="700"/>
                </a:spcBef>
              </a:pPr>
              <a:endParaRPr lang="en-US" sz="1500" dirty="0"/>
            </a:p>
          </p:txBody>
        </p:sp>
        <p:sp>
          <p:nvSpPr>
            <p:cNvPr id="193" name="Rectangle 5">
              <a:extLst>
                <a:ext uri="{FF2B5EF4-FFF2-40B4-BE49-F238E27FC236}">
                  <a16:creationId xmlns:a16="http://schemas.microsoft.com/office/drawing/2014/main" id="{A21290E2-400E-456E-A65C-1800060C7DC3}"/>
                </a:ext>
              </a:extLst>
            </p:cNvPr>
            <p:cNvSpPr/>
            <p:nvPr/>
          </p:nvSpPr>
          <p:spPr>
            <a:xfrm>
              <a:off x="7200410" y="5352878"/>
              <a:ext cx="190800" cy="190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9D3F037-D552-4C86-8668-B9E80C73F47B}"/>
              </a:ext>
            </a:extLst>
          </p:cNvPr>
          <p:cNvSpPr txBox="1"/>
          <p:nvPr/>
        </p:nvSpPr>
        <p:spPr>
          <a:xfrm>
            <a:off x="440266" y="5854286"/>
            <a:ext cx="14446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/>
              <a:t>≤ </a:t>
            </a:r>
            <a:r>
              <a:rPr lang="en-US" altLang="ko-KR" sz="2500" dirty="0"/>
              <a:t>OPT· </a:t>
            </a:r>
            <a:r>
              <a:rPr lang="el-GR" altLang="ko-KR" sz="2500" i="1" dirty="0"/>
              <a:t>ρ</a:t>
            </a:r>
            <a:endParaRPr lang="ko-KR" altLang="en-US" sz="2500" dirty="0"/>
          </a:p>
        </p:txBody>
      </p:sp>
      <p:sp>
        <p:nvSpPr>
          <p:cNvPr id="183" name="내용 개체 틀 2">
            <a:extLst>
              <a:ext uri="{FF2B5EF4-FFF2-40B4-BE49-F238E27FC236}">
                <a16:creationId xmlns:a16="http://schemas.microsoft.com/office/drawing/2014/main" id="{6F33EF64-D736-40BC-87EA-A6D637116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altLang="ko-KR" dirty="0"/>
              <a:t>Take the </a:t>
            </a:r>
            <a:r>
              <a:rPr lang="en-US" altLang="ko-KR" dirty="0">
                <a:solidFill>
                  <a:srgbClr val="0070C0"/>
                </a:solidFill>
              </a:rPr>
              <a:t>initial solution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5330982" y="166480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solidFill>
                  <a:srgbClr val="5B2682"/>
                </a:solidFill>
              </a:rPr>
              <a:t>z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48166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직선 연결선 112">
            <a:extLst>
              <a:ext uri="{FF2B5EF4-FFF2-40B4-BE49-F238E27FC236}">
                <a16:creationId xmlns:a16="http://schemas.microsoft.com/office/drawing/2014/main" id="{49A9AD1A-008D-4C34-8501-C7305348D21D}"/>
              </a:ext>
            </a:extLst>
          </p:cNvPr>
          <p:cNvCxnSpPr>
            <a:cxnSpLocks/>
          </p:cNvCxnSpPr>
          <p:nvPr/>
        </p:nvCxnSpPr>
        <p:spPr>
          <a:xfrm>
            <a:off x="3192348" y="4881852"/>
            <a:ext cx="262904" cy="38335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37CE5CD-2BC0-4C9E-8932-F12D8A879CA0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9EFF2EE-DA8E-462B-A143-0A7E898E03C5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4CCCB8B4-2E26-4036-B198-132E3333FFE9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21E0B46-1DCE-4FE5-9C15-41351496F254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cxnSp>
        <p:nvCxnSpPr>
          <p:cNvPr id="197" name="직선 연결선 196">
            <a:extLst>
              <a:ext uri="{FF2B5EF4-FFF2-40B4-BE49-F238E27FC236}">
                <a16:creationId xmlns:a16="http://schemas.microsoft.com/office/drawing/2014/main" id="{DF2A6917-2F0E-4172-A4ED-55AA76DD349D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816000"/>
            <a:ext cx="480412" cy="12131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3">
            <a:extLst>
              <a:ext uri="{FF2B5EF4-FFF2-40B4-BE49-F238E27FC236}">
                <a16:creationId xmlns:a16="http://schemas.microsoft.com/office/drawing/2014/main" id="{A3F40297-AF74-4AE7-B8DE-CF5868D3C538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4" name="직선 연결선 223">
            <a:extLst>
              <a:ext uri="{FF2B5EF4-FFF2-40B4-BE49-F238E27FC236}">
                <a16:creationId xmlns:a16="http://schemas.microsoft.com/office/drawing/2014/main" id="{B3FD381A-E7E4-4BAF-ADF0-96EFFD2248CD}"/>
              </a:ext>
            </a:extLst>
          </p:cNvPr>
          <p:cNvCxnSpPr>
            <a:cxnSpLocks/>
            <a:stCxn id="191" idx="2"/>
            <a:endCxn id="151" idx="1"/>
          </p:cNvCxnSpPr>
          <p:nvPr/>
        </p:nvCxnSpPr>
        <p:spPr>
          <a:xfrm flipV="1">
            <a:off x="3468671" y="3917310"/>
            <a:ext cx="1271081" cy="42891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직선 연결선 220">
            <a:extLst>
              <a:ext uri="{FF2B5EF4-FFF2-40B4-BE49-F238E27FC236}">
                <a16:creationId xmlns:a16="http://schemas.microsoft.com/office/drawing/2014/main" id="{546F60AF-C7EE-4E62-8C70-26CEA086AC41}"/>
              </a:ext>
            </a:extLst>
          </p:cNvPr>
          <p:cNvCxnSpPr>
            <a:cxnSpLocks/>
            <a:stCxn id="190" idx="6"/>
            <a:endCxn id="148" idx="5"/>
          </p:cNvCxnSpPr>
          <p:nvPr/>
        </p:nvCxnSpPr>
        <p:spPr>
          <a:xfrm flipH="1" flipV="1">
            <a:off x="4838618" y="3917310"/>
            <a:ext cx="1064683" cy="19620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>
            <a:extLst>
              <a:ext uri="{FF2B5EF4-FFF2-40B4-BE49-F238E27FC236}">
                <a16:creationId xmlns:a16="http://schemas.microsoft.com/office/drawing/2014/main" id="{49A9AD1A-008D-4C34-8501-C7305348D21D}"/>
              </a:ext>
            </a:extLst>
          </p:cNvPr>
          <p:cNvCxnSpPr>
            <a:cxnSpLocks/>
            <a:stCxn id="188" idx="4"/>
            <a:endCxn id="99" idx="5"/>
          </p:cNvCxnSpPr>
          <p:nvPr/>
        </p:nvCxnSpPr>
        <p:spPr>
          <a:xfrm flipH="1" flipV="1">
            <a:off x="3458718" y="5259547"/>
            <a:ext cx="53679" cy="941761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>
            <a:extLst>
              <a:ext uri="{FF2B5EF4-FFF2-40B4-BE49-F238E27FC236}">
                <a16:creationId xmlns:a16="http://schemas.microsoft.com/office/drawing/2014/main" id="{19CEEC68-1D63-4871-949E-6B052E079E1C}"/>
              </a:ext>
            </a:extLst>
          </p:cNvPr>
          <p:cNvCxnSpPr>
            <a:cxnSpLocks/>
            <a:stCxn id="212" idx="4"/>
            <a:endCxn id="208" idx="5"/>
          </p:cNvCxnSpPr>
          <p:nvPr/>
        </p:nvCxnSpPr>
        <p:spPr>
          <a:xfrm flipH="1" flipV="1">
            <a:off x="6297141" y="5346474"/>
            <a:ext cx="58528" cy="70821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직선 연결선 233">
            <a:extLst>
              <a:ext uri="{FF2B5EF4-FFF2-40B4-BE49-F238E27FC236}">
                <a16:creationId xmlns:a16="http://schemas.microsoft.com/office/drawing/2014/main" id="{F5520F40-5011-4D7A-B3AA-23EC1BB6B98C}"/>
              </a:ext>
            </a:extLst>
          </p:cNvPr>
          <p:cNvCxnSpPr>
            <a:cxnSpLocks/>
            <a:stCxn id="211" idx="0"/>
            <a:endCxn id="208" idx="5"/>
          </p:cNvCxnSpPr>
          <p:nvPr/>
        </p:nvCxnSpPr>
        <p:spPr>
          <a:xfrm>
            <a:off x="6198275" y="4337382"/>
            <a:ext cx="98866" cy="100909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직선 연결선 149">
            <a:extLst>
              <a:ext uri="{FF2B5EF4-FFF2-40B4-BE49-F238E27FC236}">
                <a16:creationId xmlns:a16="http://schemas.microsoft.com/office/drawing/2014/main" id="{FD841D42-3C3E-4BF6-8701-352E3EF23EFC}"/>
              </a:ext>
            </a:extLst>
          </p:cNvPr>
          <p:cNvCxnSpPr>
            <a:cxnSpLocks/>
            <a:stCxn id="111" idx="5"/>
            <a:endCxn id="120" idx="2"/>
          </p:cNvCxnSpPr>
          <p:nvPr/>
        </p:nvCxnSpPr>
        <p:spPr>
          <a:xfrm>
            <a:off x="6527810" y="2901740"/>
            <a:ext cx="625568" cy="9540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 151">
            <a:extLst>
              <a:ext uri="{FF2B5EF4-FFF2-40B4-BE49-F238E27FC236}">
                <a16:creationId xmlns:a16="http://schemas.microsoft.com/office/drawing/2014/main" id="{52685A48-4EFC-4F5B-BC79-EFB5DC612CAF}"/>
              </a:ext>
            </a:extLst>
          </p:cNvPr>
          <p:cNvCxnSpPr>
            <a:cxnSpLocks/>
            <a:stCxn id="111" idx="5"/>
            <a:endCxn id="121" idx="5"/>
          </p:cNvCxnSpPr>
          <p:nvPr/>
        </p:nvCxnSpPr>
        <p:spPr>
          <a:xfrm>
            <a:off x="6527810" y="2901740"/>
            <a:ext cx="1088534" cy="558685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93CF1F1B-95DF-42E1-86A8-A1BBEBD11AA7}"/>
              </a:ext>
            </a:extLst>
          </p:cNvPr>
          <p:cNvCxnSpPr>
            <a:cxnSpLocks/>
            <a:stCxn id="111" idx="5"/>
            <a:endCxn id="119" idx="3"/>
          </p:cNvCxnSpPr>
          <p:nvPr/>
        </p:nvCxnSpPr>
        <p:spPr>
          <a:xfrm flipV="1">
            <a:off x="6527810" y="2464283"/>
            <a:ext cx="637397" cy="43745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연결선 200">
            <a:extLst>
              <a:ext uri="{FF2B5EF4-FFF2-40B4-BE49-F238E27FC236}">
                <a16:creationId xmlns:a16="http://schemas.microsoft.com/office/drawing/2014/main" id="{D41D307B-D75B-43C2-B699-7DB6F4CF33BA}"/>
              </a:ext>
            </a:extLst>
          </p:cNvPr>
          <p:cNvCxnSpPr>
            <a:cxnSpLocks/>
            <a:stCxn id="142" idx="4"/>
            <a:endCxn id="138" idx="5"/>
          </p:cNvCxnSpPr>
          <p:nvPr/>
        </p:nvCxnSpPr>
        <p:spPr>
          <a:xfrm flipV="1">
            <a:off x="1577962" y="2492004"/>
            <a:ext cx="372933" cy="1232194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직선 연결선 203">
            <a:extLst>
              <a:ext uri="{FF2B5EF4-FFF2-40B4-BE49-F238E27FC236}">
                <a16:creationId xmlns:a16="http://schemas.microsoft.com/office/drawing/2014/main" id="{76949DA2-AB51-4251-BAAF-514815A9AFF8}"/>
              </a:ext>
            </a:extLst>
          </p:cNvPr>
          <p:cNvCxnSpPr>
            <a:cxnSpLocks/>
            <a:stCxn id="140" idx="3"/>
            <a:endCxn id="138" idx="5"/>
          </p:cNvCxnSpPr>
          <p:nvPr/>
        </p:nvCxnSpPr>
        <p:spPr>
          <a:xfrm flipV="1">
            <a:off x="1383161" y="2492004"/>
            <a:ext cx="567734" cy="408039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직선 연결선 206">
            <a:extLst>
              <a:ext uri="{FF2B5EF4-FFF2-40B4-BE49-F238E27FC236}">
                <a16:creationId xmlns:a16="http://schemas.microsoft.com/office/drawing/2014/main" id="{FBF529C6-0331-4E33-B109-944582631970}"/>
              </a:ext>
            </a:extLst>
          </p:cNvPr>
          <p:cNvCxnSpPr>
            <a:cxnSpLocks/>
            <a:stCxn id="141" idx="5"/>
            <a:endCxn id="138" idx="5"/>
          </p:cNvCxnSpPr>
          <p:nvPr/>
        </p:nvCxnSpPr>
        <p:spPr>
          <a:xfrm flipH="1" flipV="1">
            <a:off x="1950895" y="2492004"/>
            <a:ext cx="602600" cy="42089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직선 연결선 209">
            <a:extLst>
              <a:ext uri="{FF2B5EF4-FFF2-40B4-BE49-F238E27FC236}">
                <a16:creationId xmlns:a16="http://schemas.microsoft.com/office/drawing/2014/main" id="{CEBDF594-B704-4D8E-A335-0966EF94FEC6}"/>
              </a:ext>
            </a:extLst>
          </p:cNvPr>
          <p:cNvCxnSpPr>
            <a:cxnSpLocks/>
            <a:stCxn id="143" idx="4"/>
            <a:endCxn id="138" idx="5"/>
          </p:cNvCxnSpPr>
          <p:nvPr/>
        </p:nvCxnSpPr>
        <p:spPr>
          <a:xfrm flipH="1" flipV="1">
            <a:off x="1950895" y="2492004"/>
            <a:ext cx="290220" cy="138644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0C2C85C7-E1C8-40ED-960C-2AF4E6E98238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8982139-4A08-4F87-AFF6-668188D59849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0F7832B-854B-4A2C-8131-E096380B0155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94E7041-1771-4AB2-821D-362C97F398AC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0987A50-15EF-4C62-BC30-466C6A974342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684BAA1-794A-435C-8415-D4A53AE3DA8F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48D687E-EE53-4E4B-B89B-CFB4423C96B4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327C2B1-5838-4310-8D2A-88E38C8B1457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DC598FF-2838-41C2-A7A7-105F6B655C34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7D7CDE0-514B-43DF-B633-9B4CEE47DEBE}"/>
              </a:ext>
            </a:extLst>
          </p:cNvPr>
          <p:cNvSpPr txBox="1"/>
          <p:nvPr/>
        </p:nvSpPr>
        <p:spPr>
          <a:xfrm>
            <a:off x="4577226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249149C-C724-4D99-9711-E15D850FF50B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2848AF5-4638-4D18-B4B9-8DFA07B482DE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52905002-F3A7-400C-BB3D-E6E2E12FD2CF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7F35FFB8-F6DD-42A6-89B0-4C92C799977F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477B7C2C-6E6F-4CE5-B06D-C2F0C2E1EFF9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2631C1D1-68EA-4CB8-99C5-906D463B2D0D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</a:t>
            </a:r>
            <a:r>
              <a:rPr lang="en-US" i="1" dirty="0"/>
              <a:t>T</a:t>
            </a:r>
            <a:r>
              <a:rPr lang="en-US" dirty="0"/>
              <a:t>-join cost</a:t>
            </a:r>
          </a:p>
        </p:txBody>
      </p:sp>
      <p:sp>
        <p:nvSpPr>
          <p:cNvPr id="96" name="직각 삼각형 95">
            <a:extLst>
              <a:ext uri="{FF2B5EF4-FFF2-40B4-BE49-F238E27FC236}">
                <a16:creationId xmlns:a16="http://schemas.microsoft.com/office/drawing/2014/main" id="{A6699F54-70E7-424D-A566-579350A1DA3B}"/>
              </a:ext>
            </a:extLst>
          </p:cNvPr>
          <p:cNvSpPr/>
          <p:nvPr/>
        </p:nvSpPr>
        <p:spPr>
          <a:xfrm flipH="1" flipV="1">
            <a:off x="3363313" y="5164147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직각 삼각형 98">
            <a:extLst>
              <a:ext uri="{FF2B5EF4-FFF2-40B4-BE49-F238E27FC236}">
                <a16:creationId xmlns:a16="http://schemas.microsoft.com/office/drawing/2014/main" id="{E198A3CC-EC62-4C27-9538-21FD57981FD0}"/>
              </a:ext>
            </a:extLst>
          </p:cNvPr>
          <p:cNvSpPr/>
          <p:nvPr/>
        </p:nvSpPr>
        <p:spPr>
          <a:xfrm>
            <a:off x="3363317" y="5164147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7AE673C5-0D2A-4A73-9A7E-33D5F3BCC52A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직각 삼각형 107">
            <a:extLst>
              <a:ext uri="{FF2B5EF4-FFF2-40B4-BE49-F238E27FC236}">
                <a16:creationId xmlns:a16="http://schemas.microsoft.com/office/drawing/2014/main" id="{3B3CDD83-DA93-4ECE-B4A8-2F2406A79F2E}"/>
              </a:ext>
            </a:extLst>
          </p:cNvPr>
          <p:cNvSpPr/>
          <p:nvPr/>
        </p:nvSpPr>
        <p:spPr>
          <a:xfrm flipH="1" flipV="1">
            <a:off x="6432405" y="2806340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각 삼각형 110">
            <a:extLst>
              <a:ext uri="{FF2B5EF4-FFF2-40B4-BE49-F238E27FC236}">
                <a16:creationId xmlns:a16="http://schemas.microsoft.com/office/drawing/2014/main" id="{14687D6E-45A2-44ED-B2EB-F29FD27D9962}"/>
              </a:ext>
            </a:extLst>
          </p:cNvPr>
          <p:cNvSpPr/>
          <p:nvPr/>
        </p:nvSpPr>
        <p:spPr>
          <a:xfrm>
            <a:off x="6432409" y="2806340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Rectangle 5">
            <a:extLst>
              <a:ext uri="{FF2B5EF4-FFF2-40B4-BE49-F238E27FC236}">
                <a16:creationId xmlns:a16="http://schemas.microsoft.com/office/drawing/2014/main" id="{B9CC0813-BB58-4935-98D7-4C5BC6FBF438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직각 삼각형 113">
            <a:extLst>
              <a:ext uri="{FF2B5EF4-FFF2-40B4-BE49-F238E27FC236}">
                <a16:creationId xmlns:a16="http://schemas.microsoft.com/office/drawing/2014/main" id="{425D6149-543D-4DB4-8988-C02D3685417D}"/>
              </a:ext>
            </a:extLst>
          </p:cNvPr>
          <p:cNvSpPr/>
          <p:nvPr/>
        </p:nvSpPr>
        <p:spPr>
          <a:xfrm flipH="1" flipV="1">
            <a:off x="7548529" y="2538126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직각 삼각형 116">
            <a:extLst>
              <a:ext uri="{FF2B5EF4-FFF2-40B4-BE49-F238E27FC236}">
                <a16:creationId xmlns:a16="http://schemas.microsoft.com/office/drawing/2014/main" id="{6D38B725-1DDD-4463-8BC5-D7E56BD06766}"/>
              </a:ext>
            </a:extLst>
          </p:cNvPr>
          <p:cNvSpPr/>
          <p:nvPr/>
        </p:nvSpPr>
        <p:spPr>
          <a:xfrm>
            <a:off x="7548533" y="2538126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Rectangle 5">
            <a:extLst>
              <a:ext uri="{FF2B5EF4-FFF2-40B4-BE49-F238E27FC236}">
                <a16:creationId xmlns:a16="http://schemas.microsoft.com/office/drawing/2014/main" id="{E3618390-4F2C-4F98-B4C7-2CDF5FA7B7F2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3">
            <a:extLst>
              <a:ext uri="{FF2B5EF4-FFF2-40B4-BE49-F238E27FC236}">
                <a16:creationId xmlns:a16="http://schemas.microsoft.com/office/drawing/2014/main" id="{1B8B7A97-F949-48AE-AC28-D2A8BCE93EE8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3">
            <a:extLst>
              <a:ext uri="{FF2B5EF4-FFF2-40B4-BE49-F238E27FC236}">
                <a16:creationId xmlns:a16="http://schemas.microsoft.com/office/drawing/2014/main" id="{F65C6E03-E721-47B7-8333-AEA5108F9B26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3">
            <a:extLst>
              <a:ext uri="{FF2B5EF4-FFF2-40B4-BE49-F238E27FC236}">
                <a16:creationId xmlns:a16="http://schemas.microsoft.com/office/drawing/2014/main" id="{7B2CC15C-0EB7-469F-9600-0F29E14A5D3D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직각 삼각형 122">
            <a:extLst>
              <a:ext uri="{FF2B5EF4-FFF2-40B4-BE49-F238E27FC236}">
                <a16:creationId xmlns:a16="http://schemas.microsoft.com/office/drawing/2014/main" id="{E7A576C0-3330-4985-B070-C4A0FC0D32BD}"/>
              </a:ext>
            </a:extLst>
          </p:cNvPr>
          <p:cNvSpPr/>
          <p:nvPr/>
        </p:nvSpPr>
        <p:spPr>
          <a:xfrm flipH="1" flipV="1">
            <a:off x="957789" y="314138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각 삼각형 125">
            <a:extLst>
              <a:ext uri="{FF2B5EF4-FFF2-40B4-BE49-F238E27FC236}">
                <a16:creationId xmlns:a16="http://schemas.microsoft.com/office/drawing/2014/main" id="{7D674605-F494-48EB-A469-5F873B1490EB}"/>
              </a:ext>
            </a:extLst>
          </p:cNvPr>
          <p:cNvSpPr/>
          <p:nvPr/>
        </p:nvSpPr>
        <p:spPr>
          <a:xfrm>
            <a:off x="957793" y="3141389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Rectangle 5">
            <a:extLst>
              <a:ext uri="{FF2B5EF4-FFF2-40B4-BE49-F238E27FC236}">
                <a16:creationId xmlns:a16="http://schemas.microsoft.com/office/drawing/2014/main" id="{17586D94-1173-45DE-928F-F82E88AF7CC3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직각 삼각형 128">
            <a:extLst>
              <a:ext uri="{FF2B5EF4-FFF2-40B4-BE49-F238E27FC236}">
                <a16:creationId xmlns:a16="http://schemas.microsoft.com/office/drawing/2014/main" id="{E404AA13-45E3-4003-95B1-FF0D73F5E85D}"/>
              </a:ext>
            </a:extLst>
          </p:cNvPr>
          <p:cNvSpPr/>
          <p:nvPr/>
        </p:nvSpPr>
        <p:spPr>
          <a:xfrm flipH="1" flipV="1">
            <a:off x="2637924" y="3194842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직각 삼각형 131">
            <a:extLst>
              <a:ext uri="{FF2B5EF4-FFF2-40B4-BE49-F238E27FC236}">
                <a16:creationId xmlns:a16="http://schemas.microsoft.com/office/drawing/2014/main" id="{B27AB8DB-37F0-4E86-9A55-5D1C4BFDE4DA}"/>
              </a:ext>
            </a:extLst>
          </p:cNvPr>
          <p:cNvSpPr/>
          <p:nvPr/>
        </p:nvSpPr>
        <p:spPr>
          <a:xfrm>
            <a:off x="2637928" y="3194842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5">
            <a:extLst>
              <a:ext uri="{FF2B5EF4-FFF2-40B4-BE49-F238E27FC236}">
                <a16:creationId xmlns:a16="http://schemas.microsoft.com/office/drawing/2014/main" id="{925580CF-9383-4B87-8374-623CA97E29B0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직각 삼각형 134">
            <a:extLst>
              <a:ext uri="{FF2B5EF4-FFF2-40B4-BE49-F238E27FC236}">
                <a16:creationId xmlns:a16="http://schemas.microsoft.com/office/drawing/2014/main" id="{C5640873-7264-4B1B-880F-3379B3A80315}"/>
              </a:ext>
            </a:extLst>
          </p:cNvPr>
          <p:cNvSpPr/>
          <p:nvPr/>
        </p:nvSpPr>
        <p:spPr>
          <a:xfrm flipH="1" flipV="1">
            <a:off x="1855490" y="2396604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직각 삼각형 137">
            <a:extLst>
              <a:ext uri="{FF2B5EF4-FFF2-40B4-BE49-F238E27FC236}">
                <a16:creationId xmlns:a16="http://schemas.microsoft.com/office/drawing/2014/main" id="{A0D7109D-6388-44AB-9E40-F79977C765D5}"/>
              </a:ext>
            </a:extLst>
          </p:cNvPr>
          <p:cNvSpPr/>
          <p:nvPr/>
        </p:nvSpPr>
        <p:spPr>
          <a:xfrm>
            <a:off x="1855494" y="239660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ectangle 5">
            <a:extLst>
              <a:ext uri="{FF2B5EF4-FFF2-40B4-BE49-F238E27FC236}">
                <a16:creationId xmlns:a16="http://schemas.microsoft.com/office/drawing/2014/main" id="{BD35DEDA-054E-44DD-BD53-E508A6A735E8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">
            <a:extLst>
              <a:ext uri="{FF2B5EF4-FFF2-40B4-BE49-F238E27FC236}">
                <a16:creationId xmlns:a16="http://schemas.microsoft.com/office/drawing/2014/main" id="{447DE3F3-F7CD-49D3-AF4A-23C58EF51DEF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3">
            <a:extLst>
              <a:ext uri="{FF2B5EF4-FFF2-40B4-BE49-F238E27FC236}">
                <a16:creationId xmlns:a16="http://schemas.microsoft.com/office/drawing/2014/main" id="{69CD343E-6B37-419D-8E18-D823FB407AD4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3">
            <a:extLst>
              <a:ext uri="{FF2B5EF4-FFF2-40B4-BE49-F238E27FC236}">
                <a16:creationId xmlns:a16="http://schemas.microsoft.com/office/drawing/2014/main" id="{BAF5A843-DAF0-4DE8-AE25-70A1BD63B95C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3">
            <a:extLst>
              <a:ext uri="{FF2B5EF4-FFF2-40B4-BE49-F238E27FC236}">
                <a16:creationId xmlns:a16="http://schemas.microsoft.com/office/drawing/2014/main" id="{4FD0D93E-A5F8-4571-ABB0-9DCF61814E43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직각 삼각형 144">
            <a:extLst>
              <a:ext uri="{FF2B5EF4-FFF2-40B4-BE49-F238E27FC236}">
                <a16:creationId xmlns:a16="http://schemas.microsoft.com/office/drawing/2014/main" id="{2F12C8FC-20E3-418B-9C9A-57AD17D17809}"/>
              </a:ext>
            </a:extLst>
          </p:cNvPr>
          <p:cNvSpPr/>
          <p:nvPr/>
        </p:nvSpPr>
        <p:spPr>
          <a:xfrm flipH="1" flipV="1">
            <a:off x="4743213" y="3821910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직각 삼각형 147">
            <a:extLst>
              <a:ext uri="{FF2B5EF4-FFF2-40B4-BE49-F238E27FC236}">
                <a16:creationId xmlns:a16="http://schemas.microsoft.com/office/drawing/2014/main" id="{0ED43750-0B33-44BF-8A6B-7100A2A4D8DA}"/>
              </a:ext>
            </a:extLst>
          </p:cNvPr>
          <p:cNvSpPr/>
          <p:nvPr/>
        </p:nvSpPr>
        <p:spPr>
          <a:xfrm>
            <a:off x="4743217" y="3821910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Rectangle 5">
            <a:extLst>
              <a:ext uri="{FF2B5EF4-FFF2-40B4-BE49-F238E27FC236}">
                <a16:creationId xmlns:a16="http://schemas.microsoft.com/office/drawing/2014/main" id="{FAD3D10C-B618-402E-BB2E-16F45F0AE315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직각 삼각형 153">
            <a:extLst>
              <a:ext uri="{FF2B5EF4-FFF2-40B4-BE49-F238E27FC236}">
                <a16:creationId xmlns:a16="http://schemas.microsoft.com/office/drawing/2014/main" id="{E2FF36D1-ABAF-4659-95BF-7C541FE80F53}"/>
              </a:ext>
            </a:extLst>
          </p:cNvPr>
          <p:cNvSpPr/>
          <p:nvPr/>
        </p:nvSpPr>
        <p:spPr>
          <a:xfrm flipH="1" flipV="1">
            <a:off x="5669693" y="4699594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직각 삼각형 157">
            <a:extLst>
              <a:ext uri="{FF2B5EF4-FFF2-40B4-BE49-F238E27FC236}">
                <a16:creationId xmlns:a16="http://schemas.microsoft.com/office/drawing/2014/main" id="{A41E4328-B5A2-4619-9EF9-0661C546DC7A}"/>
              </a:ext>
            </a:extLst>
          </p:cNvPr>
          <p:cNvSpPr/>
          <p:nvPr/>
        </p:nvSpPr>
        <p:spPr>
          <a:xfrm>
            <a:off x="5669697" y="469959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Rectangle 5">
            <a:extLst>
              <a:ext uri="{FF2B5EF4-FFF2-40B4-BE49-F238E27FC236}">
                <a16:creationId xmlns:a16="http://schemas.microsoft.com/office/drawing/2014/main" id="{61B4562B-C18A-4E08-96D8-80D9E5769750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직각 삼각형 162">
            <a:extLst>
              <a:ext uri="{FF2B5EF4-FFF2-40B4-BE49-F238E27FC236}">
                <a16:creationId xmlns:a16="http://schemas.microsoft.com/office/drawing/2014/main" id="{28DB0F3D-3396-43D9-B822-30FADE308BE5}"/>
              </a:ext>
            </a:extLst>
          </p:cNvPr>
          <p:cNvSpPr/>
          <p:nvPr/>
        </p:nvSpPr>
        <p:spPr>
          <a:xfrm flipH="1" flipV="1">
            <a:off x="5723146" y="5656543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직각 삼각형 166">
            <a:extLst>
              <a:ext uri="{FF2B5EF4-FFF2-40B4-BE49-F238E27FC236}">
                <a16:creationId xmlns:a16="http://schemas.microsoft.com/office/drawing/2014/main" id="{268641C6-64F5-437D-B311-F5F49F7803A8}"/>
              </a:ext>
            </a:extLst>
          </p:cNvPr>
          <p:cNvSpPr/>
          <p:nvPr/>
        </p:nvSpPr>
        <p:spPr>
          <a:xfrm>
            <a:off x="5723150" y="5656543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Rectangle 5">
            <a:extLst>
              <a:ext uri="{FF2B5EF4-FFF2-40B4-BE49-F238E27FC236}">
                <a16:creationId xmlns:a16="http://schemas.microsoft.com/office/drawing/2014/main" id="{0ABE5A8E-3E77-466B-90A9-594C68D8C0B2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직각 삼각형 171">
            <a:extLst>
              <a:ext uri="{FF2B5EF4-FFF2-40B4-BE49-F238E27FC236}">
                <a16:creationId xmlns:a16="http://schemas.microsoft.com/office/drawing/2014/main" id="{4E7DAD23-8DF3-4A2E-95F7-3E64CB1588C2}"/>
              </a:ext>
            </a:extLst>
          </p:cNvPr>
          <p:cNvSpPr/>
          <p:nvPr/>
        </p:nvSpPr>
        <p:spPr>
          <a:xfrm flipH="1" flipV="1">
            <a:off x="3807141" y="561849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직각 삼각형 175">
            <a:extLst>
              <a:ext uri="{FF2B5EF4-FFF2-40B4-BE49-F238E27FC236}">
                <a16:creationId xmlns:a16="http://schemas.microsoft.com/office/drawing/2014/main" id="{ABEE2115-E78C-4D9C-9744-60B184751E00}"/>
              </a:ext>
            </a:extLst>
          </p:cNvPr>
          <p:cNvSpPr/>
          <p:nvPr/>
        </p:nvSpPr>
        <p:spPr>
          <a:xfrm>
            <a:off x="3807145" y="5618499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Rectangle 5">
            <a:extLst>
              <a:ext uri="{FF2B5EF4-FFF2-40B4-BE49-F238E27FC236}">
                <a16:creationId xmlns:a16="http://schemas.microsoft.com/office/drawing/2014/main" id="{E9748094-911A-45AD-AF77-496B272C7EFF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직각 삼각형 180">
            <a:extLst>
              <a:ext uri="{FF2B5EF4-FFF2-40B4-BE49-F238E27FC236}">
                <a16:creationId xmlns:a16="http://schemas.microsoft.com/office/drawing/2014/main" id="{EAC67EF9-B207-4EC5-A25B-0872742A5A20}"/>
              </a:ext>
            </a:extLst>
          </p:cNvPr>
          <p:cNvSpPr/>
          <p:nvPr/>
        </p:nvSpPr>
        <p:spPr>
          <a:xfrm flipH="1" flipV="1">
            <a:off x="3712381" y="4690955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직각 삼각형 184">
            <a:extLst>
              <a:ext uri="{FF2B5EF4-FFF2-40B4-BE49-F238E27FC236}">
                <a16:creationId xmlns:a16="http://schemas.microsoft.com/office/drawing/2014/main" id="{CE5512B1-50B7-4D4A-87FB-09F419EEB365}"/>
              </a:ext>
            </a:extLst>
          </p:cNvPr>
          <p:cNvSpPr/>
          <p:nvPr/>
        </p:nvSpPr>
        <p:spPr>
          <a:xfrm>
            <a:off x="3712385" y="4690955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" name="Rectangle 5">
            <a:extLst>
              <a:ext uri="{FF2B5EF4-FFF2-40B4-BE49-F238E27FC236}">
                <a16:creationId xmlns:a16="http://schemas.microsoft.com/office/drawing/2014/main" id="{00CA5C7E-42BB-4352-9962-EE04B692E5FA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3">
            <a:extLst>
              <a:ext uri="{FF2B5EF4-FFF2-40B4-BE49-F238E27FC236}">
                <a16:creationId xmlns:a16="http://schemas.microsoft.com/office/drawing/2014/main" id="{A641173F-C0B1-4CA1-AC7A-D555C691064C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3">
            <a:extLst>
              <a:ext uri="{FF2B5EF4-FFF2-40B4-BE49-F238E27FC236}">
                <a16:creationId xmlns:a16="http://schemas.microsoft.com/office/drawing/2014/main" id="{F16D6932-1A62-4056-A950-49CD98DE4951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직각 삼각형 202">
            <a:extLst>
              <a:ext uri="{FF2B5EF4-FFF2-40B4-BE49-F238E27FC236}">
                <a16:creationId xmlns:a16="http://schemas.microsoft.com/office/drawing/2014/main" id="{37BA2F6E-27BE-4F0B-9710-7AC8C11717B1}"/>
              </a:ext>
            </a:extLst>
          </p:cNvPr>
          <p:cNvSpPr/>
          <p:nvPr/>
        </p:nvSpPr>
        <p:spPr>
          <a:xfrm flipH="1" flipV="1">
            <a:off x="6201736" y="5251074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8" name="직각 삼각형 207">
            <a:extLst>
              <a:ext uri="{FF2B5EF4-FFF2-40B4-BE49-F238E27FC236}">
                <a16:creationId xmlns:a16="http://schemas.microsoft.com/office/drawing/2014/main" id="{9499B4A4-A2F1-4CCE-A452-1E5497034282}"/>
              </a:ext>
            </a:extLst>
          </p:cNvPr>
          <p:cNvSpPr/>
          <p:nvPr/>
        </p:nvSpPr>
        <p:spPr>
          <a:xfrm>
            <a:off x="6201740" y="525107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9" name="Rectangle 5">
            <a:extLst>
              <a:ext uri="{FF2B5EF4-FFF2-40B4-BE49-F238E27FC236}">
                <a16:creationId xmlns:a16="http://schemas.microsoft.com/office/drawing/2014/main" id="{A802A768-D3B0-4D2E-B0FD-A8C14554251F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13">
            <a:extLst>
              <a:ext uri="{FF2B5EF4-FFF2-40B4-BE49-F238E27FC236}">
                <a16:creationId xmlns:a16="http://schemas.microsoft.com/office/drawing/2014/main" id="{594C38D0-259F-4C80-951E-ED3210AAC622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13">
            <a:extLst>
              <a:ext uri="{FF2B5EF4-FFF2-40B4-BE49-F238E27FC236}">
                <a16:creationId xmlns:a16="http://schemas.microsoft.com/office/drawing/2014/main" id="{3275C1E0-0605-4C74-A205-4D409DDE0FB6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직각 삼각형 214">
            <a:extLst>
              <a:ext uri="{FF2B5EF4-FFF2-40B4-BE49-F238E27FC236}">
                <a16:creationId xmlns:a16="http://schemas.microsoft.com/office/drawing/2014/main" id="{0D460DAB-A951-4D7F-9738-671915E9D47F}"/>
              </a:ext>
            </a:extLst>
          </p:cNvPr>
          <p:cNvSpPr/>
          <p:nvPr/>
        </p:nvSpPr>
        <p:spPr>
          <a:xfrm flipH="1" flipV="1">
            <a:off x="4735948" y="513196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8" name="직각 삼각형 217">
            <a:extLst>
              <a:ext uri="{FF2B5EF4-FFF2-40B4-BE49-F238E27FC236}">
                <a16:creationId xmlns:a16="http://schemas.microsoft.com/office/drawing/2014/main" id="{257420DE-8C42-43F1-83AA-144C72943DE6}"/>
              </a:ext>
            </a:extLst>
          </p:cNvPr>
          <p:cNvSpPr/>
          <p:nvPr/>
        </p:nvSpPr>
        <p:spPr>
          <a:xfrm>
            <a:off x="4735952" y="5131969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9" name="Rectangle 5">
            <a:extLst>
              <a:ext uri="{FF2B5EF4-FFF2-40B4-BE49-F238E27FC236}">
                <a16:creationId xmlns:a16="http://schemas.microsoft.com/office/drawing/2014/main" id="{713BDA1F-7A5B-4662-A066-0340CEBE2C2A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5">
            <a:extLst>
              <a:ext uri="{FF2B5EF4-FFF2-40B4-BE49-F238E27FC236}">
                <a16:creationId xmlns:a16="http://schemas.microsoft.com/office/drawing/2014/main" id="{F0B79462-64C7-4AB8-BCCA-22C4AA3733DD}"/>
              </a:ext>
            </a:extLst>
          </p:cNvPr>
          <p:cNvSpPr/>
          <p:nvPr/>
        </p:nvSpPr>
        <p:spPr>
          <a:xfrm rot="2700000">
            <a:off x="5371242" y="1770134"/>
            <a:ext cx="190800" cy="190800"/>
          </a:xfrm>
          <a:prstGeom prst="rect">
            <a:avLst/>
          </a:prstGeom>
          <a:solidFill>
            <a:srgbClr val="B482DA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3C7824-ECB6-408A-BFA6-454E036D8ACF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F0301F0-B89F-4E2D-811D-503DE19610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02B312F-F458-4FAA-AE33-39392953D853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586C6F5-2C4A-47C4-9D0E-E9908672A729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4CE4BE08-BFE3-4EE0-BB8F-6F76300C0051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1131637-29EF-41BF-9FA0-87D92EC11634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4C144FAF-6805-48DF-BA77-A054455B7367}"/>
              </a:ext>
            </a:extLst>
          </p:cNvPr>
          <p:cNvGrpSpPr/>
          <p:nvPr/>
        </p:nvGrpSpPr>
        <p:grpSpPr>
          <a:xfrm>
            <a:off x="6984604" y="3895050"/>
            <a:ext cx="1741068" cy="2410737"/>
            <a:chOff x="530932" y="3934587"/>
            <a:chExt cx="1741068" cy="2410737"/>
          </a:xfrm>
        </p:grpSpPr>
        <p:sp>
          <p:nvSpPr>
            <p:cNvPr id="134" name="사각형: 둥근 모서리 133">
              <a:extLst>
                <a:ext uri="{FF2B5EF4-FFF2-40B4-BE49-F238E27FC236}">
                  <a16:creationId xmlns:a16="http://schemas.microsoft.com/office/drawing/2014/main" id="{11002EF5-639E-4AF1-A995-5024968EDD8D}"/>
                </a:ext>
              </a:extLst>
            </p:cNvPr>
            <p:cNvSpPr/>
            <p:nvPr/>
          </p:nvSpPr>
          <p:spPr>
            <a:xfrm>
              <a:off x="530932" y="3934587"/>
              <a:ext cx="1713535" cy="237473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직각 삼각형 143">
              <a:extLst>
                <a:ext uri="{FF2B5EF4-FFF2-40B4-BE49-F238E27FC236}">
                  <a16:creationId xmlns:a16="http://schemas.microsoft.com/office/drawing/2014/main" id="{FB65B80F-914F-449C-A352-7304DBB7E745}"/>
                </a:ext>
              </a:extLst>
            </p:cNvPr>
            <p:cNvSpPr/>
            <p:nvPr/>
          </p:nvSpPr>
          <p:spPr>
            <a:xfrm flipH="1" flipV="1">
              <a:off x="750199" y="4107051"/>
              <a:ext cx="183861" cy="1908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각 삼각형 148">
              <a:extLst>
                <a:ext uri="{FF2B5EF4-FFF2-40B4-BE49-F238E27FC236}">
                  <a16:creationId xmlns:a16="http://schemas.microsoft.com/office/drawing/2014/main" id="{2483654C-A57B-4F16-9DD7-47B8EAA64916}"/>
                </a:ext>
              </a:extLst>
            </p:cNvPr>
            <p:cNvSpPr/>
            <p:nvPr/>
          </p:nvSpPr>
          <p:spPr>
            <a:xfrm>
              <a:off x="750203" y="4107051"/>
              <a:ext cx="190801" cy="190800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3" name="Rectangle 5">
              <a:extLst>
                <a:ext uri="{FF2B5EF4-FFF2-40B4-BE49-F238E27FC236}">
                  <a16:creationId xmlns:a16="http://schemas.microsoft.com/office/drawing/2014/main" id="{6C7E41D8-CF2C-473E-9972-0550B4BBE027}"/>
                </a:ext>
              </a:extLst>
            </p:cNvPr>
            <p:cNvSpPr/>
            <p:nvPr/>
          </p:nvSpPr>
          <p:spPr>
            <a:xfrm>
              <a:off x="746738" y="4107051"/>
              <a:ext cx="190800" cy="190800"/>
            </a:xfrm>
            <a:prstGeom prst="rect">
              <a:avLst/>
            </a:prstGeom>
            <a:noFill/>
            <a:ln w="1270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직각 삼각형 154">
              <a:extLst>
                <a:ext uri="{FF2B5EF4-FFF2-40B4-BE49-F238E27FC236}">
                  <a16:creationId xmlns:a16="http://schemas.microsoft.com/office/drawing/2014/main" id="{8A92840F-D18E-45F1-B94E-FA7BC4AD47C1}"/>
                </a:ext>
              </a:extLst>
            </p:cNvPr>
            <p:cNvSpPr/>
            <p:nvPr/>
          </p:nvSpPr>
          <p:spPr>
            <a:xfrm flipH="1" flipV="1">
              <a:off x="746738" y="4755123"/>
              <a:ext cx="183861" cy="190800"/>
            </a:xfrm>
            <a:prstGeom prst="rt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각 삼각형 158">
              <a:extLst>
                <a:ext uri="{FF2B5EF4-FFF2-40B4-BE49-F238E27FC236}">
                  <a16:creationId xmlns:a16="http://schemas.microsoft.com/office/drawing/2014/main" id="{A03BAEBD-1608-4AF2-B587-C10995A3B4D4}"/>
                </a:ext>
              </a:extLst>
            </p:cNvPr>
            <p:cNvSpPr/>
            <p:nvPr/>
          </p:nvSpPr>
          <p:spPr>
            <a:xfrm>
              <a:off x="746742" y="4755123"/>
              <a:ext cx="190801" cy="1908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Rectangle 5">
              <a:extLst>
                <a:ext uri="{FF2B5EF4-FFF2-40B4-BE49-F238E27FC236}">
                  <a16:creationId xmlns:a16="http://schemas.microsoft.com/office/drawing/2014/main" id="{13DE70F6-143F-4FF3-9BC9-127B6673D37F}"/>
                </a:ext>
              </a:extLst>
            </p:cNvPr>
            <p:cNvSpPr/>
            <p:nvPr/>
          </p:nvSpPr>
          <p:spPr>
            <a:xfrm>
              <a:off x="743277" y="4755123"/>
              <a:ext cx="190800" cy="190800"/>
            </a:xfrm>
            <a:prstGeom prst="rect">
              <a:avLst/>
            </a:prstGeom>
            <a:noFill/>
            <a:ln w="1270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2" name="직선 연결선 161">
              <a:extLst>
                <a:ext uri="{FF2B5EF4-FFF2-40B4-BE49-F238E27FC236}">
                  <a16:creationId xmlns:a16="http://schemas.microsoft.com/office/drawing/2014/main" id="{944370C4-BAF1-4954-9F88-8DA4808B77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387" y="4529911"/>
              <a:ext cx="319886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직선 연결선 167">
              <a:extLst>
                <a:ext uri="{FF2B5EF4-FFF2-40B4-BE49-F238E27FC236}">
                  <a16:creationId xmlns:a16="http://schemas.microsoft.com/office/drawing/2014/main" id="{3E81FB87-F4CD-4FB1-A731-929E43DD6C15}"/>
                </a:ext>
              </a:extLst>
            </p:cNvPr>
            <p:cNvCxnSpPr>
              <a:cxnSpLocks/>
            </p:cNvCxnSpPr>
            <p:nvPr/>
          </p:nvCxnSpPr>
          <p:spPr>
            <a:xfrm>
              <a:off x="678725" y="5172747"/>
              <a:ext cx="319886" cy="0"/>
            </a:xfrm>
            <a:prstGeom prst="line">
              <a:avLst/>
            </a:prstGeom>
            <a:ln w="12700">
              <a:solidFill>
                <a:srgbClr val="FF3399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D7FC19E4-E948-499F-A14F-602FD4B111F8}"/>
                </a:ext>
              </a:extLst>
            </p:cNvPr>
            <p:cNvSpPr txBox="1"/>
            <p:nvPr/>
          </p:nvSpPr>
          <p:spPr>
            <a:xfrm>
              <a:off x="971903" y="4027219"/>
              <a:ext cx="1300097" cy="2318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spcBef>
                  <a:spcPts val="700"/>
                </a:spcBef>
              </a:pPr>
              <a:r>
                <a:rPr lang="en-US" sz="1500" dirty="0"/>
                <a:t>open in </a:t>
              </a:r>
              <a:r>
                <a:rPr lang="en-US" sz="1500" dirty="0" err="1"/>
                <a:t>init.</a:t>
              </a:r>
              <a:endParaRPr lang="en-US" sz="1500" dirty="0"/>
            </a:p>
            <a:p>
              <a:pPr>
                <a:spcBef>
                  <a:spcPts val="700"/>
                </a:spcBef>
              </a:pPr>
              <a:r>
                <a:rPr lang="en-US" sz="1500" dirty="0" err="1"/>
                <a:t>init.</a:t>
              </a:r>
              <a:r>
                <a:rPr lang="en-US" sz="1500" dirty="0"/>
                <a:t> assign.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open in opt.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opt. assign.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nodes in </a:t>
              </a:r>
              <a:r>
                <a:rPr lang="en-US" sz="1500" i="1" dirty="0">
                  <a:solidFill>
                    <a:srgbClr val="FF0000"/>
                  </a:solidFill>
                </a:rPr>
                <a:t>T</a:t>
              </a:r>
            </a:p>
            <a:p>
              <a:pPr>
                <a:spcBef>
                  <a:spcPts val="700"/>
                </a:spcBef>
              </a:pPr>
              <a:endParaRPr lang="en-US" sz="1500" dirty="0"/>
            </a:p>
          </p:txBody>
        </p:sp>
        <p:sp>
          <p:nvSpPr>
            <p:cNvPr id="171" name="Rectangle 5">
              <a:extLst>
                <a:ext uri="{FF2B5EF4-FFF2-40B4-BE49-F238E27FC236}">
                  <a16:creationId xmlns:a16="http://schemas.microsoft.com/office/drawing/2014/main" id="{5258F623-F81C-4CA7-A7F5-3603CD2FF549}"/>
                </a:ext>
              </a:extLst>
            </p:cNvPr>
            <p:cNvSpPr/>
            <p:nvPr/>
          </p:nvSpPr>
          <p:spPr>
            <a:xfrm>
              <a:off x="746738" y="5392415"/>
              <a:ext cx="190800" cy="190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1BCF2D1C-4ABD-4CE2-B8CF-C49C046A1AAF}"/>
              </a:ext>
            </a:extLst>
          </p:cNvPr>
          <p:cNvSpPr txBox="1"/>
          <p:nvPr/>
        </p:nvSpPr>
        <p:spPr>
          <a:xfrm>
            <a:off x="440266" y="5854286"/>
            <a:ext cx="16962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/>
              <a:t>≤ </a:t>
            </a:r>
            <a:r>
              <a:rPr lang="en-US" altLang="ko-KR" sz="2500" dirty="0"/>
              <a:t>OPT     </a:t>
            </a:r>
            <a:r>
              <a:rPr lang="el-GR" altLang="ko-KR" sz="2500" i="1" dirty="0">
                <a:solidFill>
                  <a:schemeClr val="bg1"/>
                </a:solidFill>
              </a:rPr>
              <a:t>ρ</a:t>
            </a:r>
            <a:endParaRPr lang="ko-KR" altLang="en-US" sz="2500" dirty="0">
              <a:solidFill>
                <a:schemeClr val="bg1"/>
              </a:solidFill>
            </a:endParaRPr>
          </a:p>
        </p:txBody>
      </p:sp>
      <p:sp>
        <p:nvSpPr>
          <p:cNvPr id="177" name="내용 개체 틀 2">
            <a:extLst>
              <a:ext uri="{FF2B5EF4-FFF2-40B4-BE49-F238E27FC236}">
                <a16:creationId xmlns:a16="http://schemas.microsoft.com/office/drawing/2014/main" id="{D5318752-A55E-4219-A9E2-1037F28965A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altLang="ko-KR" dirty="0"/>
              <a:t>Fix an </a:t>
            </a:r>
            <a:r>
              <a:rPr lang="en-US" altLang="ko-KR" dirty="0">
                <a:solidFill>
                  <a:srgbClr val="FF3399"/>
                </a:solidFill>
              </a:rPr>
              <a:t>optimal solution assignment</a:t>
            </a:r>
            <a:endParaRPr lang="ko-KR" altLang="en-US" dirty="0">
              <a:solidFill>
                <a:srgbClr val="FF3399"/>
              </a:solidFill>
            </a:endParaRPr>
          </a:p>
        </p:txBody>
      </p:sp>
      <p:sp>
        <p:nvSpPr>
          <p:cNvPr id="180" name="직사각형 179"/>
          <p:cNvSpPr/>
          <p:nvPr/>
        </p:nvSpPr>
        <p:spPr>
          <a:xfrm>
            <a:off x="5330982" y="166480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solidFill>
                  <a:srgbClr val="5B2682"/>
                </a:solidFill>
              </a:rPr>
              <a:t>z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61668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직선 연결선 112">
            <a:extLst>
              <a:ext uri="{FF2B5EF4-FFF2-40B4-BE49-F238E27FC236}">
                <a16:creationId xmlns:a16="http://schemas.microsoft.com/office/drawing/2014/main" id="{49A9AD1A-008D-4C34-8501-C7305348D21D}"/>
              </a:ext>
            </a:extLst>
          </p:cNvPr>
          <p:cNvCxnSpPr>
            <a:cxnSpLocks/>
          </p:cNvCxnSpPr>
          <p:nvPr/>
        </p:nvCxnSpPr>
        <p:spPr>
          <a:xfrm>
            <a:off x="3192348" y="4881852"/>
            <a:ext cx="262904" cy="38335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직선 연결선 176">
            <a:extLst>
              <a:ext uri="{FF2B5EF4-FFF2-40B4-BE49-F238E27FC236}">
                <a16:creationId xmlns:a16="http://schemas.microsoft.com/office/drawing/2014/main" id="{5B7B2D6A-8674-427A-A923-BE662594FD03}"/>
              </a:ext>
            </a:extLst>
          </p:cNvPr>
          <p:cNvCxnSpPr>
            <a:cxnSpLocks/>
          </p:cNvCxnSpPr>
          <p:nvPr/>
        </p:nvCxnSpPr>
        <p:spPr>
          <a:xfrm flipH="1" flipV="1">
            <a:off x="5399184" y="1798076"/>
            <a:ext cx="1125160" cy="1108024"/>
          </a:xfrm>
          <a:prstGeom prst="line">
            <a:avLst/>
          </a:prstGeom>
          <a:ln w="34925" cmpd="dbl">
            <a:solidFill>
              <a:srgbClr val="0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C37CE5CD-2BC0-4C9E-8932-F12D8A879CA0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9EFF2EE-DA8E-462B-A143-0A7E898E03C5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4CCCB8B4-2E26-4036-B198-132E3333FFE9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21E0B46-1DCE-4FE5-9C15-41351496F254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cxnSp>
        <p:nvCxnSpPr>
          <p:cNvPr id="197" name="직선 연결선 196">
            <a:extLst>
              <a:ext uri="{FF2B5EF4-FFF2-40B4-BE49-F238E27FC236}">
                <a16:creationId xmlns:a16="http://schemas.microsoft.com/office/drawing/2014/main" id="{DF2A6917-2F0E-4172-A4ED-55AA76DD349D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816000"/>
            <a:ext cx="480412" cy="12131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3">
            <a:extLst>
              <a:ext uri="{FF2B5EF4-FFF2-40B4-BE49-F238E27FC236}">
                <a16:creationId xmlns:a16="http://schemas.microsoft.com/office/drawing/2014/main" id="{A3F40297-AF74-4AE7-B8DE-CF5868D3C538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4" name="직선 연결선 223">
            <a:extLst>
              <a:ext uri="{FF2B5EF4-FFF2-40B4-BE49-F238E27FC236}">
                <a16:creationId xmlns:a16="http://schemas.microsoft.com/office/drawing/2014/main" id="{B3FD381A-E7E4-4BAF-ADF0-96EFFD2248CD}"/>
              </a:ext>
            </a:extLst>
          </p:cNvPr>
          <p:cNvCxnSpPr>
            <a:cxnSpLocks/>
            <a:stCxn id="191" idx="2"/>
            <a:endCxn id="151" idx="1"/>
          </p:cNvCxnSpPr>
          <p:nvPr/>
        </p:nvCxnSpPr>
        <p:spPr>
          <a:xfrm flipV="1">
            <a:off x="3468671" y="3917310"/>
            <a:ext cx="1271081" cy="42891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직선 연결선 220">
            <a:extLst>
              <a:ext uri="{FF2B5EF4-FFF2-40B4-BE49-F238E27FC236}">
                <a16:creationId xmlns:a16="http://schemas.microsoft.com/office/drawing/2014/main" id="{546F60AF-C7EE-4E62-8C70-26CEA086AC41}"/>
              </a:ext>
            </a:extLst>
          </p:cNvPr>
          <p:cNvCxnSpPr>
            <a:cxnSpLocks/>
            <a:stCxn id="190" idx="6"/>
            <a:endCxn id="148" idx="5"/>
          </p:cNvCxnSpPr>
          <p:nvPr/>
        </p:nvCxnSpPr>
        <p:spPr>
          <a:xfrm flipH="1" flipV="1">
            <a:off x="4838618" y="3917310"/>
            <a:ext cx="1064683" cy="19620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>
            <a:extLst>
              <a:ext uri="{FF2B5EF4-FFF2-40B4-BE49-F238E27FC236}">
                <a16:creationId xmlns:a16="http://schemas.microsoft.com/office/drawing/2014/main" id="{49A9AD1A-008D-4C34-8501-C7305348D21D}"/>
              </a:ext>
            </a:extLst>
          </p:cNvPr>
          <p:cNvCxnSpPr>
            <a:cxnSpLocks/>
            <a:stCxn id="188" idx="4"/>
            <a:endCxn id="99" idx="5"/>
          </p:cNvCxnSpPr>
          <p:nvPr/>
        </p:nvCxnSpPr>
        <p:spPr>
          <a:xfrm flipH="1" flipV="1">
            <a:off x="3458718" y="5259547"/>
            <a:ext cx="53679" cy="941761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>
            <a:extLst>
              <a:ext uri="{FF2B5EF4-FFF2-40B4-BE49-F238E27FC236}">
                <a16:creationId xmlns:a16="http://schemas.microsoft.com/office/drawing/2014/main" id="{19CEEC68-1D63-4871-949E-6B052E079E1C}"/>
              </a:ext>
            </a:extLst>
          </p:cNvPr>
          <p:cNvCxnSpPr>
            <a:cxnSpLocks/>
            <a:stCxn id="212" idx="4"/>
            <a:endCxn id="208" idx="5"/>
          </p:cNvCxnSpPr>
          <p:nvPr/>
        </p:nvCxnSpPr>
        <p:spPr>
          <a:xfrm flipH="1" flipV="1">
            <a:off x="6297141" y="5346474"/>
            <a:ext cx="58528" cy="70821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직선 연결선 233">
            <a:extLst>
              <a:ext uri="{FF2B5EF4-FFF2-40B4-BE49-F238E27FC236}">
                <a16:creationId xmlns:a16="http://schemas.microsoft.com/office/drawing/2014/main" id="{F5520F40-5011-4D7A-B3AA-23EC1BB6B98C}"/>
              </a:ext>
            </a:extLst>
          </p:cNvPr>
          <p:cNvCxnSpPr>
            <a:cxnSpLocks/>
            <a:stCxn id="211" idx="0"/>
            <a:endCxn id="208" idx="5"/>
          </p:cNvCxnSpPr>
          <p:nvPr/>
        </p:nvCxnSpPr>
        <p:spPr>
          <a:xfrm>
            <a:off x="6198275" y="4337382"/>
            <a:ext cx="98866" cy="100909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직선 연결선 149">
            <a:extLst>
              <a:ext uri="{FF2B5EF4-FFF2-40B4-BE49-F238E27FC236}">
                <a16:creationId xmlns:a16="http://schemas.microsoft.com/office/drawing/2014/main" id="{FD841D42-3C3E-4BF6-8701-352E3EF23EFC}"/>
              </a:ext>
            </a:extLst>
          </p:cNvPr>
          <p:cNvCxnSpPr>
            <a:cxnSpLocks/>
            <a:stCxn id="111" idx="5"/>
            <a:endCxn id="120" idx="2"/>
          </p:cNvCxnSpPr>
          <p:nvPr/>
        </p:nvCxnSpPr>
        <p:spPr>
          <a:xfrm>
            <a:off x="6527810" y="2901740"/>
            <a:ext cx="625568" cy="9540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 151">
            <a:extLst>
              <a:ext uri="{FF2B5EF4-FFF2-40B4-BE49-F238E27FC236}">
                <a16:creationId xmlns:a16="http://schemas.microsoft.com/office/drawing/2014/main" id="{52685A48-4EFC-4F5B-BC79-EFB5DC612CAF}"/>
              </a:ext>
            </a:extLst>
          </p:cNvPr>
          <p:cNvCxnSpPr>
            <a:cxnSpLocks/>
            <a:stCxn id="111" idx="5"/>
            <a:endCxn id="121" idx="5"/>
          </p:cNvCxnSpPr>
          <p:nvPr/>
        </p:nvCxnSpPr>
        <p:spPr>
          <a:xfrm>
            <a:off x="6527810" y="2901740"/>
            <a:ext cx="1088534" cy="558685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93CF1F1B-95DF-42E1-86A8-A1BBEBD11AA7}"/>
              </a:ext>
            </a:extLst>
          </p:cNvPr>
          <p:cNvCxnSpPr>
            <a:cxnSpLocks/>
            <a:stCxn id="111" idx="5"/>
            <a:endCxn id="119" idx="3"/>
          </p:cNvCxnSpPr>
          <p:nvPr/>
        </p:nvCxnSpPr>
        <p:spPr>
          <a:xfrm flipV="1">
            <a:off x="6527810" y="2464283"/>
            <a:ext cx="637397" cy="43745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연결선 200">
            <a:extLst>
              <a:ext uri="{FF2B5EF4-FFF2-40B4-BE49-F238E27FC236}">
                <a16:creationId xmlns:a16="http://schemas.microsoft.com/office/drawing/2014/main" id="{D41D307B-D75B-43C2-B699-7DB6F4CF33BA}"/>
              </a:ext>
            </a:extLst>
          </p:cNvPr>
          <p:cNvCxnSpPr>
            <a:cxnSpLocks/>
            <a:stCxn id="142" idx="4"/>
            <a:endCxn id="138" idx="5"/>
          </p:cNvCxnSpPr>
          <p:nvPr/>
        </p:nvCxnSpPr>
        <p:spPr>
          <a:xfrm flipV="1">
            <a:off x="1577962" y="2492004"/>
            <a:ext cx="372933" cy="1232194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직선 연결선 203">
            <a:extLst>
              <a:ext uri="{FF2B5EF4-FFF2-40B4-BE49-F238E27FC236}">
                <a16:creationId xmlns:a16="http://schemas.microsoft.com/office/drawing/2014/main" id="{76949DA2-AB51-4251-BAAF-514815A9AFF8}"/>
              </a:ext>
            </a:extLst>
          </p:cNvPr>
          <p:cNvCxnSpPr>
            <a:cxnSpLocks/>
            <a:stCxn id="140" idx="3"/>
            <a:endCxn id="138" idx="5"/>
          </p:cNvCxnSpPr>
          <p:nvPr/>
        </p:nvCxnSpPr>
        <p:spPr>
          <a:xfrm flipV="1">
            <a:off x="1383161" y="2492004"/>
            <a:ext cx="567734" cy="408039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직선 연결선 206">
            <a:extLst>
              <a:ext uri="{FF2B5EF4-FFF2-40B4-BE49-F238E27FC236}">
                <a16:creationId xmlns:a16="http://schemas.microsoft.com/office/drawing/2014/main" id="{FBF529C6-0331-4E33-B109-944582631970}"/>
              </a:ext>
            </a:extLst>
          </p:cNvPr>
          <p:cNvCxnSpPr>
            <a:cxnSpLocks/>
            <a:stCxn id="141" idx="5"/>
            <a:endCxn id="138" idx="5"/>
          </p:cNvCxnSpPr>
          <p:nvPr/>
        </p:nvCxnSpPr>
        <p:spPr>
          <a:xfrm flipH="1" flipV="1">
            <a:off x="1950895" y="2492004"/>
            <a:ext cx="602600" cy="42089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직선 연결선 209">
            <a:extLst>
              <a:ext uri="{FF2B5EF4-FFF2-40B4-BE49-F238E27FC236}">
                <a16:creationId xmlns:a16="http://schemas.microsoft.com/office/drawing/2014/main" id="{CEBDF594-B704-4D8E-A335-0966EF94FEC6}"/>
              </a:ext>
            </a:extLst>
          </p:cNvPr>
          <p:cNvCxnSpPr>
            <a:cxnSpLocks/>
            <a:stCxn id="143" idx="4"/>
            <a:endCxn id="138" idx="5"/>
          </p:cNvCxnSpPr>
          <p:nvPr/>
        </p:nvCxnSpPr>
        <p:spPr>
          <a:xfrm flipH="1" flipV="1">
            <a:off x="1950895" y="2492004"/>
            <a:ext cx="290220" cy="138644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0C2C85C7-E1C8-40ED-960C-2AF4E6E98238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8982139-4A08-4F87-AFF6-668188D59849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0F7832B-854B-4A2C-8131-E096380B0155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94E7041-1771-4AB2-821D-362C97F398AC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0987A50-15EF-4C62-BC30-466C6A974342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684BAA1-794A-435C-8415-D4A53AE3DA8F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48D687E-EE53-4E4B-B89B-CFB4423C96B4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327C2B1-5838-4310-8D2A-88E38C8B1457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DC598FF-2838-41C2-A7A7-105F6B655C34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7D7CDE0-514B-43DF-B633-9B4CEE47DEBE}"/>
              </a:ext>
            </a:extLst>
          </p:cNvPr>
          <p:cNvSpPr txBox="1"/>
          <p:nvPr/>
        </p:nvSpPr>
        <p:spPr>
          <a:xfrm>
            <a:off x="4577226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249149C-C724-4D99-9711-E15D850FF50B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2848AF5-4638-4D18-B4B9-8DFA07B482DE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52905002-F3A7-400C-BB3D-E6E2E12FD2CF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7F35FFB8-F6DD-42A6-89B0-4C92C799977F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477B7C2C-6E6F-4CE5-B06D-C2F0C2E1EFF9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2631C1D1-68EA-4CB8-99C5-906D463B2D0D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</a:t>
            </a:r>
            <a:r>
              <a:rPr lang="en-US" i="1" dirty="0"/>
              <a:t>T</a:t>
            </a:r>
            <a:r>
              <a:rPr lang="en-US" dirty="0"/>
              <a:t>-join cost</a:t>
            </a:r>
          </a:p>
        </p:txBody>
      </p:sp>
      <p:sp>
        <p:nvSpPr>
          <p:cNvPr id="96" name="직각 삼각형 95">
            <a:extLst>
              <a:ext uri="{FF2B5EF4-FFF2-40B4-BE49-F238E27FC236}">
                <a16:creationId xmlns:a16="http://schemas.microsoft.com/office/drawing/2014/main" id="{A6699F54-70E7-424D-A566-579350A1DA3B}"/>
              </a:ext>
            </a:extLst>
          </p:cNvPr>
          <p:cNvSpPr/>
          <p:nvPr/>
        </p:nvSpPr>
        <p:spPr>
          <a:xfrm flipH="1" flipV="1">
            <a:off x="3363313" y="5164147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직각 삼각형 98">
            <a:extLst>
              <a:ext uri="{FF2B5EF4-FFF2-40B4-BE49-F238E27FC236}">
                <a16:creationId xmlns:a16="http://schemas.microsoft.com/office/drawing/2014/main" id="{E198A3CC-EC62-4C27-9538-21FD57981FD0}"/>
              </a:ext>
            </a:extLst>
          </p:cNvPr>
          <p:cNvSpPr/>
          <p:nvPr/>
        </p:nvSpPr>
        <p:spPr>
          <a:xfrm>
            <a:off x="3363317" y="5164147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7AE673C5-0D2A-4A73-9A7E-33D5F3BCC52A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직각 삼각형 107">
            <a:extLst>
              <a:ext uri="{FF2B5EF4-FFF2-40B4-BE49-F238E27FC236}">
                <a16:creationId xmlns:a16="http://schemas.microsoft.com/office/drawing/2014/main" id="{3B3CDD83-DA93-4ECE-B4A8-2F2406A79F2E}"/>
              </a:ext>
            </a:extLst>
          </p:cNvPr>
          <p:cNvSpPr/>
          <p:nvPr/>
        </p:nvSpPr>
        <p:spPr>
          <a:xfrm flipH="1" flipV="1">
            <a:off x="6432405" y="2806340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각 삼각형 110">
            <a:extLst>
              <a:ext uri="{FF2B5EF4-FFF2-40B4-BE49-F238E27FC236}">
                <a16:creationId xmlns:a16="http://schemas.microsoft.com/office/drawing/2014/main" id="{14687D6E-45A2-44ED-B2EB-F29FD27D9962}"/>
              </a:ext>
            </a:extLst>
          </p:cNvPr>
          <p:cNvSpPr/>
          <p:nvPr/>
        </p:nvSpPr>
        <p:spPr>
          <a:xfrm>
            <a:off x="6432409" y="2806340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Rectangle 5">
            <a:extLst>
              <a:ext uri="{FF2B5EF4-FFF2-40B4-BE49-F238E27FC236}">
                <a16:creationId xmlns:a16="http://schemas.microsoft.com/office/drawing/2014/main" id="{B9CC0813-BB58-4935-98D7-4C5BC6FBF438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직각 삼각형 113">
            <a:extLst>
              <a:ext uri="{FF2B5EF4-FFF2-40B4-BE49-F238E27FC236}">
                <a16:creationId xmlns:a16="http://schemas.microsoft.com/office/drawing/2014/main" id="{425D6149-543D-4DB4-8988-C02D3685417D}"/>
              </a:ext>
            </a:extLst>
          </p:cNvPr>
          <p:cNvSpPr/>
          <p:nvPr/>
        </p:nvSpPr>
        <p:spPr>
          <a:xfrm flipH="1" flipV="1">
            <a:off x="7548529" y="2538126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직각 삼각형 116">
            <a:extLst>
              <a:ext uri="{FF2B5EF4-FFF2-40B4-BE49-F238E27FC236}">
                <a16:creationId xmlns:a16="http://schemas.microsoft.com/office/drawing/2014/main" id="{6D38B725-1DDD-4463-8BC5-D7E56BD06766}"/>
              </a:ext>
            </a:extLst>
          </p:cNvPr>
          <p:cNvSpPr/>
          <p:nvPr/>
        </p:nvSpPr>
        <p:spPr>
          <a:xfrm>
            <a:off x="7548533" y="2538126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Rectangle 5">
            <a:extLst>
              <a:ext uri="{FF2B5EF4-FFF2-40B4-BE49-F238E27FC236}">
                <a16:creationId xmlns:a16="http://schemas.microsoft.com/office/drawing/2014/main" id="{E3618390-4F2C-4F98-B4C7-2CDF5FA7B7F2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3">
            <a:extLst>
              <a:ext uri="{FF2B5EF4-FFF2-40B4-BE49-F238E27FC236}">
                <a16:creationId xmlns:a16="http://schemas.microsoft.com/office/drawing/2014/main" id="{1B8B7A97-F949-48AE-AC28-D2A8BCE93EE8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3">
            <a:extLst>
              <a:ext uri="{FF2B5EF4-FFF2-40B4-BE49-F238E27FC236}">
                <a16:creationId xmlns:a16="http://schemas.microsoft.com/office/drawing/2014/main" id="{F65C6E03-E721-47B7-8333-AEA5108F9B26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3">
            <a:extLst>
              <a:ext uri="{FF2B5EF4-FFF2-40B4-BE49-F238E27FC236}">
                <a16:creationId xmlns:a16="http://schemas.microsoft.com/office/drawing/2014/main" id="{7B2CC15C-0EB7-469F-9600-0F29E14A5D3D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직각 삼각형 122">
            <a:extLst>
              <a:ext uri="{FF2B5EF4-FFF2-40B4-BE49-F238E27FC236}">
                <a16:creationId xmlns:a16="http://schemas.microsoft.com/office/drawing/2014/main" id="{E7A576C0-3330-4985-B070-C4A0FC0D32BD}"/>
              </a:ext>
            </a:extLst>
          </p:cNvPr>
          <p:cNvSpPr/>
          <p:nvPr/>
        </p:nvSpPr>
        <p:spPr>
          <a:xfrm flipH="1" flipV="1">
            <a:off x="957789" y="314138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각 삼각형 125">
            <a:extLst>
              <a:ext uri="{FF2B5EF4-FFF2-40B4-BE49-F238E27FC236}">
                <a16:creationId xmlns:a16="http://schemas.microsoft.com/office/drawing/2014/main" id="{7D674605-F494-48EB-A469-5F873B1490EB}"/>
              </a:ext>
            </a:extLst>
          </p:cNvPr>
          <p:cNvSpPr/>
          <p:nvPr/>
        </p:nvSpPr>
        <p:spPr>
          <a:xfrm>
            <a:off x="957793" y="3141389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Rectangle 5">
            <a:extLst>
              <a:ext uri="{FF2B5EF4-FFF2-40B4-BE49-F238E27FC236}">
                <a16:creationId xmlns:a16="http://schemas.microsoft.com/office/drawing/2014/main" id="{17586D94-1173-45DE-928F-F82E88AF7CC3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직각 삼각형 128">
            <a:extLst>
              <a:ext uri="{FF2B5EF4-FFF2-40B4-BE49-F238E27FC236}">
                <a16:creationId xmlns:a16="http://schemas.microsoft.com/office/drawing/2014/main" id="{E404AA13-45E3-4003-95B1-FF0D73F5E85D}"/>
              </a:ext>
            </a:extLst>
          </p:cNvPr>
          <p:cNvSpPr/>
          <p:nvPr/>
        </p:nvSpPr>
        <p:spPr>
          <a:xfrm flipH="1" flipV="1">
            <a:off x="2637924" y="3194842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직각 삼각형 131">
            <a:extLst>
              <a:ext uri="{FF2B5EF4-FFF2-40B4-BE49-F238E27FC236}">
                <a16:creationId xmlns:a16="http://schemas.microsoft.com/office/drawing/2014/main" id="{B27AB8DB-37F0-4E86-9A55-5D1C4BFDE4DA}"/>
              </a:ext>
            </a:extLst>
          </p:cNvPr>
          <p:cNvSpPr/>
          <p:nvPr/>
        </p:nvSpPr>
        <p:spPr>
          <a:xfrm>
            <a:off x="2637928" y="3194842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5">
            <a:extLst>
              <a:ext uri="{FF2B5EF4-FFF2-40B4-BE49-F238E27FC236}">
                <a16:creationId xmlns:a16="http://schemas.microsoft.com/office/drawing/2014/main" id="{925580CF-9383-4B87-8374-623CA97E29B0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직각 삼각형 134">
            <a:extLst>
              <a:ext uri="{FF2B5EF4-FFF2-40B4-BE49-F238E27FC236}">
                <a16:creationId xmlns:a16="http://schemas.microsoft.com/office/drawing/2014/main" id="{C5640873-7264-4B1B-880F-3379B3A80315}"/>
              </a:ext>
            </a:extLst>
          </p:cNvPr>
          <p:cNvSpPr/>
          <p:nvPr/>
        </p:nvSpPr>
        <p:spPr>
          <a:xfrm flipH="1" flipV="1">
            <a:off x="1855490" y="2396604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직각 삼각형 137">
            <a:extLst>
              <a:ext uri="{FF2B5EF4-FFF2-40B4-BE49-F238E27FC236}">
                <a16:creationId xmlns:a16="http://schemas.microsoft.com/office/drawing/2014/main" id="{A0D7109D-6388-44AB-9E40-F79977C765D5}"/>
              </a:ext>
            </a:extLst>
          </p:cNvPr>
          <p:cNvSpPr/>
          <p:nvPr/>
        </p:nvSpPr>
        <p:spPr>
          <a:xfrm>
            <a:off x="1855494" y="239660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ectangle 5">
            <a:extLst>
              <a:ext uri="{FF2B5EF4-FFF2-40B4-BE49-F238E27FC236}">
                <a16:creationId xmlns:a16="http://schemas.microsoft.com/office/drawing/2014/main" id="{BD35DEDA-054E-44DD-BD53-E508A6A735E8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">
            <a:extLst>
              <a:ext uri="{FF2B5EF4-FFF2-40B4-BE49-F238E27FC236}">
                <a16:creationId xmlns:a16="http://schemas.microsoft.com/office/drawing/2014/main" id="{447DE3F3-F7CD-49D3-AF4A-23C58EF51DEF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3">
            <a:extLst>
              <a:ext uri="{FF2B5EF4-FFF2-40B4-BE49-F238E27FC236}">
                <a16:creationId xmlns:a16="http://schemas.microsoft.com/office/drawing/2014/main" id="{69CD343E-6B37-419D-8E18-D823FB407AD4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3">
            <a:extLst>
              <a:ext uri="{FF2B5EF4-FFF2-40B4-BE49-F238E27FC236}">
                <a16:creationId xmlns:a16="http://schemas.microsoft.com/office/drawing/2014/main" id="{BAF5A843-DAF0-4DE8-AE25-70A1BD63B95C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3">
            <a:extLst>
              <a:ext uri="{FF2B5EF4-FFF2-40B4-BE49-F238E27FC236}">
                <a16:creationId xmlns:a16="http://schemas.microsoft.com/office/drawing/2014/main" id="{4FD0D93E-A5F8-4571-ABB0-9DCF61814E43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직각 삼각형 144">
            <a:extLst>
              <a:ext uri="{FF2B5EF4-FFF2-40B4-BE49-F238E27FC236}">
                <a16:creationId xmlns:a16="http://schemas.microsoft.com/office/drawing/2014/main" id="{2F12C8FC-20E3-418B-9C9A-57AD17D17809}"/>
              </a:ext>
            </a:extLst>
          </p:cNvPr>
          <p:cNvSpPr/>
          <p:nvPr/>
        </p:nvSpPr>
        <p:spPr>
          <a:xfrm flipH="1" flipV="1">
            <a:off x="4743213" y="3821910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직각 삼각형 147">
            <a:extLst>
              <a:ext uri="{FF2B5EF4-FFF2-40B4-BE49-F238E27FC236}">
                <a16:creationId xmlns:a16="http://schemas.microsoft.com/office/drawing/2014/main" id="{0ED43750-0B33-44BF-8A6B-7100A2A4D8DA}"/>
              </a:ext>
            </a:extLst>
          </p:cNvPr>
          <p:cNvSpPr/>
          <p:nvPr/>
        </p:nvSpPr>
        <p:spPr>
          <a:xfrm>
            <a:off x="4743217" y="3821910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Rectangle 5">
            <a:extLst>
              <a:ext uri="{FF2B5EF4-FFF2-40B4-BE49-F238E27FC236}">
                <a16:creationId xmlns:a16="http://schemas.microsoft.com/office/drawing/2014/main" id="{FAD3D10C-B618-402E-BB2E-16F45F0AE315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직각 삼각형 153">
            <a:extLst>
              <a:ext uri="{FF2B5EF4-FFF2-40B4-BE49-F238E27FC236}">
                <a16:creationId xmlns:a16="http://schemas.microsoft.com/office/drawing/2014/main" id="{E2FF36D1-ABAF-4659-95BF-7C541FE80F53}"/>
              </a:ext>
            </a:extLst>
          </p:cNvPr>
          <p:cNvSpPr/>
          <p:nvPr/>
        </p:nvSpPr>
        <p:spPr>
          <a:xfrm flipH="1" flipV="1">
            <a:off x="5669693" y="4699594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직각 삼각형 157">
            <a:extLst>
              <a:ext uri="{FF2B5EF4-FFF2-40B4-BE49-F238E27FC236}">
                <a16:creationId xmlns:a16="http://schemas.microsoft.com/office/drawing/2014/main" id="{A41E4328-B5A2-4619-9EF9-0661C546DC7A}"/>
              </a:ext>
            </a:extLst>
          </p:cNvPr>
          <p:cNvSpPr/>
          <p:nvPr/>
        </p:nvSpPr>
        <p:spPr>
          <a:xfrm>
            <a:off x="5669697" y="4699594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Rectangle 5">
            <a:extLst>
              <a:ext uri="{FF2B5EF4-FFF2-40B4-BE49-F238E27FC236}">
                <a16:creationId xmlns:a16="http://schemas.microsoft.com/office/drawing/2014/main" id="{61B4562B-C18A-4E08-96D8-80D9E5769750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직각 삼각형 162">
            <a:extLst>
              <a:ext uri="{FF2B5EF4-FFF2-40B4-BE49-F238E27FC236}">
                <a16:creationId xmlns:a16="http://schemas.microsoft.com/office/drawing/2014/main" id="{28DB0F3D-3396-43D9-B822-30FADE308BE5}"/>
              </a:ext>
            </a:extLst>
          </p:cNvPr>
          <p:cNvSpPr/>
          <p:nvPr/>
        </p:nvSpPr>
        <p:spPr>
          <a:xfrm flipH="1" flipV="1">
            <a:off x="5723146" y="5656543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직각 삼각형 166">
            <a:extLst>
              <a:ext uri="{FF2B5EF4-FFF2-40B4-BE49-F238E27FC236}">
                <a16:creationId xmlns:a16="http://schemas.microsoft.com/office/drawing/2014/main" id="{268641C6-64F5-437D-B311-F5F49F7803A8}"/>
              </a:ext>
            </a:extLst>
          </p:cNvPr>
          <p:cNvSpPr/>
          <p:nvPr/>
        </p:nvSpPr>
        <p:spPr>
          <a:xfrm>
            <a:off x="5723150" y="5656543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Rectangle 5">
            <a:extLst>
              <a:ext uri="{FF2B5EF4-FFF2-40B4-BE49-F238E27FC236}">
                <a16:creationId xmlns:a16="http://schemas.microsoft.com/office/drawing/2014/main" id="{0ABE5A8E-3E77-466B-90A9-594C68D8C0B2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직각 삼각형 171">
            <a:extLst>
              <a:ext uri="{FF2B5EF4-FFF2-40B4-BE49-F238E27FC236}">
                <a16:creationId xmlns:a16="http://schemas.microsoft.com/office/drawing/2014/main" id="{4E7DAD23-8DF3-4A2E-95F7-3E64CB1588C2}"/>
              </a:ext>
            </a:extLst>
          </p:cNvPr>
          <p:cNvSpPr/>
          <p:nvPr/>
        </p:nvSpPr>
        <p:spPr>
          <a:xfrm flipH="1" flipV="1">
            <a:off x="3807141" y="561849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직각 삼각형 175">
            <a:extLst>
              <a:ext uri="{FF2B5EF4-FFF2-40B4-BE49-F238E27FC236}">
                <a16:creationId xmlns:a16="http://schemas.microsoft.com/office/drawing/2014/main" id="{ABEE2115-E78C-4D9C-9744-60B184751E00}"/>
              </a:ext>
            </a:extLst>
          </p:cNvPr>
          <p:cNvSpPr/>
          <p:nvPr/>
        </p:nvSpPr>
        <p:spPr>
          <a:xfrm>
            <a:off x="3807145" y="5618499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Rectangle 5">
            <a:extLst>
              <a:ext uri="{FF2B5EF4-FFF2-40B4-BE49-F238E27FC236}">
                <a16:creationId xmlns:a16="http://schemas.microsoft.com/office/drawing/2014/main" id="{E9748094-911A-45AD-AF77-496B272C7EFF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직각 삼각형 180">
            <a:extLst>
              <a:ext uri="{FF2B5EF4-FFF2-40B4-BE49-F238E27FC236}">
                <a16:creationId xmlns:a16="http://schemas.microsoft.com/office/drawing/2014/main" id="{EAC67EF9-B207-4EC5-A25B-0872742A5A20}"/>
              </a:ext>
            </a:extLst>
          </p:cNvPr>
          <p:cNvSpPr/>
          <p:nvPr/>
        </p:nvSpPr>
        <p:spPr>
          <a:xfrm flipH="1" flipV="1">
            <a:off x="3712381" y="4690955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직각 삼각형 184">
            <a:extLst>
              <a:ext uri="{FF2B5EF4-FFF2-40B4-BE49-F238E27FC236}">
                <a16:creationId xmlns:a16="http://schemas.microsoft.com/office/drawing/2014/main" id="{CE5512B1-50B7-4D4A-87FB-09F419EEB365}"/>
              </a:ext>
            </a:extLst>
          </p:cNvPr>
          <p:cNvSpPr/>
          <p:nvPr/>
        </p:nvSpPr>
        <p:spPr>
          <a:xfrm>
            <a:off x="3712385" y="4690955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" name="Rectangle 5">
            <a:extLst>
              <a:ext uri="{FF2B5EF4-FFF2-40B4-BE49-F238E27FC236}">
                <a16:creationId xmlns:a16="http://schemas.microsoft.com/office/drawing/2014/main" id="{00CA5C7E-42BB-4352-9962-EE04B692E5FA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3">
            <a:extLst>
              <a:ext uri="{FF2B5EF4-FFF2-40B4-BE49-F238E27FC236}">
                <a16:creationId xmlns:a16="http://schemas.microsoft.com/office/drawing/2014/main" id="{A641173F-C0B1-4CA1-AC7A-D555C691064C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3">
            <a:extLst>
              <a:ext uri="{FF2B5EF4-FFF2-40B4-BE49-F238E27FC236}">
                <a16:creationId xmlns:a16="http://schemas.microsoft.com/office/drawing/2014/main" id="{F16D6932-1A62-4056-A950-49CD98DE4951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직각 삼각형 202">
            <a:extLst>
              <a:ext uri="{FF2B5EF4-FFF2-40B4-BE49-F238E27FC236}">
                <a16:creationId xmlns:a16="http://schemas.microsoft.com/office/drawing/2014/main" id="{37BA2F6E-27BE-4F0B-9710-7AC8C11717B1}"/>
              </a:ext>
            </a:extLst>
          </p:cNvPr>
          <p:cNvSpPr/>
          <p:nvPr/>
        </p:nvSpPr>
        <p:spPr>
          <a:xfrm flipH="1" flipV="1">
            <a:off x="6201736" y="5251074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8" name="직각 삼각형 207">
            <a:extLst>
              <a:ext uri="{FF2B5EF4-FFF2-40B4-BE49-F238E27FC236}">
                <a16:creationId xmlns:a16="http://schemas.microsoft.com/office/drawing/2014/main" id="{9499B4A4-A2F1-4CCE-A452-1E5497034282}"/>
              </a:ext>
            </a:extLst>
          </p:cNvPr>
          <p:cNvSpPr/>
          <p:nvPr/>
        </p:nvSpPr>
        <p:spPr>
          <a:xfrm>
            <a:off x="6201740" y="525107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9" name="Rectangle 5">
            <a:extLst>
              <a:ext uri="{FF2B5EF4-FFF2-40B4-BE49-F238E27FC236}">
                <a16:creationId xmlns:a16="http://schemas.microsoft.com/office/drawing/2014/main" id="{A802A768-D3B0-4D2E-B0FD-A8C14554251F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13">
            <a:extLst>
              <a:ext uri="{FF2B5EF4-FFF2-40B4-BE49-F238E27FC236}">
                <a16:creationId xmlns:a16="http://schemas.microsoft.com/office/drawing/2014/main" id="{594C38D0-259F-4C80-951E-ED3210AAC622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13">
            <a:extLst>
              <a:ext uri="{FF2B5EF4-FFF2-40B4-BE49-F238E27FC236}">
                <a16:creationId xmlns:a16="http://schemas.microsoft.com/office/drawing/2014/main" id="{3275C1E0-0605-4C74-A205-4D409DDE0FB6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직각 삼각형 214">
            <a:extLst>
              <a:ext uri="{FF2B5EF4-FFF2-40B4-BE49-F238E27FC236}">
                <a16:creationId xmlns:a16="http://schemas.microsoft.com/office/drawing/2014/main" id="{0D460DAB-A951-4D7F-9738-671915E9D47F}"/>
              </a:ext>
            </a:extLst>
          </p:cNvPr>
          <p:cNvSpPr/>
          <p:nvPr/>
        </p:nvSpPr>
        <p:spPr>
          <a:xfrm flipH="1" flipV="1">
            <a:off x="4735948" y="513196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8" name="직각 삼각형 217">
            <a:extLst>
              <a:ext uri="{FF2B5EF4-FFF2-40B4-BE49-F238E27FC236}">
                <a16:creationId xmlns:a16="http://schemas.microsoft.com/office/drawing/2014/main" id="{257420DE-8C42-43F1-83AA-144C72943DE6}"/>
              </a:ext>
            </a:extLst>
          </p:cNvPr>
          <p:cNvSpPr/>
          <p:nvPr/>
        </p:nvSpPr>
        <p:spPr>
          <a:xfrm>
            <a:off x="4735952" y="5131969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9" name="Rectangle 5">
            <a:extLst>
              <a:ext uri="{FF2B5EF4-FFF2-40B4-BE49-F238E27FC236}">
                <a16:creationId xmlns:a16="http://schemas.microsoft.com/office/drawing/2014/main" id="{713BDA1F-7A5B-4662-A066-0340CEBE2C2A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5">
            <a:extLst>
              <a:ext uri="{FF2B5EF4-FFF2-40B4-BE49-F238E27FC236}">
                <a16:creationId xmlns:a16="http://schemas.microsoft.com/office/drawing/2014/main" id="{F0B79462-64C7-4AB8-BCCA-22C4AA3733DD}"/>
              </a:ext>
            </a:extLst>
          </p:cNvPr>
          <p:cNvSpPr/>
          <p:nvPr/>
        </p:nvSpPr>
        <p:spPr>
          <a:xfrm rot="2700000">
            <a:off x="5371242" y="1770134"/>
            <a:ext cx="190800" cy="190800"/>
          </a:xfrm>
          <a:prstGeom prst="rect">
            <a:avLst/>
          </a:prstGeom>
          <a:solidFill>
            <a:srgbClr val="B482DA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3C7824-ECB6-408A-BFA6-454E036D8ACF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F0301F0-B89F-4E2D-811D-503DE19610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02B312F-F458-4FAA-AE33-39392953D853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586C6F5-2C4A-47C4-9D0E-E9908672A729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4CE4BE08-BFE3-4EE0-BB8F-6F76300C0051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1131637-29EF-41BF-9FA0-87D92EC11634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4C144FAF-6805-48DF-BA77-A054455B7367}"/>
              </a:ext>
            </a:extLst>
          </p:cNvPr>
          <p:cNvGrpSpPr/>
          <p:nvPr/>
        </p:nvGrpSpPr>
        <p:grpSpPr>
          <a:xfrm>
            <a:off x="6984604" y="3895050"/>
            <a:ext cx="1741068" cy="2410737"/>
            <a:chOff x="530932" y="3934587"/>
            <a:chExt cx="1741068" cy="2410737"/>
          </a:xfrm>
        </p:grpSpPr>
        <p:sp>
          <p:nvSpPr>
            <p:cNvPr id="134" name="사각형: 둥근 모서리 133">
              <a:extLst>
                <a:ext uri="{FF2B5EF4-FFF2-40B4-BE49-F238E27FC236}">
                  <a16:creationId xmlns:a16="http://schemas.microsoft.com/office/drawing/2014/main" id="{11002EF5-639E-4AF1-A995-5024968EDD8D}"/>
                </a:ext>
              </a:extLst>
            </p:cNvPr>
            <p:cNvSpPr/>
            <p:nvPr/>
          </p:nvSpPr>
          <p:spPr>
            <a:xfrm>
              <a:off x="530932" y="3934587"/>
              <a:ext cx="1713535" cy="237473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직각 삼각형 143">
              <a:extLst>
                <a:ext uri="{FF2B5EF4-FFF2-40B4-BE49-F238E27FC236}">
                  <a16:creationId xmlns:a16="http://schemas.microsoft.com/office/drawing/2014/main" id="{FB65B80F-914F-449C-A352-7304DBB7E745}"/>
                </a:ext>
              </a:extLst>
            </p:cNvPr>
            <p:cNvSpPr/>
            <p:nvPr/>
          </p:nvSpPr>
          <p:spPr>
            <a:xfrm flipH="1" flipV="1">
              <a:off x="750199" y="4107051"/>
              <a:ext cx="183861" cy="1908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각 삼각형 148">
              <a:extLst>
                <a:ext uri="{FF2B5EF4-FFF2-40B4-BE49-F238E27FC236}">
                  <a16:creationId xmlns:a16="http://schemas.microsoft.com/office/drawing/2014/main" id="{2483654C-A57B-4F16-9DD7-47B8EAA64916}"/>
                </a:ext>
              </a:extLst>
            </p:cNvPr>
            <p:cNvSpPr/>
            <p:nvPr/>
          </p:nvSpPr>
          <p:spPr>
            <a:xfrm>
              <a:off x="750203" y="4107051"/>
              <a:ext cx="190801" cy="190800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3" name="Rectangle 5">
              <a:extLst>
                <a:ext uri="{FF2B5EF4-FFF2-40B4-BE49-F238E27FC236}">
                  <a16:creationId xmlns:a16="http://schemas.microsoft.com/office/drawing/2014/main" id="{6C7E41D8-CF2C-473E-9972-0550B4BBE027}"/>
                </a:ext>
              </a:extLst>
            </p:cNvPr>
            <p:cNvSpPr/>
            <p:nvPr/>
          </p:nvSpPr>
          <p:spPr>
            <a:xfrm>
              <a:off x="746738" y="4107051"/>
              <a:ext cx="190800" cy="190800"/>
            </a:xfrm>
            <a:prstGeom prst="rect">
              <a:avLst/>
            </a:prstGeom>
            <a:noFill/>
            <a:ln w="1270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직각 삼각형 154">
              <a:extLst>
                <a:ext uri="{FF2B5EF4-FFF2-40B4-BE49-F238E27FC236}">
                  <a16:creationId xmlns:a16="http://schemas.microsoft.com/office/drawing/2014/main" id="{8A92840F-D18E-45F1-B94E-FA7BC4AD47C1}"/>
                </a:ext>
              </a:extLst>
            </p:cNvPr>
            <p:cNvSpPr/>
            <p:nvPr/>
          </p:nvSpPr>
          <p:spPr>
            <a:xfrm flipH="1" flipV="1">
              <a:off x="746738" y="4755123"/>
              <a:ext cx="183861" cy="190800"/>
            </a:xfrm>
            <a:prstGeom prst="rt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각 삼각형 158">
              <a:extLst>
                <a:ext uri="{FF2B5EF4-FFF2-40B4-BE49-F238E27FC236}">
                  <a16:creationId xmlns:a16="http://schemas.microsoft.com/office/drawing/2014/main" id="{A03BAEBD-1608-4AF2-B587-C10995A3B4D4}"/>
                </a:ext>
              </a:extLst>
            </p:cNvPr>
            <p:cNvSpPr/>
            <p:nvPr/>
          </p:nvSpPr>
          <p:spPr>
            <a:xfrm>
              <a:off x="746742" y="4755123"/>
              <a:ext cx="190801" cy="1908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Rectangle 5">
              <a:extLst>
                <a:ext uri="{FF2B5EF4-FFF2-40B4-BE49-F238E27FC236}">
                  <a16:creationId xmlns:a16="http://schemas.microsoft.com/office/drawing/2014/main" id="{13DE70F6-143F-4FF3-9BC9-127B6673D37F}"/>
                </a:ext>
              </a:extLst>
            </p:cNvPr>
            <p:cNvSpPr/>
            <p:nvPr/>
          </p:nvSpPr>
          <p:spPr>
            <a:xfrm>
              <a:off x="743277" y="4755123"/>
              <a:ext cx="190800" cy="190800"/>
            </a:xfrm>
            <a:prstGeom prst="rect">
              <a:avLst/>
            </a:prstGeom>
            <a:noFill/>
            <a:ln w="1270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2" name="직선 연결선 161">
              <a:extLst>
                <a:ext uri="{FF2B5EF4-FFF2-40B4-BE49-F238E27FC236}">
                  <a16:creationId xmlns:a16="http://schemas.microsoft.com/office/drawing/2014/main" id="{944370C4-BAF1-4954-9F88-8DA4808B77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387" y="4529911"/>
              <a:ext cx="319886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직선 연결선 167">
              <a:extLst>
                <a:ext uri="{FF2B5EF4-FFF2-40B4-BE49-F238E27FC236}">
                  <a16:creationId xmlns:a16="http://schemas.microsoft.com/office/drawing/2014/main" id="{3E81FB87-F4CD-4FB1-A731-929E43DD6C15}"/>
                </a:ext>
              </a:extLst>
            </p:cNvPr>
            <p:cNvCxnSpPr>
              <a:cxnSpLocks/>
            </p:cNvCxnSpPr>
            <p:nvPr/>
          </p:nvCxnSpPr>
          <p:spPr>
            <a:xfrm>
              <a:off x="678725" y="5172747"/>
              <a:ext cx="319886" cy="0"/>
            </a:xfrm>
            <a:prstGeom prst="line">
              <a:avLst/>
            </a:prstGeom>
            <a:ln w="12700">
              <a:solidFill>
                <a:srgbClr val="FF3399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D7FC19E4-E948-499F-A14F-602FD4B111F8}"/>
                </a:ext>
              </a:extLst>
            </p:cNvPr>
            <p:cNvSpPr txBox="1"/>
            <p:nvPr/>
          </p:nvSpPr>
          <p:spPr>
            <a:xfrm>
              <a:off x="971903" y="4027219"/>
              <a:ext cx="1300097" cy="2318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spcBef>
                  <a:spcPts val="700"/>
                </a:spcBef>
              </a:pPr>
              <a:r>
                <a:rPr lang="en-US" sz="1500" dirty="0"/>
                <a:t>open in </a:t>
              </a:r>
              <a:r>
                <a:rPr lang="en-US" sz="1500" dirty="0" err="1"/>
                <a:t>init.</a:t>
              </a:r>
              <a:endParaRPr lang="en-US" sz="1500" dirty="0"/>
            </a:p>
            <a:p>
              <a:pPr>
                <a:spcBef>
                  <a:spcPts val="700"/>
                </a:spcBef>
              </a:pPr>
              <a:r>
                <a:rPr lang="en-US" sz="1500" dirty="0" err="1"/>
                <a:t>init.</a:t>
              </a:r>
              <a:r>
                <a:rPr lang="en-US" sz="1500" dirty="0"/>
                <a:t> assign.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open in opt.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opt. assign.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nodes in </a:t>
              </a:r>
              <a:r>
                <a:rPr lang="en-US" sz="1500" i="1" dirty="0">
                  <a:solidFill>
                    <a:srgbClr val="FF0000"/>
                  </a:solidFill>
                </a:rPr>
                <a:t>T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opening edges</a:t>
              </a:r>
            </a:p>
            <a:p>
              <a:pPr>
                <a:spcBef>
                  <a:spcPts val="700"/>
                </a:spcBef>
              </a:pPr>
              <a:endParaRPr lang="en-US" sz="1500" dirty="0"/>
            </a:p>
          </p:txBody>
        </p:sp>
        <p:sp>
          <p:nvSpPr>
            <p:cNvPr id="171" name="Rectangle 5">
              <a:extLst>
                <a:ext uri="{FF2B5EF4-FFF2-40B4-BE49-F238E27FC236}">
                  <a16:creationId xmlns:a16="http://schemas.microsoft.com/office/drawing/2014/main" id="{5258F623-F81C-4CA7-A7F5-3603CD2FF549}"/>
                </a:ext>
              </a:extLst>
            </p:cNvPr>
            <p:cNvSpPr/>
            <p:nvPr/>
          </p:nvSpPr>
          <p:spPr>
            <a:xfrm>
              <a:off x="746738" y="5392415"/>
              <a:ext cx="190800" cy="190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4" name="직선 연결선 173">
              <a:extLst>
                <a:ext uri="{FF2B5EF4-FFF2-40B4-BE49-F238E27FC236}">
                  <a16:creationId xmlns:a16="http://schemas.microsoft.com/office/drawing/2014/main" id="{C912FFB6-FFBE-4D2F-A0EC-232E3FDD038D}"/>
                </a:ext>
              </a:extLst>
            </p:cNvPr>
            <p:cNvCxnSpPr>
              <a:cxnSpLocks/>
            </p:cNvCxnSpPr>
            <p:nvPr/>
          </p:nvCxnSpPr>
          <p:spPr>
            <a:xfrm>
              <a:off x="680400" y="5805264"/>
              <a:ext cx="319886" cy="0"/>
            </a:xfrm>
            <a:prstGeom prst="line">
              <a:avLst/>
            </a:prstGeom>
            <a:ln w="34925" cmpd="dbl">
              <a:solidFill>
                <a:srgbClr val="00808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1BCF2D1C-4ABD-4CE2-B8CF-C49C046A1AAF}"/>
              </a:ext>
            </a:extLst>
          </p:cNvPr>
          <p:cNvSpPr txBox="1"/>
          <p:nvPr/>
        </p:nvSpPr>
        <p:spPr>
          <a:xfrm>
            <a:off x="440266" y="5854286"/>
            <a:ext cx="16962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/>
              <a:t>≤ </a:t>
            </a:r>
            <a:r>
              <a:rPr lang="en-US" altLang="ko-KR" sz="2500" dirty="0"/>
              <a:t>OPT     </a:t>
            </a:r>
            <a:r>
              <a:rPr lang="el-GR" altLang="ko-KR" sz="2500" i="1" dirty="0">
                <a:solidFill>
                  <a:schemeClr val="bg1"/>
                </a:solidFill>
              </a:rPr>
              <a:t>ρ</a:t>
            </a:r>
            <a:endParaRPr lang="ko-KR" altLang="en-US" sz="2500" dirty="0">
              <a:solidFill>
                <a:schemeClr val="bg1"/>
              </a:solidFill>
            </a:endParaRPr>
          </a:p>
        </p:txBody>
      </p:sp>
      <p:sp>
        <p:nvSpPr>
          <p:cNvPr id="180" name="내용 개체 틀 2">
            <a:extLst>
              <a:ext uri="{FF2B5EF4-FFF2-40B4-BE49-F238E27FC236}">
                <a16:creationId xmlns:a16="http://schemas.microsoft.com/office/drawing/2014/main" id="{14D55510-7EDA-4763-AC72-C321A3DA2F3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altLang="ko-KR" dirty="0"/>
              <a:t>Odd-constrained facilities open only</a:t>
            </a:r>
            <a:r>
              <a:rPr lang="ko-KR" altLang="en-US" dirty="0"/>
              <a:t> </a:t>
            </a:r>
            <a:r>
              <a:rPr lang="en-US" altLang="ko-KR" dirty="0"/>
              <a:t>in opt. solution</a:t>
            </a:r>
            <a:endParaRPr lang="ko-KR" altLang="en-US" dirty="0">
              <a:solidFill>
                <a:srgbClr val="FF3399"/>
              </a:solidFill>
            </a:endParaRPr>
          </a:p>
        </p:txBody>
      </p:sp>
      <p:sp>
        <p:nvSpPr>
          <p:cNvPr id="186" name="직사각형 185"/>
          <p:cNvSpPr/>
          <p:nvPr/>
        </p:nvSpPr>
        <p:spPr>
          <a:xfrm>
            <a:off x="5330982" y="166480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solidFill>
                  <a:srgbClr val="5B2682"/>
                </a:solidFill>
              </a:rPr>
              <a:t>z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14914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직선 연결선 286">
            <a:extLst>
              <a:ext uri="{FF2B5EF4-FFF2-40B4-BE49-F238E27FC236}">
                <a16:creationId xmlns:a16="http://schemas.microsoft.com/office/drawing/2014/main" id="{49A9AD1A-008D-4C34-8501-C7305348D21D}"/>
              </a:ext>
            </a:extLst>
          </p:cNvPr>
          <p:cNvCxnSpPr>
            <a:cxnSpLocks/>
          </p:cNvCxnSpPr>
          <p:nvPr/>
        </p:nvCxnSpPr>
        <p:spPr>
          <a:xfrm>
            <a:off x="3192348" y="4881852"/>
            <a:ext cx="262904" cy="38335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직선 연결선 193">
            <a:extLst>
              <a:ext uri="{FF2B5EF4-FFF2-40B4-BE49-F238E27FC236}">
                <a16:creationId xmlns:a16="http://schemas.microsoft.com/office/drawing/2014/main" id="{4420A79E-9760-4831-BB1D-42BC267E6F72}"/>
              </a:ext>
            </a:extLst>
          </p:cNvPr>
          <p:cNvCxnSpPr>
            <a:cxnSpLocks/>
          </p:cNvCxnSpPr>
          <p:nvPr/>
        </p:nvCxnSpPr>
        <p:spPr>
          <a:xfrm flipH="1" flipV="1">
            <a:off x="5399184" y="1798076"/>
            <a:ext cx="1125160" cy="1108024"/>
          </a:xfrm>
          <a:prstGeom prst="line">
            <a:avLst/>
          </a:prstGeom>
          <a:ln w="34925" cmpd="dbl">
            <a:solidFill>
              <a:srgbClr val="0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직선 연결선 197">
            <a:extLst>
              <a:ext uri="{FF2B5EF4-FFF2-40B4-BE49-F238E27FC236}">
                <a16:creationId xmlns:a16="http://schemas.microsoft.com/office/drawing/2014/main" id="{4A79B312-D4B6-4CF0-919E-5F39DD5E3A07}"/>
              </a:ext>
            </a:extLst>
          </p:cNvPr>
          <p:cNvCxnSpPr>
            <a:cxnSpLocks/>
            <a:stCxn id="132" idx="5"/>
            <a:endCxn id="141" idx="1"/>
          </p:cNvCxnSpPr>
          <p:nvPr/>
        </p:nvCxnSpPr>
        <p:spPr>
          <a:xfrm flipH="1" flipV="1">
            <a:off x="2410943" y="2770349"/>
            <a:ext cx="322386" cy="5198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직선 연결선 206">
            <a:extLst>
              <a:ext uri="{FF2B5EF4-FFF2-40B4-BE49-F238E27FC236}">
                <a16:creationId xmlns:a16="http://schemas.microsoft.com/office/drawing/2014/main" id="{FBF529C6-0331-4E33-B109-944582631970}"/>
              </a:ext>
            </a:extLst>
          </p:cNvPr>
          <p:cNvCxnSpPr>
            <a:cxnSpLocks/>
            <a:stCxn id="141" idx="5"/>
            <a:endCxn id="138" idx="5"/>
          </p:cNvCxnSpPr>
          <p:nvPr/>
        </p:nvCxnSpPr>
        <p:spPr>
          <a:xfrm flipH="1" flipV="1">
            <a:off x="1950895" y="2492004"/>
            <a:ext cx="602600" cy="42089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3">
            <a:extLst>
              <a:ext uri="{FF2B5EF4-FFF2-40B4-BE49-F238E27FC236}">
                <a16:creationId xmlns:a16="http://schemas.microsoft.com/office/drawing/2014/main" id="{69CD343E-6B37-419D-8E18-D823FB407AD4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직선 연결선 161">
            <a:extLst>
              <a:ext uri="{FF2B5EF4-FFF2-40B4-BE49-F238E27FC236}">
                <a16:creationId xmlns:a16="http://schemas.microsoft.com/office/drawing/2014/main" id="{5E1FF8B1-D9D3-4D47-B29A-5BF14DBEF88D}"/>
              </a:ext>
            </a:extLst>
          </p:cNvPr>
          <p:cNvCxnSpPr>
            <a:cxnSpLocks/>
            <a:stCxn id="121" idx="0"/>
            <a:endCxn id="117" idx="5"/>
          </p:cNvCxnSpPr>
          <p:nvPr/>
        </p:nvCxnSpPr>
        <p:spPr>
          <a:xfrm flipV="1">
            <a:off x="7545068" y="2633526"/>
            <a:ext cx="98866" cy="6548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>
            <a:extLst>
              <a:ext uri="{FF2B5EF4-FFF2-40B4-BE49-F238E27FC236}">
                <a16:creationId xmlns:a16="http://schemas.microsoft.com/office/drawing/2014/main" id="{598FD613-34EE-4BB5-ADA8-940E98D82947}"/>
              </a:ext>
            </a:extLst>
          </p:cNvPr>
          <p:cNvCxnSpPr>
            <a:cxnSpLocks/>
            <a:stCxn id="117" idx="5"/>
            <a:endCxn id="119" idx="5"/>
          </p:cNvCxnSpPr>
          <p:nvPr/>
        </p:nvCxnSpPr>
        <p:spPr>
          <a:xfrm flipH="1" flipV="1">
            <a:off x="7307759" y="2464283"/>
            <a:ext cx="336175" cy="1692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연결선 158">
            <a:extLst>
              <a:ext uri="{FF2B5EF4-FFF2-40B4-BE49-F238E27FC236}">
                <a16:creationId xmlns:a16="http://schemas.microsoft.com/office/drawing/2014/main" id="{A13A465D-4C3A-4F5A-BA6B-D7CEDE927187}"/>
              </a:ext>
            </a:extLst>
          </p:cNvPr>
          <p:cNvCxnSpPr>
            <a:cxnSpLocks/>
            <a:stCxn id="117" idx="5"/>
            <a:endCxn id="120" idx="3"/>
          </p:cNvCxnSpPr>
          <p:nvPr/>
        </p:nvCxnSpPr>
        <p:spPr>
          <a:xfrm flipH="1">
            <a:off x="7182902" y="2633526"/>
            <a:ext cx="461032" cy="4348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직선 연결선 149">
            <a:extLst>
              <a:ext uri="{FF2B5EF4-FFF2-40B4-BE49-F238E27FC236}">
                <a16:creationId xmlns:a16="http://schemas.microsoft.com/office/drawing/2014/main" id="{FD841D42-3C3E-4BF6-8701-352E3EF23EFC}"/>
              </a:ext>
            </a:extLst>
          </p:cNvPr>
          <p:cNvCxnSpPr>
            <a:cxnSpLocks/>
            <a:stCxn id="111" idx="5"/>
            <a:endCxn id="120" idx="2"/>
          </p:cNvCxnSpPr>
          <p:nvPr/>
        </p:nvCxnSpPr>
        <p:spPr>
          <a:xfrm>
            <a:off x="6527810" y="2901740"/>
            <a:ext cx="625568" cy="9540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 151">
            <a:extLst>
              <a:ext uri="{FF2B5EF4-FFF2-40B4-BE49-F238E27FC236}">
                <a16:creationId xmlns:a16="http://schemas.microsoft.com/office/drawing/2014/main" id="{52685A48-4EFC-4F5B-BC79-EFB5DC612CAF}"/>
              </a:ext>
            </a:extLst>
          </p:cNvPr>
          <p:cNvCxnSpPr>
            <a:cxnSpLocks/>
            <a:stCxn id="111" idx="5"/>
            <a:endCxn id="121" idx="5"/>
          </p:cNvCxnSpPr>
          <p:nvPr/>
        </p:nvCxnSpPr>
        <p:spPr>
          <a:xfrm>
            <a:off x="6527810" y="2901740"/>
            <a:ext cx="1088534" cy="558685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93CF1F1B-95DF-42E1-86A8-A1BBEBD11AA7}"/>
              </a:ext>
            </a:extLst>
          </p:cNvPr>
          <p:cNvCxnSpPr>
            <a:cxnSpLocks/>
            <a:stCxn id="111" idx="5"/>
            <a:endCxn id="119" idx="3"/>
          </p:cNvCxnSpPr>
          <p:nvPr/>
        </p:nvCxnSpPr>
        <p:spPr>
          <a:xfrm flipV="1">
            <a:off x="6527810" y="2464283"/>
            <a:ext cx="637397" cy="43745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직선 연결선 188">
            <a:extLst>
              <a:ext uri="{FF2B5EF4-FFF2-40B4-BE49-F238E27FC236}">
                <a16:creationId xmlns:a16="http://schemas.microsoft.com/office/drawing/2014/main" id="{D4644675-4A69-4C8F-8363-41BE6B91CC28}"/>
              </a:ext>
            </a:extLst>
          </p:cNvPr>
          <p:cNvCxnSpPr>
            <a:cxnSpLocks/>
            <a:stCxn id="140" idx="7"/>
            <a:endCxn id="126" idx="5"/>
          </p:cNvCxnSpPr>
          <p:nvPr/>
        </p:nvCxnSpPr>
        <p:spPr>
          <a:xfrm flipH="1">
            <a:off x="1053194" y="2757491"/>
            <a:ext cx="472519" cy="4792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직선 연결선 191">
            <a:extLst>
              <a:ext uri="{FF2B5EF4-FFF2-40B4-BE49-F238E27FC236}">
                <a16:creationId xmlns:a16="http://schemas.microsoft.com/office/drawing/2014/main" id="{1CAABF0D-86AD-4C20-B12F-629C84DFE16A}"/>
              </a:ext>
            </a:extLst>
          </p:cNvPr>
          <p:cNvCxnSpPr>
            <a:cxnSpLocks/>
            <a:stCxn id="126" idx="5"/>
            <a:endCxn id="142" idx="5"/>
          </p:cNvCxnSpPr>
          <p:nvPr/>
        </p:nvCxnSpPr>
        <p:spPr>
          <a:xfrm>
            <a:off x="1053194" y="3236789"/>
            <a:ext cx="596044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직선 연결선 194">
            <a:extLst>
              <a:ext uri="{FF2B5EF4-FFF2-40B4-BE49-F238E27FC236}">
                <a16:creationId xmlns:a16="http://schemas.microsoft.com/office/drawing/2014/main" id="{F319BFDC-C2AC-4100-8BBE-263CCF278BAD}"/>
              </a:ext>
            </a:extLst>
          </p:cNvPr>
          <p:cNvCxnSpPr>
            <a:cxnSpLocks/>
            <a:stCxn id="132" idx="5"/>
            <a:endCxn id="143" idx="3"/>
          </p:cNvCxnSpPr>
          <p:nvPr/>
        </p:nvCxnSpPr>
        <p:spPr>
          <a:xfrm flipH="1">
            <a:off x="2169839" y="3290242"/>
            <a:ext cx="563490" cy="5586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연결선 200">
            <a:extLst>
              <a:ext uri="{FF2B5EF4-FFF2-40B4-BE49-F238E27FC236}">
                <a16:creationId xmlns:a16="http://schemas.microsoft.com/office/drawing/2014/main" id="{D41D307B-D75B-43C2-B699-7DB6F4CF33BA}"/>
              </a:ext>
            </a:extLst>
          </p:cNvPr>
          <p:cNvCxnSpPr>
            <a:cxnSpLocks/>
            <a:stCxn id="142" idx="4"/>
            <a:endCxn id="138" idx="5"/>
          </p:cNvCxnSpPr>
          <p:nvPr/>
        </p:nvCxnSpPr>
        <p:spPr>
          <a:xfrm flipV="1">
            <a:off x="1577962" y="2492004"/>
            <a:ext cx="372933" cy="1232194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직선 연결선 203">
            <a:extLst>
              <a:ext uri="{FF2B5EF4-FFF2-40B4-BE49-F238E27FC236}">
                <a16:creationId xmlns:a16="http://schemas.microsoft.com/office/drawing/2014/main" id="{76949DA2-AB51-4251-BAAF-514815A9AFF8}"/>
              </a:ext>
            </a:extLst>
          </p:cNvPr>
          <p:cNvCxnSpPr>
            <a:cxnSpLocks/>
            <a:stCxn id="140" idx="3"/>
            <a:endCxn id="138" idx="5"/>
          </p:cNvCxnSpPr>
          <p:nvPr/>
        </p:nvCxnSpPr>
        <p:spPr>
          <a:xfrm flipV="1">
            <a:off x="1383161" y="2492004"/>
            <a:ext cx="567734" cy="408039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직선 연결선 209">
            <a:extLst>
              <a:ext uri="{FF2B5EF4-FFF2-40B4-BE49-F238E27FC236}">
                <a16:creationId xmlns:a16="http://schemas.microsoft.com/office/drawing/2014/main" id="{CEBDF594-B704-4D8E-A335-0966EF94FEC6}"/>
              </a:ext>
            </a:extLst>
          </p:cNvPr>
          <p:cNvCxnSpPr>
            <a:cxnSpLocks/>
            <a:stCxn id="143" idx="4"/>
            <a:endCxn id="138" idx="5"/>
          </p:cNvCxnSpPr>
          <p:nvPr/>
        </p:nvCxnSpPr>
        <p:spPr>
          <a:xfrm flipH="1" flipV="1">
            <a:off x="1950895" y="2492004"/>
            <a:ext cx="290220" cy="138644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69EFF2EE-DA8E-462B-A143-0A7E898E03C5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94E7041-1771-4AB2-821D-362C97F398AC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0987A50-15EF-4C62-BC30-466C6A974342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684BAA1-794A-435C-8415-D4A53AE3DA8F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48D687E-EE53-4E4B-B89B-CFB4423C96B4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327C2B1-5838-4310-8D2A-88E38C8B1457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DC598FF-2838-41C2-A7A7-105F6B655C34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</a:t>
            </a:r>
            <a:r>
              <a:rPr lang="en-US" i="1" dirty="0"/>
              <a:t>T</a:t>
            </a:r>
            <a:r>
              <a:rPr lang="en-US" dirty="0"/>
              <a:t>-join cost</a:t>
            </a:r>
          </a:p>
        </p:txBody>
      </p:sp>
      <p:sp>
        <p:nvSpPr>
          <p:cNvPr id="108" name="직각 삼각형 107">
            <a:extLst>
              <a:ext uri="{FF2B5EF4-FFF2-40B4-BE49-F238E27FC236}">
                <a16:creationId xmlns:a16="http://schemas.microsoft.com/office/drawing/2014/main" id="{3B3CDD83-DA93-4ECE-B4A8-2F2406A79F2E}"/>
              </a:ext>
            </a:extLst>
          </p:cNvPr>
          <p:cNvSpPr/>
          <p:nvPr/>
        </p:nvSpPr>
        <p:spPr>
          <a:xfrm flipH="1" flipV="1">
            <a:off x="6432405" y="2806340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각 삼각형 110">
            <a:extLst>
              <a:ext uri="{FF2B5EF4-FFF2-40B4-BE49-F238E27FC236}">
                <a16:creationId xmlns:a16="http://schemas.microsoft.com/office/drawing/2014/main" id="{14687D6E-45A2-44ED-B2EB-F29FD27D9962}"/>
              </a:ext>
            </a:extLst>
          </p:cNvPr>
          <p:cNvSpPr/>
          <p:nvPr/>
        </p:nvSpPr>
        <p:spPr>
          <a:xfrm>
            <a:off x="6432409" y="2806340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Rectangle 5">
            <a:extLst>
              <a:ext uri="{FF2B5EF4-FFF2-40B4-BE49-F238E27FC236}">
                <a16:creationId xmlns:a16="http://schemas.microsoft.com/office/drawing/2014/main" id="{B9CC0813-BB58-4935-98D7-4C5BC6FBF438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직각 삼각형 113">
            <a:extLst>
              <a:ext uri="{FF2B5EF4-FFF2-40B4-BE49-F238E27FC236}">
                <a16:creationId xmlns:a16="http://schemas.microsoft.com/office/drawing/2014/main" id="{425D6149-543D-4DB4-8988-C02D3685417D}"/>
              </a:ext>
            </a:extLst>
          </p:cNvPr>
          <p:cNvSpPr/>
          <p:nvPr/>
        </p:nvSpPr>
        <p:spPr>
          <a:xfrm flipH="1" flipV="1">
            <a:off x="7548529" y="2538126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직각 삼각형 116">
            <a:extLst>
              <a:ext uri="{FF2B5EF4-FFF2-40B4-BE49-F238E27FC236}">
                <a16:creationId xmlns:a16="http://schemas.microsoft.com/office/drawing/2014/main" id="{6D38B725-1DDD-4463-8BC5-D7E56BD06766}"/>
              </a:ext>
            </a:extLst>
          </p:cNvPr>
          <p:cNvSpPr/>
          <p:nvPr/>
        </p:nvSpPr>
        <p:spPr>
          <a:xfrm>
            <a:off x="7548533" y="2538126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Rectangle 5">
            <a:extLst>
              <a:ext uri="{FF2B5EF4-FFF2-40B4-BE49-F238E27FC236}">
                <a16:creationId xmlns:a16="http://schemas.microsoft.com/office/drawing/2014/main" id="{E3618390-4F2C-4F98-B4C7-2CDF5FA7B7F2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3">
            <a:extLst>
              <a:ext uri="{FF2B5EF4-FFF2-40B4-BE49-F238E27FC236}">
                <a16:creationId xmlns:a16="http://schemas.microsoft.com/office/drawing/2014/main" id="{1B8B7A97-F949-48AE-AC28-D2A8BCE93EE8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3">
            <a:extLst>
              <a:ext uri="{FF2B5EF4-FFF2-40B4-BE49-F238E27FC236}">
                <a16:creationId xmlns:a16="http://schemas.microsoft.com/office/drawing/2014/main" id="{F65C6E03-E721-47B7-8333-AEA5108F9B26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3">
            <a:extLst>
              <a:ext uri="{FF2B5EF4-FFF2-40B4-BE49-F238E27FC236}">
                <a16:creationId xmlns:a16="http://schemas.microsoft.com/office/drawing/2014/main" id="{7B2CC15C-0EB7-469F-9600-0F29E14A5D3D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직각 삼각형 122">
            <a:extLst>
              <a:ext uri="{FF2B5EF4-FFF2-40B4-BE49-F238E27FC236}">
                <a16:creationId xmlns:a16="http://schemas.microsoft.com/office/drawing/2014/main" id="{E7A576C0-3330-4985-B070-C4A0FC0D32BD}"/>
              </a:ext>
            </a:extLst>
          </p:cNvPr>
          <p:cNvSpPr/>
          <p:nvPr/>
        </p:nvSpPr>
        <p:spPr>
          <a:xfrm flipH="1" flipV="1">
            <a:off x="957789" y="314138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각 삼각형 125">
            <a:extLst>
              <a:ext uri="{FF2B5EF4-FFF2-40B4-BE49-F238E27FC236}">
                <a16:creationId xmlns:a16="http://schemas.microsoft.com/office/drawing/2014/main" id="{7D674605-F494-48EB-A469-5F873B1490EB}"/>
              </a:ext>
            </a:extLst>
          </p:cNvPr>
          <p:cNvSpPr/>
          <p:nvPr/>
        </p:nvSpPr>
        <p:spPr>
          <a:xfrm>
            <a:off x="957793" y="3141389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Rectangle 5">
            <a:extLst>
              <a:ext uri="{FF2B5EF4-FFF2-40B4-BE49-F238E27FC236}">
                <a16:creationId xmlns:a16="http://schemas.microsoft.com/office/drawing/2014/main" id="{17586D94-1173-45DE-928F-F82E88AF7CC3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직각 삼각형 128">
            <a:extLst>
              <a:ext uri="{FF2B5EF4-FFF2-40B4-BE49-F238E27FC236}">
                <a16:creationId xmlns:a16="http://schemas.microsoft.com/office/drawing/2014/main" id="{E404AA13-45E3-4003-95B1-FF0D73F5E85D}"/>
              </a:ext>
            </a:extLst>
          </p:cNvPr>
          <p:cNvSpPr/>
          <p:nvPr/>
        </p:nvSpPr>
        <p:spPr>
          <a:xfrm flipH="1" flipV="1">
            <a:off x="2637924" y="3194842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직각 삼각형 131">
            <a:extLst>
              <a:ext uri="{FF2B5EF4-FFF2-40B4-BE49-F238E27FC236}">
                <a16:creationId xmlns:a16="http://schemas.microsoft.com/office/drawing/2014/main" id="{B27AB8DB-37F0-4E86-9A55-5D1C4BFDE4DA}"/>
              </a:ext>
            </a:extLst>
          </p:cNvPr>
          <p:cNvSpPr/>
          <p:nvPr/>
        </p:nvSpPr>
        <p:spPr>
          <a:xfrm>
            <a:off x="2637928" y="3194842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5">
            <a:extLst>
              <a:ext uri="{FF2B5EF4-FFF2-40B4-BE49-F238E27FC236}">
                <a16:creationId xmlns:a16="http://schemas.microsoft.com/office/drawing/2014/main" id="{925580CF-9383-4B87-8374-623CA97E29B0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직각 삼각형 134">
            <a:extLst>
              <a:ext uri="{FF2B5EF4-FFF2-40B4-BE49-F238E27FC236}">
                <a16:creationId xmlns:a16="http://schemas.microsoft.com/office/drawing/2014/main" id="{C5640873-7264-4B1B-880F-3379B3A80315}"/>
              </a:ext>
            </a:extLst>
          </p:cNvPr>
          <p:cNvSpPr/>
          <p:nvPr/>
        </p:nvSpPr>
        <p:spPr>
          <a:xfrm flipH="1" flipV="1">
            <a:off x="1855490" y="2396604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직각 삼각형 137">
            <a:extLst>
              <a:ext uri="{FF2B5EF4-FFF2-40B4-BE49-F238E27FC236}">
                <a16:creationId xmlns:a16="http://schemas.microsoft.com/office/drawing/2014/main" id="{A0D7109D-6388-44AB-9E40-F79977C765D5}"/>
              </a:ext>
            </a:extLst>
          </p:cNvPr>
          <p:cNvSpPr/>
          <p:nvPr/>
        </p:nvSpPr>
        <p:spPr>
          <a:xfrm>
            <a:off x="1855494" y="239660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ectangle 5">
            <a:extLst>
              <a:ext uri="{FF2B5EF4-FFF2-40B4-BE49-F238E27FC236}">
                <a16:creationId xmlns:a16="http://schemas.microsoft.com/office/drawing/2014/main" id="{BD35DEDA-054E-44DD-BD53-E508A6A735E8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">
            <a:extLst>
              <a:ext uri="{FF2B5EF4-FFF2-40B4-BE49-F238E27FC236}">
                <a16:creationId xmlns:a16="http://schemas.microsoft.com/office/drawing/2014/main" id="{447DE3F3-F7CD-49D3-AF4A-23C58EF51DEF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3">
            <a:extLst>
              <a:ext uri="{FF2B5EF4-FFF2-40B4-BE49-F238E27FC236}">
                <a16:creationId xmlns:a16="http://schemas.microsoft.com/office/drawing/2014/main" id="{BAF5A843-DAF0-4DE8-AE25-70A1BD63B95C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3">
            <a:extLst>
              <a:ext uri="{FF2B5EF4-FFF2-40B4-BE49-F238E27FC236}">
                <a16:creationId xmlns:a16="http://schemas.microsoft.com/office/drawing/2014/main" id="{4FD0D93E-A5F8-4571-ABB0-9DCF61814E43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5">
            <a:extLst>
              <a:ext uri="{FF2B5EF4-FFF2-40B4-BE49-F238E27FC236}">
                <a16:creationId xmlns:a16="http://schemas.microsoft.com/office/drawing/2014/main" id="{F0B79462-64C7-4AB8-BCCA-22C4AA3733DD}"/>
              </a:ext>
            </a:extLst>
          </p:cNvPr>
          <p:cNvSpPr/>
          <p:nvPr/>
        </p:nvSpPr>
        <p:spPr>
          <a:xfrm rot="2700000">
            <a:off x="5371242" y="1770134"/>
            <a:ext cx="190800" cy="190800"/>
          </a:xfrm>
          <a:prstGeom prst="rect">
            <a:avLst/>
          </a:prstGeom>
          <a:solidFill>
            <a:srgbClr val="B482DA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3C7824-ECB6-408A-BFA6-454E036D8ACF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F0301F0-B89F-4E2D-811D-503DE19610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37CE5CD-2BC0-4C9E-8932-F12D8A879CA0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13802568-6B1D-4EFE-A786-B192E3180F6C}"/>
              </a:ext>
            </a:extLst>
          </p:cNvPr>
          <p:cNvGrpSpPr/>
          <p:nvPr/>
        </p:nvGrpSpPr>
        <p:grpSpPr>
          <a:xfrm>
            <a:off x="6984604" y="3895050"/>
            <a:ext cx="1741068" cy="2410737"/>
            <a:chOff x="530932" y="3934587"/>
            <a:chExt cx="1741068" cy="2410737"/>
          </a:xfrm>
        </p:grpSpPr>
        <p:sp>
          <p:nvSpPr>
            <p:cNvPr id="134" name="사각형: 둥근 모서리 133">
              <a:extLst>
                <a:ext uri="{FF2B5EF4-FFF2-40B4-BE49-F238E27FC236}">
                  <a16:creationId xmlns:a16="http://schemas.microsoft.com/office/drawing/2014/main" id="{60CB3968-4690-44BA-BE6B-F89748AD13D0}"/>
                </a:ext>
              </a:extLst>
            </p:cNvPr>
            <p:cNvSpPr/>
            <p:nvPr/>
          </p:nvSpPr>
          <p:spPr>
            <a:xfrm>
              <a:off x="530932" y="3934587"/>
              <a:ext cx="1713535" cy="237473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직각 삼각형 143">
              <a:extLst>
                <a:ext uri="{FF2B5EF4-FFF2-40B4-BE49-F238E27FC236}">
                  <a16:creationId xmlns:a16="http://schemas.microsoft.com/office/drawing/2014/main" id="{B78C540A-3961-4253-8346-008F8E939A3D}"/>
                </a:ext>
              </a:extLst>
            </p:cNvPr>
            <p:cNvSpPr/>
            <p:nvPr/>
          </p:nvSpPr>
          <p:spPr>
            <a:xfrm flipH="1" flipV="1">
              <a:off x="750199" y="4107051"/>
              <a:ext cx="183861" cy="1908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각 삼각형 148">
              <a:extLst>
                <a:ext uri="{FF2B5EF4-FFF2-40B4-BE49-F238E27FC236}">
                  <a16:creationId xmlns:a16="http://schemas.microsoft.com/office/drawing/2014/main" id="{A8D48A47-9AF7-4464-8E88-6E2702BD56AC}"/>
                </a:ext>
              </a:extLst>
            </p:cNvPr>
            <p:cNvSpPr/>
            <p:nvPr/>
          </p:nvSpPr>
          <p:spPr>
            <a:xfrm>
              <a:off x="750203" y="4107051"/>
              <a:ext cx="190801" cy="190800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3" name="Rectangle 5">
              <a:extLst>
                <a:ext uri="{FF2B5EF4-FFF2-40B4-BE49-F238E27FC236}">
                  <a16:creationId xmlns:a16="http://schemas.microsoft.com/office/drawing/2014/main" id="{E1CF88DA-9159-4F7C-88F6-F3E8173BBE02}"/>
                </a:ext>
              </a:extLst>
            </p:cNvPr>
            <p:cNvSpPr/>
            <p:nvPr/>
          </p:nvSpPr>
          <p:spPr>
            <a:xfrm>
              <a:off x="746738" y="4107051"/>
              <a:ext cx="190800" cy="190800"/>
            </a:xfrm>
            <a:prstGeom prst="rect">
              <a:avLst/>
            </a:prstGeom>
            <a:noFill/>
            <a:ln w="1270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직각 삼각형 160">
              <a:extLst>
                <a:ext uri="{FF2B5EF4-FFF2-40B4-BE49-F238E27FC236}">
                  <a16:creationId xmlns:a16="http://schemas.microsoft.com/office/drawing/2014/main" id="{F316DFB7-8DDF-494A-A0A5-5BE86D487E07}"/>
                </a:ext>
              </a:extLst>
            </p:cNvPr>
            <p:cNvSpPr/>
            <p:nvPr/>
          </p:nvSpPr>
          <p:spPr>
            <a:xfrm flipH="1" flipV="1">
              <a:off x="746738" y="4755123"/>
              <a:ext cx="183861" cy="190800"/>
            </a:xfrm>
            <a:prstGeom prst="rt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각 삼각형 169">
              <a:extLst>
                <a:ext uri="{FF2B5EF4-FFF2-40B4-BE49-F238E27FC236}">
                  <a16:creationId xmlns:a16="http://schemas.microsoft.com/office/drawing/2014/main" id="{8F33105C-1C62-49B6-8EC3-1E29C80811F8}"/>
                </a:ext>
              </a:extLst>
            </p:cNvPr>
            <p:cNvSpPr/>
            <p:nvPr/>
          </p:nvSpPr>
          <p:spPr>
            <a:xfrm>
              <a:off x="746742" y="4755123"/>
              <a:ext cx="190801" cy="1908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Rectangle 5">
              <a:extLst>
                <a:ext uri="{FF2B5EF4-FFF2-40B4-BE49-F238E27FC236}">
                  <a16:creationId xmlns:a16="http://schemas.microsoft.com/office/drawing/2014/main" id="{EBE7A509-56BE-4F00-BFB5-A651A53E2800}"/>
                </a:ext>
              </a:extLst>
            </p:cNvPr>
            <p:cNvSpPr/>
            <p:nvPr/>
          </p:nvSpPr>
          <p:spPr>
            <a:xfrm>
              <a:off x="743277" y="4755123"/>
              <a:ext cx="190800" cy="190800"/>
            </a:xfrm>
            <a:prstGeom prst="rect">
              <a:avLst/>
            </a:prstGeom>
            <a:noFill/>
            <a:ln w="1270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직선 연결선 176">
              <a:extLst>
                <a:ext uri="{FF2B5EF4-FFF2-40B4-BE49-F238E27FC236}">
                  <a16:creationId xmlns:a16="http://schemas.microsoft.com/office/drawing/2014/main" id="{5DA2F8C1-77C5-42BD-BE5D-15321207F2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387" y="4529911"/>
              <a:ext cx="319886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직선 연결선 178">
              <a:extLst>
                <a:ext uri="{FF2B5EF4-FFF2-40B4-BE49-F238E27FC236}">
                  <a16:creationId xmlns:a16="http://schemas.microsoft.com/office/drawing/2014/main" id="{DDBD3040-0F1B-4CD7-B965-0CE00B9BDA9A}"/>
                </a:ext>
              </a:extLst>
            </p:cNvPr>
            <p:cNvCxnSpPr>
              <a:cxnSpLocks/>
            </p:cNvCxnSpPr>
            <p:nvPr/>
          </p:nvCxnSpPr>
          <p:spPr>
            <a:xfrm>
              <a:off x="678725" y="5172747"/>
              <a:ext cx="319886" cy="0"/>
            </a:xfrm>
            <a:prstGeom prst="line">
              <a:avLst/>
            </a:prstGeom>
            <a:ln w="12700">
              <a:solidFill>
                <a:srgbClr val="FF3399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1F0FAFB3-9BD6-4E53-82EB-46314C66C0F8}"/>
                </a:ext>
              </a:extLst>
            </p:cNvPr>
            <p:cNvSpPr txBox="1"/>
            <p:nvPr/>
          </p:nvSpPr>
          <p:spPr>
            <a:xfrm>
              <a:off x="971903" y="4027219"/>
              <a:ext cx="1300097" cy="2318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spcBef>
                  <a:spcPts val="700"/>
                </a:spcBef>
              </a:pPr>
              <a:r>
                <a:rPr lang="en-US" sz="1500" dirty="0"/>
                <a:t>open in </a:t>
              </a:r>
              <a:r>
                <a:rPr lang="en-US" sz="1500" dirty="0" err="1"/>
                <a:t>init.</a:t>
              </a:r>
              <a:endParaRPr lang="en-US" sz="1500" dirty="0"/>
            </a:p>
            <a:p>
              <a:pPr>
                <a:spcBef>
                  <a:spcPts val="700"/>
                </a:spcBef>
              </a:pPr>
              <a:r>
                <a:rPr lang="en-US" sz="1500" dirty="0" err="1"/>
                <a:t>init.</a:t>
              </a:r>
              <a:r>
                <a:rPr lang="en-US" sz="1500" dirty="0"/>
                <a:t> assign.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open in opt.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opt. assign.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nodes in </a:t>
              </a:r>
              <a:r>
                <a:rPr lang="en-US" sz="1500" i="1" dirty="0">
                  <a:solidFill>
                    <a:srgbClr val="FF0000"/>
                  </a:solidFill>
                </a:rPr>
                <a:t>T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opening edges</a:t>
              </a:r>
            </a:p>
            <a:p>
              <a:pPr>
                <a:spcBef>
                  <a:spcPts val="700"/>
                </a:spcBef>
              </a:pPr>
              <a:endParaRPr lang="en-US" sz="1500" dirty="0"/>
            </a:p>
          </p:txBody>
        </p:sp>
        <p:sp>
          <p:nvSpPr>
            <p:cNvPr id="193" name="Rectangle 5">
              <a:extLst>
                <a:ext uri="{FF2B5EF4-FFF2-40B4-BE49-F238E27FC236}">
                  <a16:creationId xmlns:a16="http://schemas.microsoft.com/office/drawing/2014/main" id="{A21290E2-400E-456E-A65C-1800060C7DC3}"/>
                </a:ext>
              </a:extLst>
            </p:cNvPr>
            <p:cNvSpPr/>
            <p:nvPr/>
          </p:nvSpPr>
          <p:spPr>
            <a:xfrm>
              <a:off x="746738" y="5392415"/>
              <a:ext cx="190800" cy="190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직선 연결선 195">
              <a:extLst>
                <a:ext uri="{FF2B5EF4-FFF2-40B4-BE49-F238E27FC236}">
                  <a16:creationId xmlns:a16="http://schemas.microsoft.com/office/drawing/2014/main" id="{F7CD572A-CA25-47CC-83F1-1229FD0CC7FF}"/>
                </a:ext>
              </a:extLst>
            </p:cNvPr>
            <p:cNvCxnSpPr>
              <a:cxnSpLocks/>
            </p:cNvCxnSpPr>
            <p:nvPr/>
          </p:nvCxnSpPr>
          <p:spPr>
            <a:xfrm>
              <a:off x="680400" y="5805264"/>
              <a:ext cx="319886" cy="0"/>
            </a:xfrm>
            <a:prstGeom prst="line">
              <a:avLst/>
            </a:prstGeom>
            <a:ln w="34925" cmpd="dbl">
              <a:solidFill>
                <a:srgbClr val="00808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1B40943F-35BD-4FBD-A742-773D284F88F7}"/>
              </a:ext>
            </a:extLst>
          </p:cNvPr>
          <p:cNvSpPr txBox="1"/>
          <p:nvPr/>
        </p:nvSpPr>
        <p:spPr>
          <a:xfrm>
            <a:off x="440266" y="5854286"/>
            <a:ext cx="20008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/>
              <a:t>≤ </a:t>
            </a:r>
            <a:r>
              <a:rPr lang="en-US" altLang="ko-KR" sz="2500" dirty="0"/>
              <a:t>OPT· (</a:t>
            </a:r>
            <a:r>
              <a:rPr lang="el-GR" altLang="ko-KR" sz="2500" i="1" dirty="0"/>
              <a:t>ρ</a:t>
            </a:r>
            <a:r>
              <a:rPr lang="en-US" altLang="ko-KR" sz="2500" dirty="0"/>
              <a:t>+1)</a:t>
            </a:r>
            <a:endParaRPr lang="ko-KR" altLang="en-US" sz="2500" dirty="0"/>
          </a:p>
        </p:txBody>
      </p:sp>
      <p:sp>
        <p:nvSpPr>
          <p:cNvPr id="171" name="내용 개체 틀 2">
            <a:extLst>
              <a:ext uri="{FF2B5EF4-FFF2-40B4-BE49-F238E27FC236}">
                <a16:creationId xmlns:a16="http://schemas.microsoft.com/office/drawing/2014/main" id="{B7490330-A607-44D5-B7B2-5CFC81A4AD3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altLang="ko-KR" dirty="0"/>
              <a:t>Take the union</a:t>
            </a:r>
            <a:endParaRPr lang="ko-KR" altLang="en-US" dirty="0">
              <a:solidFill>
                <a:srgbClr val="0070C0"/>
              </a:solidFill>
            </a:endParaRPr>
          </a:p>
        </p:txBody>
      </p:sp>
      <p:cxnSp>
        <p:nvCxnSpPr>
          <p:cNvPr id="202" name="직선 연결선 201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stCxn id="268" idx="5"/>
            <a:endCxn id="288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직선 연결선 213">
            <a:extLst>
              <a:ext uri="{FF2B5EF4-FFF2-40B4-BE49-F238E27FC236}">
                <a16:creationId xmlns:a16="http://schemas.microsoft.com/office/drawing/2014/main" id="{C82B3807-4B2D-4C86-8ADD-EA4668313E3F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직선 연결선 219">
            <a:extLst>
              <a:ext uri="{FF2B5EF4-FFF2-40B4-BE49-F238E27FC236}">
                <a16:creationId xmlns:a16="http://schemas.microsoft.com/office/drawing/2014/main" id="{DF2A6917-2F0E-4172-A4ED-55AA76DD349D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816000"/>
            <a:ext cx="480412" cy="12131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Oval 13">
            <a:extLst>
              <a:ext uri="{FF2B5EF4-FFF2-40B4-BE49-F238E27FC236}">
                <a16:creationId xmlns:a16="http://schemas.microsoft.com/office/drawing/2014/main" id="{A3F40297-AF74-4AE7-B8DE-CF5868D3C538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0" name="직선 연결선 229">
            <a:extLst>
              <a:ext uri="{FF2B5EF4-FFF2-40B4-BE49-F238E27FC236}">
                <a16:creationId xmlns:a16="http://schemas.microsoft.com/office/drawing/2014/main" id="{B3FD381A-E7E4-4BAF-ADF0-96EFFD2248CD}"/>
              </a:ext>
            </a:extLst>
          </p:cNvPr>
          <p:cNvCxnSpPr>
            <a:cxnSpLocks/>
            <a:stCxn id="273" idx="2"/>
            <a:endCxn id="258" idx="1"/>
          </p:cNvCxnSpPr>
          <p:nvPr/>
        </p:nvCxnSpPr>
        <p:spPr>
          <a:xfrm flipV="1">
            <a:off x="3468671" y="3917310"/>
            <a:ext cx="1271081" cy="42891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직선 연결선 230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stCxn id="272" idx="0"/>
            <a:endCxn id="260" idx="5"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직선 연결선 231">
            <a:extLst>
              <a:ext uri="{FF2B5EF4-FFF2-40B4-BE49-F238E27FC236}">
                <a16:creationId xmlns:a16="http://schemas.microsoft.com/office/drawing/2014/main" id="{546F60AF-C7EE-4E62-8C70-26CEA086AC41}"/>
              </a:ext>
            </a:extLst>
          </p:cNvPr>
          <p:cNvCxnSpPr>
            <a:cxnSpLocks/>
            <a:stCxn id="272" idx="6"/>
            <a:endCxn id="257" idx="5"/>
          </p:cNvCxnSpPr>
          <p:nvPr/>
        </p:nvCxnSpPr>
        <p:spPr>
          <a:xfrm flipH="1" flipV="1">
            <a:off x="4838618" y="3917310"/>
            <a:ext cx="1064683" cy="19620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직선 연결선 232">
            <a:extLst>
              <a:ext uri="{FF2B5EF4-FFF2-40B4-BE49-F238E27FC236}">
                <a16:creationId xmlns:a16="http://schemas.microsoft.com/office/drawing/2014/main" id="{5AB1DF40-9337-43E1-82A6-E5C9F09544F2}"/>
              </a:ext>
            </a:extLst>
          </p:cNvPr>
          <p:cNvCxnSpPr>
            <a:cxnSpLocks/>
            <a:stCxn id="273" idx="1"/>
            <a:endCxn id="269" idx="5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직선 연결선 234">
            <a:extLst>
              <a:ext uri="{FF2B5EF4-FFF2-40B4-BE49-F238E27FC236}">
                <a16:creationId xmlns:a16="http://schemas.microsoft.com/office/drawing/2014/main" id="{49A9AD1A-008D-4C34-8501-C7305348D21D}"/>
              </a:ext>
            </a:extLst>
          </p:cNvPr>
          <p:cNvCxnSpPr>
            <a:cxnSpLocks/>
            <a:stCxn id="271" idx="4"/>
            <a:endCxn id="254" idx="5"/>
          </p:cNvCxnSpPr>
          <p:nvPr/>
        </p:nvCxnSpPr>
        <p:spPr>
          <a:xfrm flipH="1" flipV="1">
            <a:off x="3458718" y="5259547"/>
            <a:ext cx="53679" cy="941761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직선 연결선 235">
            <a:extLst>
              <a:ext uri="{FF2B5EF4-FFF2-40B4-BE49-F238E27FC236}">
                <a16:creationId xmlns:a16="http://schemas.microsoft.com/office/drawing/2014/main" id="{D3882C52-4310-4AC0-94C0-53BF671020AB}"/>
              </a:ext>
            </a:extLst>
          </p:cNvPr>
          <p:cNvCxnSpPr>
            <a:cxnSpLocks/>
            <a:stCxn id="271" idx="3"/>
            <a:endCxn id="266" idx="5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직선 연결선 237">
            <a:extLst>
              <a:ext uri="{FF2B5EF4-FFF2-40B4-BE49-F238E27FC236}">
                <a16:creationId xmlns:a16="http://schemas.microsoft.com/office/drawing/2014/main" id="{C694EC00-E335-4EF9-9A4E-7992614AF9F0}"/>
              </a:ext>
            </a:extLst>
          </p:cNvPr>
          <p:cNvCxnSpPr>
            <a:cxnSpLocks/>
            <a:stCxn id="278" idx="6"/>
            <a:endCxn id="263" idx="5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직선 연결선 238">
            <a:extLst>
              <a:ext uri="{FF2B5EF4-FFF2-40B4-BE49-F238E27FC236}">
                <a16:creationId xmlns:a16="http://schemas.microsoft.com/office/drawing/2014/main" id="{19CEEC68-1D63-4871-949E-6B052E079E1C}"/>
              </a:ext>
            </a:extLst>
          </p:cNvPr>
          <p:cNvCxnSpPr>
            <a:cxnSpLocks/>
            <a:stCxn id="278" idx="4"/>
            <a:endCxn id="275" idx="5"/>
          </p:cNvCxnSpPr>
          <p:nvPr/>
        </p:nvCxnSpPr>
        <p:spPr>
          <a:xfrm flipH="1" flipV="1">
            <a:off x="6297141" y="5346474"/>
            <a:ext cx="58528" cy="70821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직선 연결선 240">
            <a:extLst>
              <a:ext uri="{FF2B5EF4-FFF2-40B4-BE49-F238E27FC236}">
                <a16:creationId xmlns:a16="http://schemas.microsoft.com/office/drawing/2014/main" id="{F5520F40-5011-4D7A-B3AA-23EC1BB6B98C}"/>
              </a:ext>
            </a:extLst>
          </p:cNvPr>
          <p:cNvCxnSpPr>
            <a:cxnSpLocks/>
            <a:stCxn id="277" idx="0"/>
            <a:endCxn id="275" idx="5"/>
          </p:cNvCxnSpPr>
          <p:nvPr/>
        </p:nvCxnSpPr>
        <p:spPr>
          <a:xfrm>
            <a:off x="6198275" y="4337382"/>
            <a:ext cx="98866" cy="100909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직선 연결선 241">
            <a:extLst>
              <a:ext uri="{FF2B5EF4-FFF2-40B4-BE49-F238E27FC236}">
                <a16:creationId xmlns:a16="http://schemas.microsoft.com/office/drawing/2014/main" id="{FCD54CD8-BC94-4784-B49C-203A6F046182}"/>
              </a:ext>
            </a:extLst>
          </p:cNvPr>
          <p:cNvCxnSpPr>
            <a:cxnSpLocks/>
            <a:stCxn id="260" idx="5"/>
            <a:endCxn id="277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Box 242">
            <a:extLst>
              <a:ext uri="{FF2B5EF4-FFF2-40B4-BE49-F238E27FC236}">
                <a16:creationId xmlns:a16="http://schemas.microsoft.com/office/drawing/2014/main" id="{0C2C85C7-E1C8-40ED-960C-2AF4E6E98238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4CCCB8B4-2E26-4036-B198-132E3333FFE9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E8982139-4A08-4F87-AFF6-668188D59849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40F7832B-854B-4A2C-8131-E096380B0155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6249149C-C724-4D99-9711-E15D850FF50B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E2848AF5-4638-4D18-B4B9-8DFA07B482DE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52905002-F3A7-400C-BB3D-E6E2E12FD2CF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F35FFB8-F6DD-42A6-89B0-4C92C799977F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77B7C2C-6E6F-4CE5-B06D-C2F0C2E1EFF9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2631C1D1-68EA-4CB8-99C5-906D463B2D0D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253" name="직각 삼각형 252">
            <a:extLst>
              <a:ext uri="{FF2B5EF4-FFF2-40B4-BE49-F238E27FC236}">
                <a16:creationId xmlns:a16="http://schemas.microsoft.com/office/drawing/2014/main" id="{A6699F54-70E7-424D-A566-579350A1DA3B}"/>
              </a:ext>
            </a:extLst>
          </p:cNvPr>
          <p:cNvSpPr/>
          <p:nvPr/>
        </p:nvSpPr>
        <p:spPr>
          <a:xfrm flipH="1" flipV="1">
            <a:off x="3363313" y="5164147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4" name="직각 삼각형 253">
            <a:extLst>
              <a:ext uri="{FF2B5EF4-FFF2-40B4-BE49-F238E27FC236}">
                <a16:creationId xmlns:a16="http://schemas.microsoft.com/office/drawing/2014/main" id="{E198A3CC-EC62-4C27-9538-21FD57981FD0}"/>
              </a:ext>
            </a:extLst>
          </p:cNvPr>
          <p:cNvSpPr/>
          <p:nvPr/>
        </p:nvSpPr>
        <p:spPr>
          <a:xfrm>
            <a:off x="3363317" y="5164147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5" name="Rectangle 5">
            <a:extLst>
              <a:ext uri="{FF2B5EF4-FFF2-40B4-BE49-F238E27FC236}">
                <a16:creationId xmlns:a16="http://schemas.microsoft.com/office/drawing/2014/main" id="{7AE673C5-0D2A-4A73-9A7E-33D5F3BCC52A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직각 삼각형 255">
            <a:extLst>
              <a:ext uri="{FF2B5EF4-FFF2-40B4-BE49-F238E27FC236}">
                <a16:creationId xmlns:a16="http://schemas.microsoft.com/office/drawing/2014/main" id="{2F12C8FC-20E3-418B-9C9A-57AD17D17809}"/>
              </a:ext>
            </a:extLst>
          </p:cNvPr>
          <p:cNvSpPr/>
          <p:nvPr/>
        </p:nvSpPr>
        <p:spPr>
          <a:xfrm flipH="1" flipV="1">
            <a:off x="4743213" y="3821910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7" name="직각 삼각형 256">
            <a:extLst>
              <a:ext uri="{FF2B5EF4-FFF2-40B4-BE49-F238E27FC236}">
                <a16:creationId xmlns:a16="http://schemas.microsoft.com/office/drawing/2014/main" id="{0ED43750-0B33-44BF-8A6B-7100A2A4D8DA}"/>
              </a:ext>
            </a:extLst>
          </p:cNvPr>
          <p:cNvSpPr/>
          <p:nvPr/>
        </p:nvSpPr>
        <p:spPr>
          <a:xfrm>
            <a:off x="4743217" y="3821910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8" name="Rectangle 5">
            <a:extLst>
              <a:ext uri="{FF2B5EF4-FFF2-40B4-BE49-F238E27FC236}">
                <a16:creationId xmlns:a16="http://schemas.microsoft.com/office/drawing/2014/main" id="{FAD3D10C-B618-402E-BB2E-16F45F0AE315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직각 삼각형 258">
            <a:extLst>
              <a:ext uri="{FF2B5EF4-FFF2-40B4-BE49-F238E27FC236}">
                <a16:creationId xmlns:a16="http://schemas.microsoft.com/office/drawing/2014/main" id="{E2FF36D1-ABAF-4659-95BF-7C541FE80F53}"/>
              </a:ext>
            </a:extLst>
          </p:cNvPr>
          <p:cNvSpPr/>
          <p:nvPr/>
        </p:nvSpPr>
        <p:spPr>
          <a:xfrm flipH="1" flipV="1">
            <a:off x="5669693" y="4699594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0" name="직각 삼각형 259">
            <a:extLst>
              <a:ext uri="{FF2B5EF4-FFF2-40B4-BE49-F238E27FC236}">
                <a16:creationId xmlns:a16="http://schemas.microsoft.com/office/drawing/2014/main" id="{A41E4328-B5A2-4619-9EF9-0661C546DC7A}"/>
              </a:ext>
            </a:extLst>
          </p:cNvPr>
          <p:cNvSpPr/>
          <p:nvPr/>
        </p:nvSpPr>
        <p:spPr>
          <a:xfrm>
            <a:off x="5669697" y="4699594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1" name="Rectangle 5">
            <a:extLst>
              <a:ext uri="{FF2B5EF4-FFF2-40B4-BE49-F238E27FC236}">
                <a16:creationId xmlns:a16="http://schemas.microsoft.com/office/drawing/2014/main" id="{61B4562B-C18A-4E08-96D8-80D9E5769750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직각 삼각형 261">
            <a:extLst>
              <a:ext uri="{FF2B5EF4-FFF2-40B4-BE49-F238E27FC236}">
                <a16:creationId xmlns:a16="http://schemas.microsoft.com/office/drawing/2014/main" id="{28DB0F3D-3396-43D9-B822-30FADE308BE5}"/>
              </a:ext>
            </a:extLst>
          </p:cNvPr>
          <p:cNvSpPr/>
          <p:nvPr/>
        </p:nvSpPr>
        <p:spPr>
          <a:xfrm flipH="1" flipV="1">
            <a:off x="5723146" y="5656543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3" name="직각 삼각형 262">
            <a:extLst>
              <a:ext uri="{FF2B5EF4-FFF2-40B4-BE49-F238E27FC236}">
                <a16:creationId xmlns:a16="http://schemas.microsoft.com/office/drawing/2014/main" id="{268641C6-64F5-437D-B311-F5F49F7803A8}"/>
              </a:ext>
            </a:extLst>
          </p:cNvPr>
          <p:cNvSpPr/>
          <p:nvPr/>
        </p:nvSpPr>
        <p:spPr>
          <a:xfrm>
            <a:off x="5723150" y="5656543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4" name="Rectangle 5">
            <a:extLst>
              <a:ext uri="{FF2B5EF4-FFF2-40B4-BE49-F238E27FC236}">
                <a16:creationId xmlns:a16="http://schemas.microsoft.com/office/drawing/2014/main" id="{0ABE5A8E-3E77-466B-90A9-594C68D8C0B2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직각 삼각형 264">
            <a:extLst>
              <a:ext uri="{FF2B5EF4-FFF2-40B4-BE49-F238E27FC236}">
                <a16:creationId xmlns:a16="http://schemas.microsoft.com/office/drawing/2014/main" id="{4E7DAD23-8DF3-4A2E-95F7-3E64CB1588C2}"/>
              </a:ext>
            </a:extLst>
          </p:cNvPr>
          <p:cNvSpPr/>
          <p:nvPr/>
        </p:nvSpPr>
        <p:spPr>
          <a:xfrm flipH="1" flipV="1">
            <a:off x="3807141" y="561849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6" name="직각 삼각형 265">
            <a:extLst>
              <a:ext uri="{FF2B5EF4-FFF2-40B4-BE49-F238E27FC236}">
                <a16:creationId xmlns:a16="http://schemas.microsoft.com/office/drawing/2014/main" id="{ABEE2115-E78C-4D9C-9744-60B184751E00}"/>
              </a:ext>
            </a:extLst>
          </p:cNvPr>
          <p:cNvSpPr/>
          <p:nvPr/>
        </p:nvSpPr>
        <p:spPr>
          <a:xfrm>
            <a:off x="3807145" y="5618499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7" name="Rectangle 5">
            <a:extLst>
              <a:ext uri="{FF2B5EF4-FFF2-40B4-BE49-F238E27FC236}">
                <a16:creationId xmlns:a16="http://schemas.microsoft.com/office/drawing/2014/main" id="{E9748094-911A-45AD-AF77-496B272C7EFF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직각 삼각형 267">
            <a:extLst>
              <a:ext uri="{FF2B5EF4-FFF2-40B4-BE49-F238E27FC236}">
                <a16:creationId xmlns:a16="http://schemas.microsoft.com/office/drawing/2014/main" id="{EAC67EF9-B207-4EC5-A25B-0872742A5A20}"/>
              </a:ext>
            </a:extLst>
          </p:cNvPr>
          <p:cNvSpPr/>
          <p:nvPr/>
        </p:nvSpPr>
        <p:spPr>
          <a:xfrm flipH="1" flipV="1">
            <a:off x="3712381" y="4690955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9" name="직각 삼각형 268">
            <a:extLst>
              <a:ext uri="{FF2B5EF4-FFF2-40B4-BE49-F238E27FC236}">
                <a16:creationId xmlns:a16="http://schemas.microsoft.com/office/drawing/2014/main" id="{CE5512B1-50B7-4D4A-87FB-09F419EEB365}"/>
              </a:ext>
            </a:extLst>
          </p:cNvPr>
          <p:cNvSpPr/>
          <p:nvPr/>
        </p:nvSpPr>
        <p:spPr>
          <a:xfrm>
            <a:off x="3712385" y="4690955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0" name="Rectangle 5">
            <a:extLst>
              <a:ext uri="{FF2B5EF4-FFF2-40B4-BE49-F238E27FC236}">
                <a16:creationId xmlns:a16="http://schemas.microsoft.com/office/drawing/2014/main" id="{00CA5C7E-42BB-4352-9962-EE04B692E5FA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13">
            <a:extLst>
              <a:ext uri="{FF2B5EF4-FFF2-40B4-BE49-F238E27FC236}">
                <a16:creationId xmlns:a16="http://schemas.microsoft.com/office/drawing/2014/main" id="{A641173F-C0B1-4CA1-AC7A-D555C691064C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13">
            <a:extLst>
              <a:ext uri="{FF2B5EF4-FFF2-40B4-BE49-F238E27FC236}">
                <a16:creationId xmlns:a16="http://schemas.microsoft.com/office/drawing/2014/main" id="{F16D6932-1A62-4056-A950-49CD98DE4951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직각 삼각형 273">
            <a:extLst>
              <a:ext uri="{FF2B5EF4-FFF2-40B4-BE49-F238E27FC236}">
                <a16:creationId xmlns:a16="http://schemas.microsoft.com/office/drawing/2014/main" id="{37BA2F6E-27BE-4F0B-9710-7AC8C11717B1}"/>
              </a:ext>
            </a:extLst>
          </p:cNvPr>
          <p:cNvSpPr/>
          <p:nvPr/>
        </p:nvSpPr>
        <p:spPr>
          <a:xfrm flipH="1" flipV="1">
            <a:off x="6201736" y="5251074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5" name="직각 삼각형 274">
            <a:extLst>
              <a:ext uri="{FF2B5EF4-FFF2-40B4-BE49-F238E27FC236}">
                <a16:creationId xmlns:a16="http://schemas.microsoft.com/office/drawing/2014/main" id="{9499B4A4-A2F1-4CCE-A452-1E5497034282}"/>
              </a:ext>
            </a:extLst>
          </p:cNvPr>
          <p:cNvSpPr/>
          <p:nvPr/>
        </p:nvSpPr>
        <p:spPr>
          <a:xfrm>
            <a:off x="6201740" y="525107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6" name="Rectangle 5">
            <a:extLst>
              <a:ext uri="{FF2B5EF4-FFF2-40B4-BE49-F238E27FC236}">
                <a16:creationId xmlns:a16="http://schemas.microsoft.com/office/drawing/2014/main" id="{A802A768-D3B0-4D2E-B0FD-A8C14554251F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13">
            <a:extLst>
              <a:ext uri="{FF2B5EF4-FFF2-40B4-BE49-F238E27FC236}">
                <a16:creationId xmlns:a16="http://schemas.microsoft.com/office/drawing/2014/main" id="{594C38D0-259F-4C80-951E-ED3210AAC622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13">
            <a:extLst>
              <a:ext uri="{FF2B5EF4-FFF2-40B4-BE49-F238E27FC236}">
                <a16:creationId xmlns:a16="http://schemas.microsoft.com/office/drawing/2014/main" id="{3275C1E0-0605-4C74-A205-4D409DDE0FB6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직각 삼각형 278">
            <a:extLst>
              <a:ext uri="{FF2B5EF4-FFF2-40B4-BE49-F238E27FC236}">
                <a16:creationId xmlns:a16="http://schemas.microsoft.com/office/drawing/2014/main" id="{0D460DAB-A951-4D7F-9738-671915E9D47F}"/>
              </a:ext>
            </a:extLst>
          </p:cNvPr>
          <p:cNvSpPr/>
          <p:nvPr/>
        </p:nvSpPr>
        <p:spPr>
          <a:xfrm flipH="1" flipV="1">
            <a:off x="4735948" y="513196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0" name="직각 삼각형 279">
            <a:extLst>
              <a:ext uri="{FF2B5EF4-FFF2-40B4-BE49-F238E27FC236}">
                <a16:creationId xmlns:a16="http://schemas.microsoft.com/office/drawing/2014/main" id="{257420DE-8C42-43F1-83AA-144C72943DE6}"/>
              </a:ext>
            </a:extLst>
          </p:cNvPr>
          <p:cNvSpPr/>
          <p:nvPr/>
        </p:nvSpPr>
        <p:spPr>
          <a:xfrm>
            <a:off x="4735952" y="5131969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1" name="Rectangle 5">
            <a:extLst>
              <a:ext uri="{FF2B5EF4-FFF2-40B4-BE49-F238E27FC236}">
                <a16:creationId xmlns:a16="http://schemas.microsoft.com/office/drawing/2014/main" id="{713BDA1F-7A5B-4662-A066-0340CEBE2C2A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21E0B46-1DCE-4FE5-9C15-41351496F254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600" dirty="0">
                <a:solidFill>
                  <a:srgbClr val="3333B2"/>
                </a:solidFill>
              </a:rPr>
              <a:t>even</a:t>
            </a:r>
            <a:endParaRPr lang="en-US" sz="1600" dirty="0">
              <a:solidFill>
                <a:srgbClr val="3333B2"/>
              </a:solidFill>
            </a:endParaRP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402B312F-F458-4FAA-AE33-39392953D853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7586C6F5-2C4A-47C4-9D0E-E9908672A729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4CE4BE08-BFE3-4EE0-BB8F-6F76300C0051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F1131637-29EF-41BF-9FA0-87D92EC11634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88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직사각형 288"/>
          <p:cNvSpPr/>
          <p:nvPr/>
        </p:nvSpPr>
        <p:spPr>
          <a:xfrm>
            <a:off x="5330982" y="166480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solidFill>
                  <a:srgbClr val="5B2682"/>
                </a:solidFill>
              </a:rPr>
              <a:t>z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32985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" name="직선 연결선 193">
            <a:extLst>
              <a:ext uri="{FF2B5EF4-FFF2-40B4-BE49-F238E27FC236}">
                <a16:creationId xmlns:a16="http://schemas.microsoft.com/office/drawing/2014/main" id="{0C60EA5C-B52A-40F6-84A2-6B8A5423C0E7}"/>
              </a:ext>
            </a:extLst>
          </p:cNvPr>
          <p:cNvCxnSpPr>
            <a:cxnSpLocks/>
          </p:cNvCxnSpPr>
          <p:nvPr/>
        </p:nvCxnSpPr>
        <p:spPr>
          <a:xfrm flipH="1" flipV="1">
            <a:off x="5399184" y="1798076"/>
            <a:ext cx="1125160" cy="1108024"/>
          </a:xfrm>
          <a:prstGeom prst="line">
            <a:avLst/>
          </a:prstGeom>
          <a:ln w="34925" cmpd="dbl">
            <a:solidFill>
              <a:srgbClr val="0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직선 연결선 197">
            <a:extLst>
              <a:ext uri="{FF2B5EF4-FFF2-40B4-BE49-F238E27FC236}">
                <a16:creationId xmlns:a16="http://schemas.microsoft.com/office/drawing/2014/main" id="{4A79B312-D4B6-4CF0-919E-5F39DD5E3A07}"/>
              </a:ext>
            </a:extLst>
          </p:cNvPr>
          <p:cNvCxnSpPr>
            <a:cxnSpLocks/>
            <a:stCxn id="132" idx="5"/>
            <a:endCxn id="141" idx="1"/>
          </p:cNvCxnSpPr>
          <p:nvPr/>
        </p:nvCxnSpPr>
        <p:spPr>
          <a:xfrm flipH="1" flipV="1">
            <a:off x="2410943" y="2770349"/>
            <a:ext cx="322386" cy="5198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직선 연결선 206">
            <a:extLst>
              <a:ext uri="{FF2B5EF4-FFF2-40B4-BE49-F238E27FC236}">
                <a16:creationId xmlns:a16="http://schemas.microsoft.com/office/drawing/2014/main" id="{FBF529C6-0331-4E33-B109-944582631970}"/>
              </a:ext>
            </a:extLst>
          </p:cNvPr>
          <p:cNvCxnSpPr>
            <a:cxnSpLocks/>
            <a:stCxn id="141" idx="5"/>
            <a:endCxn id="138" idx="5"/>
          </p:cNvCxnSpPr>
          <p:nvPr/>
        </p:nvCxnSpPr>
        <p:spPr>
          <a:xfrm flipH="1" flipV="1">
            <a:off x="1950895" y="2492004"/>
            <a:ext cx="602600" cy="42089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3">
            <a:extLst>
              <a:ext uri="{FF2B5EF4-FFF2-40B4-BE49-F238E27FC236}">
                <a16:creationId xmlns:a16="http://schemas.microsoft.com/office/drawing/2014/main" id="{69CD343E-6B37-419D-8E18-D823FB407AD4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직선 연결선 161">
            <a:extLst>
              <a:ext uri="{FF2B5EF4-FFF2-40B4-BE49-F238E27FC236}">
                <a16:creationId xmlns:a16="http://schemas.microsoft.com/office/drawing/2014/main" id="{5E1FF8B1-D9D3-4D47-B29A-5BF14DBEF88D}"/>
              </a:ext>
            </a:extLst>
          </p:cNvPr>
          <p:cNvCxnSpPr>
            <a:cxnSpLocks/>
            <a:stCxn id="121" idx="0"/>
            <a:endCxn id="117" idx="5"/>
          </p:cNvCxnSpPr>
          <p:nvPr/>
        </p:nvCxnSpPr>
        <p:spPr>
          <a:xfrm flipV="1">
            <a:off x="7545068" y="2633526"/>
            <a:ext cx="98866" cy="6548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>
            <a:extLst>
              <a:ext uri="{FF2B5EF4-FFF2-40B4-BE49-F238E27FC236}">
                <a16:creationId xmlns:a16="http://schemas.microsoft.com/office/drawing/2014/main" id="{598FD613-34EE-4BB5-ADA8-940E98D82947}"/>
              </a:ext>
            </a:extLst>
          </p:cNvPr>
          <p:cNvCxnSpPr>
            <a:cxnSpLocks/>
            <a:stCxn id="117" idx="5"/>
            <a:endCxn id="119" idx="5"/>
          </p:cNvCxnSpPr>
          <p:nvPr/>
        </p:nvCxnSpPr>
        <p:spPr>
          <a:xfrm flipH="1" flipV="1">
            <a:off x="7307759" y="2464283"/>
            <a:ext cx="336175" cy="1692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연결선 158">
            <a:extLst>
              <a:ext uri="{FF2B5EF4-FFF2-40B4-BE49-F238E27FC236}">
                <a16:creationId xmlns:a16="http://schemas.microsoft.com/office/drawing/2014/main" id="{A13A465D-4C3A-4F5A-BA6B-D7CEDE927187}"/>
              </a:ext>
            </a:extLst>
          </p:cNvPr>
          <p:cNvCxnSpPr>
            <a:cxnSpLocks/>
            <a:stCxn id="117" idx="5"/>
            <a:endCxn id="120" idx="3"/>
          </p:cNvCxnSpPr>
          <p:nvPr/>
        </p:nvCxnSpPr>
        <p:spPr>
          <a:xfrm flipH="1">
            <a:off x="7182902" y="2633526"/>
            <a:ext cx="461032" cy="4348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직선 연결선 149">
            <a:extLst>
              <a:ext uri="{FF2B5EF4-FFF2-40B4-BE49-F238E27FC236}">
                <a16:creationId xmlns:a16="http://schemas.microsoft.com/office/drawing/2014/main" id="{FD841D42-3C3E-4BF6-8701-352E3EF23EFC}"/>
              </a:ext>
            </a:extLst>
          </p:cNvPr>
          <p:cNvCxnSpPr>
            <a:cxnSpLocks/>
            <a:stCxn id="111" idx="5"/>
            <a:endCxn id="120" idx="2"/>
          </p:cNvCxnSpPr>
          <p:nvPr/>
        </p:nvCxnSpPr>
        <p:spPr>
          <a:xfrm>
            <a:off x="6527810" y="2901740"/>
            <a:ext cx="625568" cy="9540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 151">
            <a:extLst>
              <a:ext uri="{FF2B5EF4-FFF2-40B4-BE49-F238E27FC236}">
                <a16:creationId xmlns:a16="http://schemas.microsoft.com/office/drawing/2014/main" id="{52685A48-4EFC-4F5B-BC79-EFB5DC612CAF}"/>
              </a:ext>
            </a:extLst>
          </p:cNvPr>
          <p:cNvCxnSpPr>
            <a:cxnSpLocks/>
            <a:stCxn id="111" idx="5"/>
            <a:endCxn id="121" idx="5"/>
          </p:cNvCxnSpPr>
          <p:nvPr/>
        </p:nvCxnSpPr>
        <p:spPr>
          <a:xfrm>
            <a:off x="6527810" y="2901740"/>
            <a:ext cx="1088534" cy="558685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93CF1F1B-95DF-42E1-86A8-A1BBEBD11AA7}"/>
              </a:ext>
            </a:extLst>
          </p:cNvPr>
          <p:cNvCxnSpPr>
            <a:cxnSpLocks/>
            <a:stCxn id="111" idx="5"/>
            <a:endCxn id="119" idx="3"/>
          </p:cNvCxnSpPr>
          <p:nvPr/>
        </p:nvCxnSpPr>
        <p:spPr>
          <a:xfrm flipV="1">
            <a:off x="6527810" y="2464283"/>
            <a:ext cx="637397" cy="43745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직선 연결선 188">
            <a:extLst>
              <a:ext uri="{FF2B5EF4-FFF2-40B4-BE49-F238E27FC236}">
                <a16:creationId xmlns:a16="http://schemas.microsoft.com/office/drawing/2014/main" id="{D4644675-4A69-4C8F-8363-41BE6B91CC28}"/>
              </a:ext>
            </a:extLst>
          </p:cNvPr>
          <p:cNvCxnSpPr>
            <a:cxnSpLocks/>
            <a:stCxn id="140" idx="7"/>
            <a:endCxn id="126" idx="5"/>
          </p:cNvCxnSpPr>
          <p:nvPr/>
        </p:nvCxnSpPr>
        <p:spPr>
          <a:xfrm flipH="1">
            <a:off x="1053194" y="2757491"/>
            <a:ext cx="472519" cy="4792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직선 연결선 191">
            <a:extLst>
              <a:ext uri="{FF2B5EF4-FFF2-40B4-BE49-F238E27FC236}">
                <a16:creationId xmlns:a16="http://schemas.microsoft.com/office/drawing/2014/main" id="{1CAABF0D-86AD-4C20-B12F-629C84DFE16A}"/>
              </a:ext>
            </a:extLst>
          </p:cNvPr>
          <p:cNvCxnSpPr>
            <a:cxnSpLocks/>
            <a:stCxn id="126" idx="5"/>
            <a:endCxn id="142" idx="5"/>
          </p:cNvCxnSpPr>
          <p:nvPr/>
        </p:nvCxnSpPr>
        <p:spPr>
          <a:xfrm>
            <a:off x="1053194" y="3236789"/>
            <a:ext cx="596044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직선 연결선 194">
            <a:extLst>
              <a:ext uri="{FF2B5EF4-FFF2-40B4-BE49-F238E27FC236}">
                <a16:creationId xmlns:a16="http://schemas.microsoft.com/office/drawing/2014/main" id="{F319BFDC-C2AC-4100-8BBE-263CCF278BAD}"/>
              </a:ext>
            </a:extLst>
          </p:cNvPr>
          <p:cNvCxnSpPr>
            <a:cxnSpLocks/>
            <a:stCxn id="132" idx="5"/>
            <a:endCxn id="143" idx="3"/>
          </p:cNvCxnSpPr>
          <p:nvPr/>
        </p:nvCxnSpPr>
        <p:spPr>
          <a:xfrm flipH="1">
            <a:off x="2169839" y="3290242"/>
            <a:ext cx="563490" cy="5586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연결선 200">
            <a:extLst>
              <a:ext uri="{FF2B5EF4-FFF2-40B4-BE49-F238E27FC236}">
                <a16:creationId xmlns:a16="http://schemas.microsoft.com/office/drawing/2014/main" id="{D41D307B-D75B-43C2-B699-7DB6F4CF33BA}"/>
              </a:ext>
            </a:extLst>
          </p:cNvPr>
          <p:cNvCxnSpPr>
            <a:cxnSpLocks/>
            <a:stCxn id="142" idx="4"/>
            <a:endCxn id="138" idx="5"/>
          </p:cNvCxnSpPr>
          <p:nvPr/>
        </p:nvCxnSpPr>
        <p:spPr>
          <a:xfrm flipV="1">
            <a:off x="1577962" y="2492004"/>
            <a:ext cx="372933" cy="1232194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직선 연결선 203">
            <a:extLst>
              <a:ext uri="{FF2B5EF4-FFF2-40B4-BE49-F238E27FC236}">
                <a16:creationId xmlns:a16="http://schemas.microsoft.com/office/drawing/2014/main" id="{76949DA2-AB51-4251-BAAF-514815A9AFF8}"/>
              </a:ext>
            </a:extLst>
          </p:cNvPr>
          <p:cNvCxnSpPr>
            <a:cxnSpLocks/>
            <a:stCxn id="140" idx="3"/>
            <a:endCxn id="138" idx="5"/>
          </p:cNvCxnSpPr>
          <p:nvPr/>
        </p:nvCxnSpPr>
        <p:spPr>
          <a:xfrm flipV="1">
            <a:off x="1383161" y="2492004"/>
            <a:ext cx="567734" cy="408039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직선 연결선 209">
            <a:extLst>
              <a:ext uri="{FF2B5EF4-FFF2-40B4-BE49-F238E27FC236}">
                <a16:creationId xmlns:a16="http://schemas.microsoft.com/office/drawing/2014/main" id="{CEBDF594-B704-4D8E-A335-0966EF94FEC6}"/>
              </a:ext>
            </a:extLst>
          </p:cNvPr>
          <p:cNvCxnSpPr>
            <a:cxnSpLocks/>
            <a:stCxn id="143" idx="4"/>
            <a:endCxn id="138" idx="5"/>
          </p:cNvCxnSpPr>
          <p:nvPr/>
        </p:nvCxnSpPr>
        <p:spPr>
          <a:xfrm flipH="1" flipV="1">
            <a:off x="1950895" y="2492004"/>
            <a:ext cx="290220" cy="138644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69EFF2EE-DA8E-462B-A143-0A7E898E03C5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94E7041-1771-4AB2-821D-362C97F398AC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0987A50-15EF-4C62-BC30-466C6A974342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684BAA1-794A-435C-8415-D4A53AE3DA8F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48D687E-EE53-4E4B-B89B-CFB4423C96B4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327C2B1-5838-4310-8D2A-88E38C8B1457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DC598FF-2838-41C2-A7A7-105F6B655C34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</a:t>
            </a:r>
            <a:r>
              <a:rPr lang="en-US" i="1" dirty="0"/>
              <a:t>T</a:t>
            </a:r>
            <a:r>
              <a:rPr lang="en-US" dirty="0"/>
              <a:t>-join cost</a:t>
            </a:r>
          </a:p>
        </p:txBody>
      </p:sp>
      <p:sp>
        <p:nvSpPr>
          <p:cNvPr id="108" name="직각 삼각형 107">
            <a:extLst>
              <a:ext uri="{FF2B5EF4-FFF2-40B4-BE49-F238E27FC236}">
                <a16:creationId xmlns:a16="http://schemas.microsoft.com/office/drawing/2014/main" id="{3B3CDD83-DA93-4ECE-B4A8-2F2406A79F2E}"/>
              </a:ext>
            </a:extLst>
          </p:cNvPr>
          <p:cNvSpPr/>
          <p:nvPr/>
        </p:nvSpPr>
        <p:spPr>
          <a:xfrm flipH="1" flipV="1">
            <a:off x="6432405" y="2806340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각 삼각형 110">
            <a:extLst>
              <a:ext uri="{FF2B5EF4-FFF2-40B4-BE49-F238E27FC236}">
                <a16:creationId xmlns:a16="http://schemas.microsoft.com/office/drawing/2014/main" id="{14687D6E-45A2-44ED-B2EB-F29FD27D9962}"/>
              </a:ext>
            </a:extLst>
          </p:cNvPr>
          <p:cNvSpPr/>
          <p:nvPr/>
        </p:nvSpPr>
        <p:spPr>
          <a:xfrm>
            <a:off x="6432409" y="2806340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Rectangle 5">
            <a:extLst>
              <a:ext uri="{FF2B5EF4-FFF2-40B4-BE49-F238E27FC236}">
                <a16:creationId xmlns:a16="http://schemas.microsoft.com/office/drawing/2014/main" id="{B9CC0813-BB58-4935-98D7-4C5BC6FBF438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직각 삼각형 113">
            <a:extLst>
              <a:ext uri="{FF2B5EF4-FFF2-40B4-BE49-F238E27FC236}">
                <a16:creationId xmlns:a16="http://schemas.microsoft.com/office/drawing/2014/main" id="{425D6149-543D-4DB4-8988-C02D3685417D}"/>
              </a:ext>
            </a:extLst>
          </p:cNvPr>
          <p:cNvSpPr/>
          <p:nvPr/>
        </p:nvSpPr>
        <p:spPr>
          <a:xfrm flipH="1" flipV="1">
            <a:off x="7548529" y="2538126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직각 삼각형 116">
            <a:extLst>
              <a:ext uri="{FF2B5EF4-FFF2-40B4-BE49-F238E27FC236}">
                <a16:creationId xmlns:a16="http://schemas.microsoft.com/office/drawing/2014/main" id="{6D38B725-1DDD-4463-8BC5-D7E56BD06766}"/>
              </a:ext>
            </a:extLst>
          </p:cNvPr>
          <p:cNvSpPr/>
          <p:nvPr/>
        </p:nvSpPr>
        <p:spPr>
          <a:xfrm>
            <a:off x="7548533" y="2538126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Rectangle 5">
            <a:extLst>
              <a:ext uri="{FF2B5EF4-FFF2-40B4-BE49-F238E27FC236}">
                <a16:creationId xmlns:a16="http://schemas.microsoft.com/office/drawing/2014/main" id="{E3618390-4F2C-4F98-B4C7-2CDF5FA7B7F2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3">
            <a:extLst>
              <a:ext uri="{FF2B5EF4-FFF2-40B4-BE49-F238E27FC236}">
                <a16:creationId xmlns:a16="http://schemas.microsoft.com/office/drawing/2014/main" id="{1B8B7A97-F949-48AE-AC28-D2A8BCE93EE8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3">
            <a:extLst>
              <a:ext uri="{FF2B5EF4-FFF2-40B4-BE49-F238E27FC236}">
                <a16:creationId xmlns:a16="http://schemas.microsoft.com/office/drawing/2014/main" id="{F65C6E03-E721-47B7-8333-AEA5108F9B26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3">
            <a:extLst>
              <a:ext uri="{FF2B5EF4-FFF2-40B4-BE49-F238E27FC236}">
                <a16:creationId xmlns:a16="http://schemas.microsoft.com/office/drawing/2014/main" id="{7B2CC15C-0EB7-469F-9600-0F29E14A5D3D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직각 삼각형 122">
            <a:extLst>
              <a:ext uri="{FF2B5EF4-FFF2-40B4-BE49-F238E27FC236}">
                <a16:creationId xmlns:a16="http://schemas.microsoft.com/office/drawing/2014/main" id="{E7A576C0-3330-4985-B070-C4A0FC0D32BD}"/>
              </a:ext>
            </a:extLst>
          </p:cNvPr>
          <p:cNvSpPr/>
          <p:nvPr/>
        </p:nvSpPr>
        <p:spPr>
          <a:xfrm flipH="1" flipV="1">
            <a:off x="957789" y="314138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각 삼각형 125">
            <a:extLst>
              <a:ext uri="{FF2B5EF4-FFF2-40B4-BE49-F238E27FC236}">
                <a16:creationId xmlns:a16="http://schemas.microsoft.com/office/drawing/2014/main" id="{7D674605-F494-48EB-A469-5F873B1490EB}"/>
              </a:ext>
            </a:extLst>
          </p:cNvPr>
          <p:cNvSpPr/>
          <p:nvPr/>
        </p:nvSpPr>
        <p:spPr>
          <a:xfrm>
            <a:off x="957793" y="3141389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Rectangle 5">
            <a:extLst>
              <a:ext uri="{FF2B5EF4-FFF2-40B4-BE49-F238E27FC236}">
                <a16:creationId xmlns:a16="http://schemas.microsoft.com/office/drawing/2014/main" id="{17586D94-1173-45DE-928F-F82E88AF7CC3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직각 삼각형 128">
            <a:extLst>
              <a:ext uri="{FF2B5EF4-FFF2-40B4-BE49-F238E27FC236}">
                <a16:creationId xmlns:a16="http://schemas.microsoft.com/office/drawing/2014/main" id="{E404AA13-45E3-4003-95B1-FF0D73F5E85D}"/>
              </a:ext>
            </a:extLst>
          </p:cNvPr>
          <p:cNvSpPr/>
          <p:nvPr/>
        </p:nvSpPr>
        <p:spPr>
          <a:xfrm flipH="1" flipV="1">
            <a:off x="2637924" y="3194842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직각 삼각형 131">
            <a:extLst>
              <a:ext uri="{FF2B5EF4-FFF2-40B4-BE49-F238E27FC236}">
                <a16:creationId xmlns:a16="http://schemas.microsoft.com/office/drawing/2014/main" id="{B27AB8DB-37F0-4E86-9A55-5D1C4BFDE4DA}"/>
              </a:ext>
            </a:extLst>
          </p:cNvPr>
          <p:cNvSpPr/>
          <p:nvPr/>
        </p:nvSpPr>
        <p:spPr>
          <a:xfrm>
            <a:off x="2637928" y="3194842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5">
            <a:extLst>
              <a:ext uri="{FF2B5EF4-FFF2-40B4-BE49-F238E27FC236}">
                <a16:creationId xmlns:a16="http://schemas.microsoft.com/office/drawing/2014/main" id="{925580CF-9383-4B87-8374-623CA97E29B0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직각 삼각형 134">
            <a:extLst>
              <a:ext uri="{FF2B5EF4-FFF2-40B4-BE49-F238E27FC236}">
                <a16:creationId xmlns:a16="http://schemas.microsoft.com/office/drawing/2014/main" id="{C5640873-7264-4B1B-880F-3379B3A80315}"/>
              </a:ext>
            </a:extLst>
          </p:cNvPr>
          <p:cNvSpPr/>
          <p:nvPr/>
        </p:nvSpPr>
        <p:spPr>
          <a:xfrm flipH="1" flipV="1">
            <a:off x="1855490" y="2396604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직각 삼각형 137">
            <a:extLst>
              <a:ext uri="{FF2B5EF4-FFF2-40B4-BE49-F238E27FC236}">
                <a16:creationId xmlns:a16="http://schemas.microsoft.com/office/drawing/2014/main" id="{A0D7109D-6388-44AB-9E40-F79977C765D5}"/>
              </a:ext>
            </a:extLst>
          </p:cNvPr>
          <p:cNvSpPr/>
          <p:nvPr/>
        </p:nvSpPr>
        <p:spPr>
          <a:xfrm>
            <a:off x="1855494" y="239660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ectangle 5">
            <a:extLst>
              <a:ext uri="{FF2B5EF4-FFF2-40B4-BE49-F238E27FC236}">
                <a16:creationId xmlns:a16="http://schemas.microsoft.com/office/drawing/2014/main" id="{BD35DEDA-054E-44DD-BD53-E508A6A735E8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">
            <a:extLst>
              <a:ext uri="{FF2B5EF4-FFF2-40B4-BE49-F238E27FC236}">
                <a16:creationId xmlns:a16="http://schemas.microsoft.com/office/drawing/2014/main" id="{447DE3F3-F7CD-49D3-AF4A-23C58EF51DEF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3">
            <a:extLst>
              <a:ext uri="{FF2B5EF4-FFF2-40B4-BE49-F238E27FC236}">
                <a16:creationId xmlns:a16="http://schemas.microsoft.com/office/drawing/2014/main" id="{BAF5A843-DAF0-4DE8-AE25-70A1BD63B95C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3">
            <a:extLst>
              <a:ext uri="{FF2B5EF4-FFF2-40B4-BE49-F238E27FC236}">
                <a16:creationId xmlns:a16="http://schemas.microsoft.com/office/drawing/2014/main" id="{4FD0D93E-A5F8-4571-ABB0-9DCF61814E43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5">
            <a:extLst>
              <a:ext uri="{FF2B5EF4-FFF2-40B4-BE49-F238E27FC236}">
                <a16:creationId xmlns:a16="http://schemas.microsoft.com/office/drawing/2014/main" id="{F0B79462-64C7-4AB8-BCCA-22C4AA3733DD}"/>
              </a:ext>
            </a:extLst>
          </p:cNvPr>
          <p:cNvSpPr/>
          <p:nvPr/>
        </p:nvSpPr>
        <p:spPr>
          <a:xfrm rot="2700000">
            <a:off x="5371242" y="1770134"/>
            <a:ext cx="190800" cy="190800"/>
          </a:xfrm>
          <a:prstGeom prst="rect">
            <a:avLst/>
          </a:prstGeom>
          <a:solidFill>
            <a:srgbClr val="B482DA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3C7824-ECB6-408A-BFA6-454E036D8ACF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F0301F0-B89F-4E2D-811D-503DE19610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37CE5CD-2BC0-4C9E-8932-F12D8A879CA0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13802568-6B1D-4EFE-A786-B192E3180F6C}"/>
              </a:ext>
            </a:extLst>
          </p:cNvPr>
          <p:cNvGrpSpPr/>
          <p:nvPr/>
        </p:nvGrpSpPr>
        <p:grpSpPr>
          <a:xfrm>
            <a:off x="6984604" y="3895050"/>
            <a:ext cx="1741068" cy="2410737"/>
            <a:chOff x="530932" y="3934587"/>
            <a:chExt cx="1741068" cy="2410737"/>
          </a:xfrm>
        </p:grpSpPr>
        <p:sp>
          <p:nvSpPr>
            <p:cNvPr id="134" name="사각형: 둥근 모서리 133">
              <a:extLst>
                <a:ext uri="{FF2B5EF4-FFF2-40B4-BE49-F238E27FC236}">
                  <a16:creationId xmlns:a16="http://schemas.microsoft.com/office/drawing/2014/main" id="{60CB3968-4690-44BA-BE6B-F89748AD13D0}"/>
                </a:ext>
              </a:extLst>
            </p:cNvPr>
            <p:cNvSpPr/>
            <p:nvPr/>
          </p:nvSpPr>
          <p:spPr>
            <a:xfrm>
              <a:off x="530932" y="3934587"/>
              <a:ext cx="1713535" cy="237473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직각 삼각형 143">
              <a:extLst>
                <a:ext uri="{FF2B5EF4-FFF2-40B4-BE49-F238E27FC236}">
                  <a16:creationId xmlns:a16="http://schemas.microsoft.com/office/drawing/2014/main" id="{B78C540A-3961-4253-8346-008F8E939A3D}"/>
                </a:ext>
              </a:extLst>
            </p:cNvPr>
            <p:cNvSpPr/>
            <p:nvPr/>
          </p:nvSpPr>
          <p:spPr>
            <a:xfrm flipH="1" flipV="1">
              <a:off x="750199" y="4107051"/>
              <a:ext cx="183861" cy="1908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각 삼각형 148">
              <a:extLst>
                <a:ext uri="{FF2B5EF4-FFF2-40B4-BE49-F238E27FC236}">
                  <a16:creationId xmlns:a16="http://schemas.microsoft.com/office/drawing/2014/main" id="{A8D48A47-9AF7-4464-8E88-6E2702BD56AC}"/>
                </a:ext>
              </a:extLst>
            </p:cNvPr>
            <p:cNvSpPr/>
            <p:nvPr/>
          </p:nvSpPr>
          <p:spPr>
            <a:xfrm>
              <a:off x="750203" y="4107051"/>
              <a:ext cx="190801" cy="190800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3" name="Rectangle 5">
              <a:extLst>
                <a:ext uri="{FF2B5EF4-FFF2-40B4-BE49-F238E27FC236}">
                  <a16:creationId xmlns:a16="http://schemas.microsoft.com/office/drawing/2014/main" id="{E1CF88DA-9159-4F7C-88F6-F3E8173BBE02}"/>
                </a:ext>
              </a:extLst>
            </p:cNvPr>
            <p:cNvSpPr/>
            <p:nvPr/>
          </p:nvSpPr>
          <p:spPr>
            <a:xfrm>
              <a:off x="746738" y="4107051"/>
              <a:ext cx="190800" cy="190800"/>
            </a:xfrm>
            <a:prstGeom prst="rect">
              <a:avLst/>
            </a:prstGeom>
            <a:noFill/>
            <a:ln w="1270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직각 삼각형 160">
              <a:extLst>
                <a:ext uri="{FF2B5EF4-FFF2-40B4-BE49-F238E27FC236}">
                  <a16:creationId xmlns:a16="http://schemas.microsoft.com/office/drawing/2014/main" id="{F316DFB7-8DDF-494A-A0A5-5BE86D487E07}"/>
                </a:ext>
              </a:extLst>
            </p:cNvPr>
            <p:cNvSpPr/>
            <p:nvPr/>
          </p:nvSpPr>
          <p:spPr>
            <a:xfrm flipH="1" flipV="1">
              <a:off x="746738" y="4755123"/>
              <a:ext cx="183861" cy="190800"/>
            </a:xfrm>
            <a:prstGeom prst="rt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각 삼각형 169">
              <a:extLst>
                <a:ext uri="{FF2B5EF4-FFF2-40B4-BE49-F238E27FC236}">
                  <a16:creationId xmlns:a16="http://schemas.microsoft.com/office/drawing/2014/main" id="{8F33105C-1C62-49B6-8EC3-1E29C80811F8}"/>
                </a:ext>
              </a:extLst>
            </p:cNvPr>
            <p:cNvSpPr/>
            <p:nvPr/>
          </p:nvSpPr>
          <p:spPr>
            <a:xfrm>
              <a:off x="746742" y="4755123"/>
              <a:ext cx="190801" cy="1908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Rectangle 5">
              <a:extLst>
                <a:ext uri="{FF2B5EF4-FFF2-40B4-BE49-F238E27FC236}">
                  <a16:creationId xmlns:a16="http://schemas.microsoft.com/office/drawing/2014/main" id="{EBE7A509-56BE-4F00-BFB5-A651A53E2800}"/>
                </a:ext>
              </a:extLst>
            </p:cNvPr>
            <p:cNvSpPr/>
            <p:nvPr/>
          </p:nvSpPr>
          <p:spPr>
            <a:xfrm>
              <a:off x="743277" y="4755123"/>
              <a:ext cx="190800" cy="190800"/>
            </a:xfrm>
            <a:prstGeom prst="rect">
              <a:avLst/>
            </a:prstGeom>
            <a:noFill/>
            <a:ln w="1270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직선 연결선 176">
              <a:extLst>
                <a:ext uri="{FF2B5EF4-FFF2-40B4-BE49-F238E27FC236}">
                  <a16:creationId xmlns:a16="http://schemas.microsoft.com/office/drawing/2014/main" id="{5DA2F8C1-77C5-42BD-BE5D-15321207F2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387" y="4529911"/>
              <a:ext cx="319886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직선 연결선 178">
              <a:extLst>
                <a:ext uri="{FF2B5EF4-FFF2-40B4-BE49-F238E27FC236}">
                  <a16:creationId xmlns:a16="http://schemas.microsoft.com/office/drawing/2014/main" id="{DDBD3040-0F1B-4CD7-B965-0CE00B9BDA9A}"/>
                </a:ext>
              </a:extLst>
            </p:cNvPr>
            <p:cNvCxnSpPr>
              <a:cxnSpLocks/>
            </p:cNvCxnSpPr>
            <p:nvPr/>
          </p:nvCxnSpPr>
          <p:spPr>
            <a:xfrm>
              <a:off x="678725" y="5172747"/>
              <a:ext cx="319886" cy="0"/>
            </a:xfrm>
            <a:prstGeom prst="line">
              <a:avLst/>
            </a:prstGeom>
            <a:ln w="12700">
              <a:solidFill>
                <a:srgbClr val="FF3399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1F0FAFB3-9BD6-4E53-82EB-46314C66C0F8}"/>
                </a:ext>
              </a:extLst>
            </p:cNvPr>
            <p:cNvSpPr txBox="1"/>
            <p:nvPr/>
          </p:nvSpPr>
          <p:spPr>
            <a:xfrm>
              <a:off x="971903" y="4027219"/>
              <a:ext cx="1300097" cy="2318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spcBef>
                  <a:spcPts val="700"/>
                </a:spcBef>
              </a:pPr>
              <a:r>
                <a:rPr lang="en-US" sz="1500" dirty="0"/>
                <a:t>open in </a:t>
              </a:r>
              <a:r>
                <a:rPr lang="en-US" sz="1500" dirty="0" err="1"/>
                <a:t>init.</a:t>
              </a:r>
              <a:endParaRPr lang="en-US" sz="1500" dirty="0"/>
            </a:p>
            <a:p>
              <a:pPr>
                <a:spcBef>
                  <a:spcPts val="700"/>
                </a:spcBef>
              </a:pPr>
              <a:r>
                <a:rPr lang="en-US" sz="1500" dirty="0" err="1"/>
                <a:t>init.</a:t>
              </a:r>
              <a:r>
                <a:rPr lang="en-US" sz="1500" dirty="0"/>
                <a:t> assign.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open in opt.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opt. assign.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nodes in </a:t>
              </a:r>
              <a:r>
                <a:rPr lang="en-US" sz="1500" i="1" dirty="0">
                  <a:solidFill>
                    <a:srgbClr val="FF0000"/>
                  </a:solidFill>
                </a:rPr>
                <a:t>T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opening edges</a:t>
              </a:r>
            </a:p>
            <a:p>
              <a:pPr>
                <a:spcBef>
                  <a:spcPts val="700"/>
                </a:spcBef>
              </a:pPr>
              <a:endParaRPr lang="en-US" sz="1500" dirty="0"/>
            </a:p>
          </p:txBody>
        </p:sp>
        <p:sp>
          <p:nvSpPr>
            <p:cNvPr id="193" name="Rectangle 5">
              <a:extLst>
                <a:ext uri="{FF2B5EF4-FFF2-40B4-BE49-F238E27FC236}">
                  <a16:creationId xmlns:a16="http://schemas.microsoft.com/office/drawing/2014/main" id="{A21290E2-400E-456E-A65C-1800060C7DC3}"/>
                </a:ext>
              </a:extLst>
            </p:cNvPr>
            <p:cNvSpPr/>
            <p:nvPr/>
          </p:nvSpPr>
          <p:spPr>
            <a:xfrm>
              <a:off x="746738" y="5392415"/>
              <a:ext cx="190800" cy="190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직선 연결선 195">
              <a:extLst>
                <a:ext uri="{FF2B5EF4-FFF2-40B4-BE49-F238E27FC236}">
                  <a16:creationId xmlns:a16="http://schemas.microsoft.com/office/drawing/2014/main" id="{F7CD572A-CA25-47CC-83F1-1229FD0CC7FF}"/>
                </a:ext>
              </a:extLst>
            </p:cNvPr>
            <p:cNvCxnSpPr>
              <a:cxnSpLocks/>
            </p:cNvCxnSpPr>
            <p:nvPr/>
          </p:nvCxnSpPr>
          <p:spPr>
            <a:xfrm>
              <a:off x="680400" y="5805264"/>
              <a:ext cx="319886" cy="0"/>
            </a:xfrm>
            <a:prstGeom prst="line">
              <a:avLst/>
            </a:prstGeom>
            <a:ln w="34925" cmpd="dbl">
              <a:solidFill>
                <a:srgbClr val="00808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1B40943F-35BD-4FBD-A742-773D284F88F7}"/>
              </a:ext>
            </a:extLst>
          </p:cNvPr>
          <p:cNvSpPr txBox="1"/>
          <p:nvPr/>
        </p:nvSpPr>
        <p:spPr>
          <a:xfrm>
            <a:off x="440266" y="5854286"/>
            <a:ext cx="20008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/>
              <a:t>≤ </a:t>
            </a:r>
            <a:r>
              <a:rPr lang="en-US" altLang="ko-KR" sz="2500" dirty="0"/>
              <a:t>OPT· (</a:t>
            </a:r>
            <a:r>
              <a:rPr lang="el-GR" altLang="ko-KR" sz="2500" i="1" dirty="0"/>
              <a:t>ρ</a:t>
            </a:r>
            <a:r>
              <a:rPr lang="en-US" altLang="ko-KR" sz="2500" dirty="0"/>
              <a:t>+1)</a:t>
            </a:r>
            <a:endParaRPr lang="ko-KR" altLang="en-US" sz="2500" dirty="0"/>
          </a:p>
        </p:txBody>
      </p:sp>
      <p:sp>
        <p:nvSpPr>
          <p:cNvPr id="171" name="내용 개체 틀 2">
            <a:extLst>
              <a:ext uri="{FF2B5EF4-FFF2-40B4-BE49-F238E27FC236}">
                <a16:creationId xmlns:a16="http://schemas.microsoft.com/office/drawing/2014/main" id="{11133F51-0F91-4CD3-9F2C-02C4F8559A4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altLang="ko-KR" dirty="0"/>
              <a:t>Component containing the artificial vertex is safe</a:t>
            </a:r>
            <a:endParaRPr lang="ko-KR" altLang="en-US" dirty="0">
              <a:solidFill>
                <a:srgbClr val="0070C0"/>
              </a:solidFill>
            </a:endParaRPr>
          </a:p>
        </p:txBody>
      </p:sp>
      <p:cxnSp>
        <p:nvCxnSpPr>
          <p:cNvPr id="288" name="직선 연결선 287">
            <a:extLst>
              <a:ext uri="{FF2B5EF4-FFF2-40B4-BE49-F238E27FC236}">
                <a16:creationId xmlns:a16="http://schemas.microsoft.com/office/drawing/2014/main" id="{49A9AD1A-008D-4C34-8501-C7305348D21D}"/>
              </a:ext>
            </a:extLst>
          </p:cNvPr>
          <p:cNvCxnSpPr>
            <a:cxnSpLocks/>
          </p:cNvCxnSpPr>
          <p:nvPr/>
        </p:nvCxnSpPr>
        <p:spPr>
          <a:xfrm>
            <a:off x="3192348" y="4881852"/>
            <a:ext cx="262904" cy="38335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직선 연결선 288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stCxn id="328" idx="5"/>
            <a:endCxn id="347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직선 연결선 289">
            <a:extLst>
              <a:ext uri="{FF2B5EF4-FFF2-40B4-BE49-F238E27FC236}">
                <a16:creationId xmlns:a16="http://schemas.microsoft.com/office/drawing/2014/main" id="{C82B3807-4B2D-4C86-8ADD-EA4668313E3F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직선 연결선 290">
            <a:extLst>
              <a:ext uri="{FF2B5EF4-FFF2-40B4-BE49-F238E27FC236}">
                <a16:creationId xmlns:a16="http://schemas.microsoft.com/office/drawing/2014/main" id="{DF2A6917-2F0E-4172-A4ED-55AA76DD349D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816000"/>
            <a:ext cx="480412" cy="12131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Oval 13">
            <a:extLst>
              <a:ext uri="{FF2B5EF4-FFF2-40B4-BE49-F238E27FC236}">
                <a16:creationId xmlns:a16="http://schemas.microsoft.com/office/drawing/2014/main" id="{A3F40297-AF74-4AE7-B8DE-CF5868D3C538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3" name="직선 연결선 292">
            <a:extLst>
              <a:ext uri="{FF2B5EF4-FFF2-40B4-BE49-F238E27FC236}">
                <a16:creationId xmlns:a16="http://schemas.microsoft.com/office/drawing/2014/main" id="{B3FD381A-E7E4-4BAF-ADF0-96EFFD2248CD}"/>
              </a:ext>
            </a:extLst>
          </p:cNvPr>
          <p:cNvCxnSpPr>
            <a:cxnSpLocks/>
            <a:stCxn id="333" idx="2"/>
            <a:endCxn id="318" idx="1"/>
          </p:cNvCxnSpPr>
          <p:nvPr/>
        </p:nvCxnSpPr>
        <p:spPr>
          <a:xfrm flipV="1">
            <a:off x="3468671" y="3917310"/>
            <a:ext cx="1271081" cy="42891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직선 연결선 293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stCxn id="332" idx="0"/>
            <a:endCxn id="320" idx="5"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직선 연결선 294">
            <a:extLst>
              <a:ext uri="{FF2B5EF4-FFF2-40B4-BE49-F238E27FC236}">
                <a16:creationId xmlns:a16="http://schemas.microsoft.com/office/drawing/2014/main" id="{546F60AF-C7EE-4E62-8C70-26CEA086AC41}"/>
              </a:ext>
            </a:extLst>
          </p:cNvPr>
          <p:cNvCxnSpPr>
            <a:cxnSpLocks/>
            <a:stCxn id="332" idx="6"/>
            <a:endCxn id="317" idx="5"/>
          </p:cNvCxnSpPr>
          <p:nvPr/>
        </p:nvCxnSpPr>
        <p:spPr>
          <a:xfrm flipH="1" flipV="1">
            <a:off x="4838618" y="3917310"/>
            <a:ext cx="1064683" cy="19620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직선 연결선 295">
            <a:extLst>
              <a:ext uri="{FF2B5EF4-FFF2-40B4-BE49-F238E27FC236}">
                <a16:creationId xmlns:a16="http://schemas.microsoft.com/office/drawing/2014/main" id="{5AB1DF40-9337-43E1-82A6-E5C9F09544F2}"/>
              </a:ext>
            </a:extLst>
          </p:cNvPr>
          <p:cNvCxnSpPr>
            <a:cxnSpLocks/>
            <a:stCxn id="333" idx="1"/>
            <a:endCxn id="329" idx="5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직선 연결선 296">
            <a:extLst>
              <a:ext uri="{FF2B5EF4-FFF2-40B4-BE49-F238E27FC236}">
                <a16:creationId xmlns:a16="http://schemas.microsoft.com/office/drawing/2014/main" id="{49A9AD1A-008D-4C34-8501-C7305348D21D}"/>
              </a:ext>
            </a:extLst>
          </p:cNvPr>
          <p:cNvCxnSpPr>
            <a:cxnSpLocks/>
            <a:stCxn id="331" idx="4"/>
            <a:endCxn id="314" idx="5"/>
          </p:cNvCxnSpPr>
          <p:nvPr/>
        </p:nvCxnSpPr>
        <p:spPr>
          <a:xfrm flipH="1" flipV="1">
            <a:off x="3458718" y="5259547"/>
            <a:ext cx="53679" cy="941761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직선 연결선 297">
            <a:extLst>
              <a:ext uri="{FF2B5EF4-FFF2-40B4-BE49-F238E27FC236}">
                <a16:creationId xmlns:a16="http://schemas.microsoft.com/office/drawing/2014/main" id="{D3882C52-4310-4AC0-94C0-53BF671020AB}"/>
              </a:ext>
            </a:extLst>
          </p:cNvPr>
          <p:cNvCxnSpPr>
            <a:cxnSpLocks/>
            <a:stCxn id="331" idx="3"/>
            <a:endCxn id="326" idx="5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직선 연결선 298">
            <a:extLst>
              <a:ext uri="{FF2B5EF4-FFF2-40B4-BE49-F238E27FC236}">
                <a16:creationId xmlns:a16="http://schemas.microsoft.com/office/drawing/2014/main" id="{C694EC00-E335-4EF9-9A4E-7992614AF9F0}"/>
              </a:ext>
            </a:extLst>
          </p:cNvPr>
          <p:cNvCxnSpPr>
            <a:cxnSpLocks/>
            <a:stCxn id="338" idx="6"/>
            <a:endCxn id="323" idx="5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연결선 299">
            <a:extLst>
              <a:ext uri="{FF2B5EF4-FFF2-40B4-BE49-F238E27FC236}">
                <a16:creationId xmlns:a16="http://schemas.microsoft.com/office/drawing/2014/main" id="{19CEEC68-1D63-4871-949E-6B052E079E1C}"/>
              </a:ext>
            </a:extLst>
          </p:cNvPr>
          <p:cNvCxnSpPr>
            <a:cxnSpLocks/>
            <a:stCxn id="338" idx="4"/>
            <a:endCxn id="335" idx="5"/>
          </p:cNvCxnSpPr>
          <p:nvPr/>
        </p:nvCxnSpPr>
        <p:spPr>
          <a:xfrm flipH="1" flipV="1">
            <a:off x="6297141" y="5346474"/>
            <a:ext cx="58528" cy="70821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직선 연결선 300">
            <a:extLst>
              <a:ext uri="{FF2B5EF4-FFF2-40B4-BE49-F238E27FC236}">
                <a16:creationId xmlns:a16="http://schemas.microsoft.com/office/drawing/2014/main" id="{F5520F40-5011-4D7A-B3AA-23EC1BB6B98C}"/>
              </a:ext>
            </a:extLst>
          </p:cNvPr>
          <p:cNvCxnSpPr>
            <a:cxnSpLocks/>
            <a:stCxn id="337" idx="0"/>
            <a:endCxn id="335" idx="5"/>
          </p:cNvCxnSpPr>
          <p:nvPr/>
        </p:nvCxnSpPr>
        <p:spPr>
          <a:xfrm>
            <a:off x="6198275" y="4337382"/>
            <a:ext cx="98866" cy="100909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직선 연결선 301">
            <a:extLst>
              <a:ext uri="{FF2B5EF4-FFF2-40B4-BE49-F238E27FC236}">
                <a16:creationId xmlns:a16="http://schemas.microsoft.com/office/drawing/2014/main" id="{FCD54CD8-BC94-4784-B49C-203A6F046182}"/>
              </a:ext>
            </a:extLst>
          </p:cNvPr>
          <p:cNvCxnSpPr>
            <a:cxnSpLocks/>
            <a:stCxn id="320" idx="5"/>
            <a:endCxn id="337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TextBox 302">
            <a:extLst>
              <a:ext uri="{FF2B5EF4-FFF2-40B4-BE49-F238E27FC236}">
                <a16:creationId xmlns:a16="http://schemas.microsoft.com/office/drawing/2014/main" id="{0C2C85C7-E1C8-40ED-960C-2AF4E6E98238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4CCCB8B4-2E26-4036-B198-132E3333FFE9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E8982139-4A08-4F87-AFF6-668188D59849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40F7832B-854B-4A2C-8131-E096380B0155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6249149C-C724-4D99-9711-E15D850FF50B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E2848AF5-4638-4D18-B4B9-8DFA07B482DE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52905002-F3A7-400C-BB3D-E6E2E12FD2CF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7F35FFB8-F6DD-42A6-89B0-4C92C799977F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477B7C2C-6E6F-4CE5-B06D-C2F0C2E1EFF9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2631C1D1-68EA-4CB8-99C5-906D463B2D0D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313" name="직각 삼각형 312">
            <a:extLst>
              <a:ext uri="{FF2B5EF4-FFF2-40B4-BE49-F238E27FC236}">
                <a16:creationId xmlns:a16="http://schemas.microsoft.com/office/drawing/2014/main" id="{A6699F54-70E7-424D-A566-579350A1DA3B}"/>
              </a:ext>
            </a:extLst>
          </p:cNvPr>
          <p:cNvSpPr/>
          <p:nvPr/>
        </p:nvSpPr>
        <p:spPr>
          <a:xfrm flipH="1" flipV="1">
            <a:off x="3363313" y="5164147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4" name="직각 삼각형 313">
            <a:extLst>
              <a:ext uri="{FF2B5EF4-FFF2-40B4-BE49-F238E27FC236}">
                <a16:creationId xmlns:a16="http://schemas.microsoft.com/office/drawing/2014/main" id="{E198A3CC-EC62-4C27-9538-21FD57981FD0}"/>
              </a:ext>
            </a:extLst>
          </p:cNvPr>
          <p:cNvSpPr/>
          <p:nvPr/>
        </p:nvSpPr>
        <p:spPr>
          <a:xfrm>
            <a:off x="3363317" y="5164147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5" name="Rectangle 5">
            <a:extLst>
              <a:ext uri="{FF2B5EF4-FFF2-40B4-BE49-F238E27FC236}">
                <a16:creationId xmlns:a16="http://schemas.microsoft.com/office/drawing/2014/main" id="{7AE673C5-0D2A-4A73-9A7E-33D5F3BCC52A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직각 삼각형 315">
            <a:extLst>
              <a:ext uri="{FF2B5EF4-FFF2-40B4-BE49-F238E27FC236}">
                <a16:creationId xmlns:a16="http://schemas.microsoft.com/office/drawing/2014/main" id="{2F12C8FC-20E3-418B-9C9A-57AD17D17809}"/>
              </a:ext>
            </a:extLst>
          </p:cNvPr>
          <p:cNvSpPr/>
          <p:nvPr/>
        </p:nvSpPr>
        <p:spPr>
          <a:xfrm flipH="1" flipV="1">
            <a:off x="4743213" y="3821910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" name="직각 삼각형 316">
            <a:extLst>
              <a:ext uri="{FF2B5EF4-FFF2-40B4-BE49-F238E27FC236}">
                <a16:creationId xmlns:a16="http://schemas.microsoft.com/office/drawing/2014/main" id="{0ED43750-0B33-44BF-8A6B-7100A2A4D8DA}"/>
              </a:ext>
            </a:extLst>
          </p:cNvPr>
          <p:cNvSpPr/>
          <p:nvPr/>
        </p:nvSpPr>
        <p:spPr>
          <a:xfrm>
            <a:off x="4743217" y="3821910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8" name="Rectangle 5">
            <a:extLst>
              <a:ext uri="{FF2B5EF4-FFF2-40B4-BE49-F238E27FC236}">
                <a16:creationId xmlns:a16="http://schemas.microsoft.com/office/drawing/2014/main" id="{FAD3D10C-B618-402E-BB2E-16F45F0AE315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직각 삼각형 318">
            <a:extLst>
              <a:ext uri="{FF2B5EF4-FFF2-40B4-BE49-F238E27FC236}">
                <a16:creationId xmlns:a16="http://schemas.microsoft.com/office/drawing/2014/main" id="{E2FF36D1-ABAF-4659-95BF-7C541FE80F53}"/>
              </a:ext>
            </a:extLst>
          </p:cNvPr>
          <p:cNvSpPr/>
          <p:nvPr/>
        </p:nvSpPr>
        <p:spPr>
          <a:xfrm flipH="1" flipV="1">
            <a:off x="5669693" y="4699594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0" name="직각 삼각형 319">
            <a:extLst>
              <a:ext uri="{FF2B5EF4-FFF2-40B4-BE49-F238E27FC236}">
                <a16:creationId xmlns:a16="http://schemas.microsoft.com/office/drawing/2014/main" id="{A41E4328-B5A2-4619-9EF9-0661C546DC7A}"/>
              </a:ext>
            </a:extLst>
          </p:cNvPr>
          <p:cNvSpPr/>
          <p:nvPr/>
        </p:nvSpPr>
        <p:spPr>
          <a:xfrm>
            <a:off x="5669697" y="4699594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1" name="Rectangle 5">
            <a:extLst>
              <a:ext uri="{FF2B5EF4-FFF2-40B4-BE49-F238E27FC236}">
                <a16:creationId xmlns:a16="http://schemas.microsoft.com/office/drawing/2014/main" id="{61B4562B-C18A-4E08-96D8-80D9E5769750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직각 삼각형 321">
            <a:extLst>
              <a:ext uri="{FF2B5EF4-FFF2-40B4-BE49-F238E27FC236}">
                <a16:creationId xmlns:a16="http://schemas.microsoft.com/office/drawing/2014/main" id="{28DB0F3D-3396-43D9-B822-30FADE308BE5}"/>
              </a:ext>
            </a:extLst>
          </p:cNvPr>
          <p:cNvSpPr/>
          <p:nvPr/>
        </p:nvSpPr>
        <p:spPr>
          <a:xfrm flipH="1" flipV="1">
            <a:off x="5723146" y="5656543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3" name="직각 삼각형 322">
            <a:extLst>
              <a:ext uri="{FF2B5EF4-FFF2-40B4-BE49-F238E27FC236}">
                <a16:creationId xmlns:a16="http://schemas.microsoft.com/office/drawing/2014/main" id="{268641C6-64F5-437D-B311-F5F49F7803A8}"/>
              </a:ext>
            </a:extLst>
          </p:cNvPr>
          <p:cNvSpPr/>
          <p:nvPr/>
        </p:nvSpPr>
        <p:spPr>
          <a:xfrm>
            <a:off x="5723150" y="5656543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4" name="Rectangle 5">
            <a:extLst>
              <a:ext uri="{FF2B5EF4-FFF2-40B4-BE49-F238E27FC236}">
                <a16:creationId xmlns:a16="http://schemas.microsoft.com/office/drawing/2014/main" id="{0ABE5A8E-3E77-466B-90A9-594C68D8C0B2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직각 삼각형 324">
            <a:extLst>
              <a:ext uri="{FF2B5EF4-FFF2-40B4-BE49-F238E27FC236}">
                <a16:creationId xmlns:a16="http://schemas.microsoft.com/office/drawing/2014/main" id="{4E7DAD23-8DF3-4A2E-95F7-3E64CB1588C2}"/>
              </a:ext>
            </a:extLst>
          </p:cNvPr>
          <p:cNvSpPr/>
          <p:nvPr/>
        </p:nvSpPr>
        <p:spPr>
          <a:xfrm flipH="1" flipV="1">
            <a:off x="3807141" y="561849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6" name="직각 삼각형 325">
            <a:extLst>
              <a:ext uri="{FF2B5EF4-FFF2-40B4-BE49-F238E27FC236}">
                <a16:creationId xmlns:a16="http://schemas.microsoft.com/office/drawing/2014/main" id="{ABEE2115-E78C-4D9C-9744-60B184751E00}"/>
              </a:ext>
            </a:extLst>
          </p:cNvPr>
          <p:cNvSpPr/>
          <p:nvPr/>
        </p:nvSpPr>
        <p:spPr>
          <a:xfrm>
            <a:off x="3807145" y="5618499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7" name="Rectangle 5">
            <a:extLst>
              <a:ext uri="{FF2B5EF4-FFF2-40B4-BE49-F238E27FC236}">
                <a16:creationId xmlns:a16="http://schemas.microsoft.com/office/drawing/2014/main" id="{E9748094-911A-45AD-AF77-496B272C7EFF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직각 삼각형 327">
            <a:extLst>
              <a:ext uri="{FF2B5EF4-FFF2-40B4-BE49-F238E27FC236}">
                <a16:creationId xmlns:a16="http://schemas.microsoft.com/office/drawing/2014/main" id="{EAC67EF9-B207-4EC5-A25B-0872742A5A20}"/>
              </a:ext>
            </a:extLst>
          </p:cNvPr>
          <p:cNvSpPr/>
          <p:nvPr/>
        </p:nvSpPr>
        <p:spPr>
          <a:xfrm flipH="1" flipV="1">
            <a:off x="3712381" y="4690955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9" name="직각 삼각형 328">
            <a:extLst>
              <a:ext uri="{FF2B5EF4-FFF2-40B4-BE49-F238E27FC236}">
                <a16:creationId xmlns:a16="http://schemas.microsoft.com/office/drawing/2014/main" id="{CE5512B1-50B7-4D4A-87FB-09F419EEB365}"/>
              </a:ext>
            </a:extLst>
          </p:cNvPr>
          <p:cNvSpPr/>
          <p:nvPr/>
        </p:nvSpPr>
        <p:spPr>
          <a:xfrm>
            <a:off x="3712385" y="4690955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0" name="Rectangle 5">
            <a:extLst>
              <a:ext uri="{FF2B5EF4-FFF2-40B4-BE49-F238E27FC236}">
                <a16:creationId xmlns:a16="http://schemas.microsoft.com/office/drawing/2014/main" id="{00CA5C7E-42BB-4352-9962-EE04B692E5FA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13">
            <a:extLst>
              <a:ext uri="{FF2B5EF4-FFF2-40B4-BE49-F238E27FC236}">
                <a16:creationId xmlns:a16="http://schemas.microsoft.com/office/drawing/2014/main" id="{A641173F-C0B1-4CA1-AC7A-D555C691064C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13">
            <a:extLst>
              <a:ext uri="{FF2B5EF4-FFF2-40B4-BE49-F238E27FC236}">
                <a16:creationId xmlns:a16="http://schemas.microsoft.com/office/drawing/2014/main" id="{F16D6932-1A62-4056-A950-49CD98DE4951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직각 삼각형 333">
            <a:extLst>
              <a:ext uri="{FF2B5EF4-FFF2-40B4-BE49-F238E27FC236}">
                <a16:creationId xmlns:a16="http://schemas.microsoft.com/office/drawing/2014/main" id="{37BA2F6E-27BE-4F0B-9710-7AC8C11717B1}"/>
              </a:ext>
            </a:extLst>
          </p:cNvPr>
          <p:cNvSpPr/>
          <p:nvPr/>
        </p:nvSpPr>
        <p:spPr>
          <a:xfrm flipH="1" flipV="1">
            <a:off x="6201736" y="5251074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5" name="직각 삼각형 334">
            <a:extLst>
              <a:ext uri="{FF2B5EF4-FFF2-40B4-BE49-F238E27FC236}">
                <a16:creationId xmlns:a16="http://schemas.microsoft.com/office/drawing/2014/main" id="{9499B4A4-A2F1-4CCE-A452-1E5497034282}"/>
              </a:ext>
            </a:extLst>
          </p:cNvPr>
          <p:cNvSpPr/>
          <p:nvPr/>
        </p:nvSpPr>
        <p:spPr>
          <a:xfrm>
            <a:off x="6201740" y="525107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6" name="Rectangle 5">
            <a:extLst>
              <a:ext uri="{FF2B5EF4-FFF2-40B4-BE49-F238E27FC236}">
                <a16:creationId xmlns:a16="http://schemas.microsoft.com/office/drawing/2014/main" id="{A802A768-D3B0-4D2E-B0FD-A8C14554251F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13">
            <a:extLst>
              <a:ext uri="{FF2B5EF4-FFF2-40B4-BE49-F238E27FC236}">
                <a16:creationId xmlns:a16="http://schemas.microsoft.com/office/drawing/2014/main" id="{594C38D0-259F-4C80-951E-ED3210AAC622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13">
            <a:extLst>
              <a:ext uri="{FF2B5EF4-FFF2-40B4-BE49-F238E27FC236}">
                <a16:creationId xmlns:a16="http://schemas.microsoft.com/office/drawing/2014/main" id="{3275C1E0-0605-4C74-A205-4D409DDE0FB6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직각 삼각형 338">
            <a:extLst>
              <a:ext uri="{FF2B5EF4-FFF2-40B4-BE49-F238E27FC236}">
                <a16:creationId xmlns:a16="http://schemas.microsoft.com/office/drawing/2014/main" id="{0D460DAB-A951-4D7F-9738-671915E9D47F}"/>
              </a:ext>
            </a:extLst>
          </p:cNvPr>
          <p:cNvSpPr/>
          <p:nvPr/>
        </p:nvSpPr>
        <p:spPr>
          <a:xfrm flipH="1" flipV="1">
            <a:off x="4735948" y="513196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0" name="직각 삼각형 339">
            <a:extLst>
              <a:ext uri="{FF2B5EF4-FFF2-40B4-BE49-F238E27FC236}">
                <a16:creationId xmlns:a16="http://schemas.microsoft.com/office/drawing/2014/main" id="{257420DE-8C42-43F1-83AA-144C72943DE6}"/>
              </a:ext>
            </a:extLst>
          </p:cNvPr>
          <p:cNvSpPr/>
          <p:nvPr/>
        </p:nvSpPr>
        <p:spPr>
          <a:xfrm>
            <a:off x="4735952" y="5131969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1" name="Rectangle 5">
            <a:extLst>
              <a:ext uri="{FF2B5EF4-FFF2-40B4-BE49-F238E27FC236}">
                <a16:creationId xmlns:a16="http://schemas.microsoft.com/office/drawing/2014/main" id="{713BDA1F-7A5B-4662-A066-0340CEBE2C2A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921E0B46-1DCE-4FE5-9C15-41351496F254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600" dirty="0">
                <a:solidFill>
                  <a:srgbClr val="3333B2"/>
                </a:solidFill>
              </a:rPr>
              <a:t>even</a:t>
            </a:r>
            <a:endParaRPr lang="en-US" sz="1600" dirty="0">
              <a:solidFill>
                <a:srgbClr val="3333B2"/>
              </a:solidFill>
            </a:endParaRP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402B312F-F458-4FAA-AE33-39392953D853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7586C6F5-2C4A-47C4-9D0E-E9908672A729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CE4BE08-BFE3-4EE0-BB8F-6F76300C0051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F1131637-29EF-41BF-9FA0-87D92EC11634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47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직사각형 347"/>
          <p:cNvSpPr/>
          <p:nvPr/>
        </p:nvSpPr>
        <p:spPr>
          <a:xfrm>
            <a:off x="5330982" y="166480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solidFill>
                  <a:srgbClr val="5B2682"/>
                </a:solidFill>
              </a:rPr>
              <a:t>z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8519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직선 연결선 170">
            <a:extLst>
              <a:ext uri="{FF2B5EF4-FFF2-40B4-BE49-F238E27FC236}">
                <a16:creationId xmlns:a16="http://schemas.microsoft.com/office/drawing/2014/main" id="{6FE72AEA-26DB-42DF-8F5A-A142215A1544}"/>
              </a:ext>
            </a:extLst>
          </p:cNvPr>
          <p:cNvCxnSpPr>
            <a:cxnSpLocks/>
          </p:cNvCxnSpPr>
          <p:nvPr/>
        </p:nvCxnSpPr>
        <p:spPr>
          <a:xfrm flipH="1" flipV="1">
            <a:off x="5399184" y="1798076"/>
            <a:ext cx="1125160" cy="1108024"/>
          </a:xfrm>
          <a:prstGeom prst="line">
            <a:avLst/>
          </a:prstGeom>
          <a:ln w="34925" cmpd="dbl">
            <a:solidFill>
              <a:srgbClr val="0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직선 연결선 197">
            <a:extLst>
              <a:ext uri="{FF2B5EF4-FFF2-40B4-BE49-F238E27FC236}">
                <a16:creationId xmlns:a16="http://schemas.microsoft.com/office/drawing/2014/main" id="{4A79B312-D4B6-4CF0-919E-5F39DD5E3A07}"/>
              </a:ext>
            </a:extLst>
          </p:cNvPr>
          <p:cNvCxnSpPr>
            <a:cxnSpLocks/>
            <a:stCxn id="132" idx="5"/>
            <a:endCxn id="141" idx="1"/>
          </p:cNvCxnSpPr>
          <p:nvPr/>
        </p:nvCxnSpPr>
        <p:spPr>
          <a:xfrm flipH="1" flipV="1">
            <a:off x="2410943" y="2770349"/>
            <a:ext cx="322386" cy="5198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직선 연결선 206">
            <a:extLst>
              <a:ext uri="{FF2B5EF4-FFF2-40B4-BE49-F238E27FC236}">
                <a16:creationId xmlns:a16="http://schemas.microsoft.com/office/drawing/2014/main" id="{FBF529C6-0331-4E33-B109-944582631970}"/>
              </a:ext>
            </a:extLst>
          </p:cNvPr>
          <p:cNvCxnSpPr>
            <a:cxnSpLocks/>
            <a:stCxn id="141" idx="5"/>
            <a:endCxn id="138" idx="5"/>
          </p:cNvCxnSpPr>
          <p:nvPr/>
        </p:nvCxnSpPr>
        <p:spPr>
          <a:xfrm flipH="1" flipV="1">
            <a:off x="1950895" y="2492004"/>
            <a:ext cx="602600" cy="42089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3">
            <a:extLst>
              <a:ext uri="{FF2B5EF4-FFF2-40B4-BE49-F238E27FC236}">
                <a16:creationId xmlns:a16="http://schemas.microsoft.com/office/drawing/2014/main" id="{69CD343E-6B37-419D-8E18-D823FB407AD4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직선 연결선 161">
            <a:extLst>
              <a:ext uri="{FF2B5EF4-FFF2-40B4-BE49-F238E27FC236}">
                <a16:creationId xmlns:a16="http://schemas.microsoft.com/office/drawing/2014/main" id="{5E1FF8B1-D9D3-4D47-B29A-5BF14DBEF88D}"/>
              </a:ext>
            </a:extLst>
          </p:cNvPr>
          <p:cNvCxnSpPr>
            <a:cxnSpLocks/>
            <a:stCxn id="121" idx="0"/>
            <a:endCxn id="117" idx="5"/>
          </p:cNvCxnSpPr>
          <p:nvPr/>
        </p:nvCxnSpPr>
        <p:spPr>
          <a:xfrm flipV="1">
            <a:off x="7545068" y="2633526"/>
            <a:ext cx="98866" cy="6548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>
            <a:extLst>
              <a:ext uri="{FF2B5EF4-FFF2-40B4-BE49-F238E27FC236}">
                <a16:creationId xmlns:a16="http://schemas.microsoft.com/office/drawing/2014/main" id="{598FD613-34EE-4BB5-ADA8-940E98D82947}"/>
              </a:ext>
            </a:extLst>
          </p:cNvPr>
          <p:cNvCxnSpPr>
            <a:cxnSpLocks/>
            <a:stCxn id="117" idx="5"/>
            <a:endCxn id="119" idx="5"/>
          </p:cNvCxnSpPr>
          <p:nvPr/>
        </p:nvCxnSpPr>
        <p:spPr>
          <a:xfrm flipH="1" flipV="1">
            <a:off x="7307759" y="2464283"/>
            <a:ext cx="336175" cy="1692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연결선 158">
            <a:extLst>
              <a:ext uri="{FF2B5EF4-FFF2-40B4-BE49-F238E27FC236}">
                <a16:creationId xmlns:a16="http://schemas.microsoft.com/office/drawing/2014/main" id="{A13A465D-4C3A-4F5A-BA6B-D7CEDE927187}"/>
              </a:ext>
            </a:extLst>
          </p:cNvPr>
          <p:cNvCxnSpPr>
            <a:cxnSpLocks/>
            <a:stCxn id="117" idx="5"/>
            <a:endCxn id="120" idx="3"/>
          </p:cNvCxnSpPr>
          <p:nvPr/>
        </p:nvCxnSpPr>
        <p:spPr>
          <a:xfrm flipH="1">
            <a:off x="7182902" y="2633526"/>
            <a:ext cx="461032" cy="4348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직선 연결선 149">
            <a:extLst>
              <a:ext uri="{FF2B5EF4-FFF2-40B4-BE49-F238E27FC236}">
                <a16:creationId xmlns:a16="http://schemas.microsoft.com/office/drawing/2014/main" id="{FD841D42-3C3E-4BF6-8701-352E3EF23EFC}"/>
              </a:ext>
            </a:extLst>
          </p:cNvPr>
          <p:cNvCxnSpPr>
            <a:cxnSpLocks/>
            <a:stCxn id="111" idx="5"/>
            <a:endCxn id="120" idx="2"/>
          </p:cNvCxnSpPr>
          <p:nvPr/>
        </p:nvCxnSpPr>
        <p:spPr>
          <a:xfrm>
            <a:off x="6527810" y="2901740"/>
            <a:ext cx="625568" cy="9540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 151">
            <a:extLst>
              <a:ext uri="{FF2B5EF4-FFF2-40B4-BE49-F238E27FC236}">
                <a16:creationId xmlns:a16="http://schemas.microsoft.com/office/drawing/2014/main" id="{52685A48-4EFC-4F5B-BC79-EFB5DC612CAF}"/>
              </a:ext>
            </a:extLst>
          </p:cNvPr>
          <p:cNvCxnSpPr>
            <a:cxnSpLocks/>
            <a:stCxn id="111" idx="5"/>
            <a:endCxn id="121" idx="5"/>
          </p:cNvCxnSpPr>
          <p:nvPr/>
        </p:nvCxnSpPr>
        <p:spPr>
          <a:xfrm>
            <a:off x="6527810" y="2901740"/>
            <a:ext cx="1088534" cy="558685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93CF1F1B-95DF-42E1-86A8-A1BBEBD11AA7}"/>
              </a:ext>
            </a:extLst>
          </p:cNvPr>
          <p:cNvCxnSpPr>
            <a:cxnSpLocks/>
            <a:stCxn id="111" idx="5"/>
            <a:endCxn id="119" idx="3"/>
          </p:cNvCxnSpPr>
          <p:nvPr/>
        </p:nvCxnSpPr>
        <p:spPr>
          <a:xfrm flipV="1">
            <a:off x="6527810" y="2464283"/>
            <a:ext cx="637397" cy="43745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직선 연결선 188">
            <a:extLst>
              <a:ext uri="{FF2B5EF4-FFF2-40B4-BE49-F238E27FC236}">
                <a16:creationId xmlns:a16="http://schemas.microsoft.com/office/drawing/2014/main" id="{D4644675-4A69-4C8F-8363-41BE6B91CC28}"/>
              </a:ext>
            </a:extLst>
          </p:cNvPr>
          <p:cNvCxnSpPr>
            <a:cxnSpLocks/>
            <a:stCxn id="140" idx="7"/>
            <a:endCxn id="126" idx="5"/>
          </p:cNvCxnSpPr>
          <p:nvPr/>
        </p:nvCxnSpPr>
        <p:spPr>
          <a:xfrm flipH="1">
            <a:off x="1053194" y="2757491"/>
            <a:ext cx="472519" cy="4792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직선 연결선 191">
            <a:extLst>
              <a:ext uri="{FF2B5EF4-FFF2-40B4-BE49-F238E27FC236}">
                <a16:creationId xmlns:a16="http://schemas.microsoft.com/office/drawing/2014/main" id="{1CAABF0D-86AD-4C20-B12F-629C84DFE16A}"/>
              </a:ext>
            </a:extLst>
          </p:cNvPr>
          <p:cNvCxnSpPr>
            <a:cxnSpLocks/>
            <a:stCxn id="126" idx="5"/>
            <a:endCxn id="142" idx="5"/>
          </p:cNvCxnSpPr>
          <p:nvPr/>
        </p:nvCxnSpPr>
        <p:spPr>
          <a:xfrm>
            <a:off x="1053194" y="3236789"/>
            <a:ext cx="596044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직선 연결선 194">
            <a:extLst>
              <a:ext uri="{FF2B5EF4-FFF2-40B4-BE49-F238E27FC236}">
                <a16:creationId xmlns:a16="http://schemas.microsoft.com/office/drawing/2014/main" id="{F319BFDC-C2AC-4100-8BBE-263CCF278BAD}"/>
              </a:ext>
            </a:extLst>
          </p:cNvPr>
          <p:cNvCxnSpPr>
            <a:cxnSpLocks/>
            <a:stCxn id="132" idx="5"/>
            <a:endCxn id="143" idx="3"/>
          </p:cNvCxnSpPr>
          <p:nvPr/>
        </p:nvCxnSpPr>
        <p:spPr>
          <a:xfrm flipH="1">
            <a:off x="2169839" y="3290242"/>
            <a:ext cx="563490" cy="5586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연결선 200">
            <a:extLst>
              <a:ext uri="{FF2B5EF4-FFF2-40B4-BE49-F238E27FC236}">
                <a16:creationId xmlns:a16="http://schemas.microsoft.com/office/drawing/2014/main" id="{D41D307B-D75B-43C2-B699-7DB6F4CF33BA}"/>
              </a:ext>
            </a:extLst>
          </p:cNvPr>
          <p:cNvCxnSpPr>
            <a:cxnSpLocks/>
            <a:stCxn id="142" idx="4"/>
            <a:endCxn id="138" idx="5"/>
          </p:cNvCxnSpPr>
          <p:nvPr/>
        </p:nvCxnSpPr>
        <p:spPr>
          <a:xfrm flipV="1">
            <a:off x="1577962" y="2492004"/>
            <a:ext cx="372933" cy="1232194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직선 연결선 203">
            <a:extLst>
              <a:ext uri="{FF2B5EF4-FFF2-40B4-BE49-F238E27FC236}">
                <a16:creationId xmlns:a16="http://schemas.microsoft.com/office/drawing/2014/main" id="{76949DA2-AB51-4251-BAAF-514815A9AFF8}"/>
              </a:ext>
            </a:extLst>
          </p:cNvPr>
          <p:cNvCxnSpPr>
            <a:cxnSpLocks/>
            <a:stCxn id="140" idx="3"/>
            <a:endCxn id="138" idx="5"/>
          </p:cNvCxnSpPr>
          <p:nvPr/>
        </p:nvCxnSpPr>
        <p:spPr>
          <a:xfrm flipV="1">
            <a:off x="1383161" y="2492004"/>
            <a:ext cx="567734" cy="408039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직선 연결선 209">
            <a:extLst>
              <a:ext uri="{FF2B5EF4-FFF2-40B4-BE49-F238E27FC236}">
                <a16:creationId xmlns:a16="http://schemas.microsoft.com/office/drawing/2014/main" id="{CEBDF594-B704-4D8E-A335-0966EF94FEC6}"/>
              </a:ext>
            </a:extLst>
          </p:cNvPr>
          <p:cNvCxnSpPr>
            <a:cxnSpLocks/>
            <a:stCxn id="143" idx="4"/>
            <a:endCxn id="138" idx="5"/>
          </p:cNvCxnSpPr>
          <p:nvPr/>
        </p:nvCxnSpPr>
        <p:spPr>
          <a:xfrm flipH="1" flipV="1">
            <a:off x="1950895" y="2492004"/>
            <a:ext cx="290220" cy="138644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69EFF2EE-DA8E-462B-A143-0A7E898E03C5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94E7041-1771-4AB2-821D-362C97F398AC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0987A50-15EF-4C62-BC30-466C6A974342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684BAA1-794A-435C-8415-D4A53AE3DA8F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48D687E-EE53-4E4B-B89B-CFB4423C96B4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327C2B1-5838-4310-8D2A-88E38C8B1457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DC598FF-2838-41C2-A7A7-105F6B655C34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</a:t>
            </a:r>
            <a:r>
              <a:rPr lang="en-US" i="1" dirty="0"/>
              <a:t>T</a:t>
            </a:r>
            <a:r>
              <a:rPr lang="en-US" dirty="0"/>
              <a:t>-join cost</a:t>
            </a:r>
          </a:p>
        </p:txBody>
      </p:sp>
      <p:sp>
        <p:nvSpPr>
          <p:cNvPr id="108" name="직각 삼각형 107">
            <a:extLst>
              <a:ext uri="{FF2B5EF4-FFF2-40B4-BE49-F238E27FC236}">
                <a16:creationId xmlns:a16="http://schemas.microsoft.com/office/drawing/2014/main" id="{3B3CDD83-DA93-4ECE-B4A8-2F2406A79F2E}"/>
              </a:ext>
            </a:extLst>
          </p:cNvPr>
          <p:cNvSpPr/>
          <p:nvPr/>
        </p:nvSpPr>
        <p:spPr>
          <a:xfrm flipH="1" flipV="1">
            <a:off x="6432405" y="2806340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각 삼각형 110">
            <a:extLst>
              <a:ext uri="{FF2B5EF4-FFF2-40B4-BE49-F238E27FC236}">
                <a16:creationId xmlns:a16="http://schemas.microsoft.com/office/drawing/2014/main" id="{14687D6E-45A2-44ED-B2EB-F29FD27D9962}"/>
              </a:ext>
            </a:extLst>
          </p:cNvPr>
          <p:cNvSpPr/>
          <p:nvPr/>
        </p:nvSpPr>
        <p:spPr>
          <a:xfrm>
            <a:off x="6432409" y="2806340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Rectangle 5">
            <a:extLst>
              <a:ext uri="{FF2B5EF4-FFF2-40B4-BE49-F238E27FC236}">
                <a16:creationId xmlns:a16="http://schemas.microsoft.com/office/drawing/2014/main" id="{B9CC0813-BB58-4935-98D7-4C5BC6FBF438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직각 삼각형 113">
            <a:extLst>
              <a:ext uri="{FF2B5EF4-FFF2-40B4-BE49-F238E27FC236}">
                <a16:creationId xmlns:a16="http://schemas.microsoft.com/office/drawing/2014/main" id="{425D6149-543D-4DB4-8988-C02D3685417D}"/>
              </a:ext>
            </a:extLst>
          </p:cNvPr>
          <p:cNvSpPr/>
          <p:nvPr/>
        </p:nvSpPr>
        <p:spPr>
          <a:xfrm flipH="1" flipV="1">
            <a:off x="7548529" y="2538126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직각 삼각형 116">
            <a:extLst>
              <a:ext uri="{FF2B5EF4-FFF2-40B4-BE49-F238E27FC236}">
                <a16:creationId xmlns:a16="http://schemas.microsoft.com/office/drawing/2014/main" id="{6D38B725-1DDD-4463-8BC5-D7E56BD06766}"/>
              </a:ext>
            </a:extLst>
          </p:cNvPr>
          <p:cNvSpPr/>
          <p:nvPr/>
        </p:nvSpPr>
        <p:spPr>
          <a:xfrm>
            <a:off x="7548533" y="2538126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Rectangle 5">
            <a:extLst>
              <a:ext uri="{FF2B5EF4-FFF2-40B4-BE49-F238E27FC236}">
                <a16:creationId xmlns:a16="http://schemas.microsoft.com/office/drawing/2014/main" id="{E3618390-4F2C-4F98-B4C7-2CDF5FA7B7F2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3">
            <a:extLst>
              <a:ext uri="{FF2B5EF4-FFF2-40B4-BE49-F238E27FC236}">
                <a16:creationId xmlns:a16="http://schemas.microsoft.com/office/drawing/2014/main" id="{1B8B7A97-F949-48AE-AC28-D2A8BCE93EE8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3">
            <a:extLst>
              <a:ext uri="{FF2B5EF4-FFF2-40B4-BE49-F238E27FC236}">
                <a16:creationId xmlns:a16="http://schemas.microsoft.com/office/drawing/2014/main" id="{F65C6E03-E721-47B7-8333-AEA5108F9B26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3">
            <a:extLst>
              <a:ext uri="{FF2B5EF4-FFF2-40B4-BE49-F238E27FC236}">
                <a16:creationId xmlns:a16="http://schemas.microsoft.com/office/drawing/2014/main" id="{7B2CC15C-0EB7-469F-9600-0F29E14A5D3D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직각 삼각형 122">
            <a:extLst>
              <a:ext uri="{FF2B5EF4-FFF2-40B4-BE49-F238E27FC236}">
                <a16:creationId xmlns:a16="http://schemas.microsoft.com/office/drawing/2014/main" id="{E7A576C0-3330-4985-B070-C4A0FC0D32BD}"/>
              </a:ext>
            </a:extLst>
          </p:cNvPr>
          <p:cNvSpPr/>
          <p:nvPr/>
        </p:nvSpPr>
        <p:spPr>
          <a:xfrm flipH="1" flipV="1">
            <a:off x="957789" y="314138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각 삼각형 125">
            <a:extLst>
              <a:ext uri="{FF2B5EF4-FFF2-40B4-BE49-F238E27FC236}">
                <a16:creationId xmlns:a16="http://schemas.microsoft.com/office/drawing/2014/main" id="{7D674605-F494-48EB-A469-5F873B1490EB}"/>
              </a:ext>
            </a:extLst>
          </p:cNvPr>
          <p:cNvSpPr/>
          <p:nvPr/>
        </p:nvSpPr>
        <p:spPr>
          <a:xfrm>
            <a:off x="957793" y="3141389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Rectangle 5">
            <a:extLst>
              <a:ext uri="{FF2B5EF4-FFF2-40B4-BE49-F238E27FC236}">
                <a16:creationId xmlns:a16="http://schemas.microsoft.com/office/drawing/2014/main" id="{17586D94-1173-45DE-928F-F82E88AF7CC3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직각 삼각형 128">
            <a:extLst>
              <a:ext uri="{FF2B5EF4-FFF2-40B4-BE49-F238E27FC236}">
                <a16:creationId xmlns:a16="http://schemas.microsoft.com/office/drawing/2014/main" id="{E404AA13-45E3-4003-95B1-FF0D73F5E85D}"/>
              </a:ext>
            </a:extLst>
          </p:cNvPr>
          <p:cNvSpPr/>
          <p:nvPr/>
        </p:nvSpPr>
        <p:spPr>
          <a:xfrm flipH="1" flipV="1">
            <a:off x="2637924" y="3194842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직각 삼각형 131">
            <a:extLst>
              <a:ext uri="{FF2B5EF4-FFF2-40B4-BE49-F238E27FC236}">
                <a16:creationId xmlns:a16="http://schemas.microsoft.com/office/drawing/2014/main" id="{B27AB8DB-37F0-4E86-9A55-5D1C4BFDE4DA}"/>
              </a:ext>
            </a:extLst>
          </p:cNvPr>
          <p:cNvSpPr/>
          <p:nvPr/>
        </p:nvSpPr>
        <p:spPr>
          <a:xfrm>
            <a:off x="2637928" y="3194842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5">
            <a:extLst>
              <a:ext uri="{FF2B5EF4-FFF2-40B4-BE49-F238E27FC236}">
                <a16:creationId xmlns:a16="http://schemas.microsoft.com/office/drawing/2014/main" id="{925580CF-9383-4B87-8374-623CA97E29B0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직각 삼각형 134">
            <a:extLst>
              <a:ext uri="{FF2B5EF4-FFF2-40B4-BE49-F238E27FC236}">
                <a16:creationId xmlns:a16="http://schemas.microsoft.com/office/drawing/2014/main" id="{C5640873-7264-4B1B-880F-3379B3A80315}"/>
              </a:ext>
            </a:extLst>
          </p:cNvPr>
          <p:cNvSpPr/>
          <p:nvPr/>
        </p:nvSpPr>
        <p:spPr>
          <a:xfrm flipH="1" flipV="1">
            <a:off x="1855490" y="2396604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직각 삼각형 137">
            <a:extLst>
              <a:ext uri="{FF2B5EF4-FFF2-40B4-BE49-F238E27FC236}">
                <a16:creationId xmlns:a16="http://schemas.microsoft.com/office/drawing/2014/main" id="{A0D7109D-6388-44AB-9E40-F79977C765D5}"/>
              </a:ext>
            </a:extLst>
          </p:cNvPr>
          <p:cNvSpPr/>
          <p:nvPr/>
        </p:nvSpPr>
        <p:spPr>
          <a:xfrm>
            <a:off x="1855494" y="239660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ectangle 5">
            <a:extLst>
              <a:ext uri="{FF2B5EF4-FFF2-40B4-BE49-F238E27FC236}">
                <a16:creationId xmlns:a16="http://schemas.microsoft.com/office/drawing/2014/main" id="{BD35DEDA-054E-44DD-BD53-E508A6A735E8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">
            <a:extLst>
              <a:ext uri="{FF2B5EF4-FFF2-40B4-BE49-F238E27FC236}">
                <a16:creationId xmlns:a16="http://schemas.microsoft.com/office/drawing/2014/main" id="{447DE3F3-F7CD-49D3-AF4A-23C58EF51DEF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3">
            <a:extLst>
              <a:ext uri="{FF2B5EF4-FFF2-40B4-BE49-F238E27FC236}">
                <a16:creationId xmlns:a16="http://schemas.microsoft.com/office/drawing/2014/main" id="{BAF5A843-DAF0-4DE8-AE25-70A1BD63B95C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3">
            <a:extLst>
              <a:ext uri="{FF2B5EF4-FFF2-40B4-BE49-F238E27FC236}">
                <a16:creationId xmlns:a16="http://schemas.microsoft.com/office/drawing/2014/main" id="{4FD0D93E-A5F8-4571-ABB0-9DCF61814E43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5">
            <a:extLst>
              <a:ext uri="{FF2B5EF4-FFF2-40B4-BE49-F238E27FC236}">
                <a16:creationId xmlns:a16="http://schemas.microsoft.com/office/drawing/2014/main" id="{F0B79462-64C7-4AB8-BCCA-22C4AA3733DD}"/>
              </a:ext>
            </a:extLst>
          </p:cNvPr>
          <p:cNvSpPr/>
          <p:nvPr/>
        </p:nvSpPr>
        <p:spPr>
          <a:xfrm rot="2700000">
            <a:off x="5371242" y="1770134"/>
            <a:ext cx="190800" cy="190800"/>
          </a:xfrm>
          <a:prstGeom prst="rect">
            <a:avLst/>
          </a:prstGeom>
          <a:solidFill>
            <a:srgbClr val="B482DA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3C7824-ECB6-408A-BFA6-454E036D8ACF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F0301F0-B89F-4E2D-811D-503DE19610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37CE5CD-2BC0-4C9E-8932-F12D8A879CA0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13802568-6B1D-4EFE-A786-B192E3180F6C}"/>
              </a:ext>
            </a:extLst>
          </p:cNvPr>
          <p:cNvGrpSpPr/>
          <p:nvPr/>
        </p:nvGrpSpPr>
        <p:grpSpPr>
          <a:xfrm>
            <a:off x="6984604" y="3895050"/>
            <a:ext cx="1741068" cy="2410737"/>
            <a:chOff x="530932" y="3934587"/>
            <a:chExt cx="1741068" cy="2410737"/>
          </a:xfrm>
        </p:grpSpPr>
        <p:sp>
          <p:nvSpPr>
            <p:cNvPr id="134" name="사각형: 둥근 모서리 133">
              <a:extLst>
                <a:ext uri="{FF2B5EF4-FFF2-40B4-BE49-F238E27FC236}">
                  <a16:creationId xmlns:a16="http://schemas.microsoft.com/office/drawing/2014/main" id="{60CB3968-4690-44BA-BE6B-F89748AD13D0}"/>
                </a:ext>
              </a:extLst>
            </p:cNvPr>
            <p:cNvSpPr/>
            <p:nvPr/>
          </p:nvSpPr>
          <p:spPr>
            <a:xfrm>
              <a:off x="530932" y="3934587"/>
              <a:ext cx="1713535" cy="237473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직각 삼각형 143">
              <a:extLst>
                <a:ext uri="{FF2B5EF4-FFF2-40B4-BE49-F238E27FC236}">
                  <a16:creationId xmlns:a16="http://schemas.microsoft.com/office/drawing/2014/main" id="{B78C540A-3961-4253-8346-008F8E939A3D}"/>
                </a:ext>
              </a:extLst>
            </p:cNvPr>
            <p:cNvSpPr/>
            <p:nvPr/>
          </p:nvSpPr>
          <p:spPr>
            <a:xfrm flipH="1" flipV="1">
              <a:off x="750199" y="4107051"/>
              <a:ext cx="183861" cy="1908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각 삼각형 148">
              <a:extLst>
                <a:ext uri="{FF2B5EF4-FFF2-40B4-BE49-F238E27FC236}">
                  <a16:creationId xmlns:a16="http://schemas.microsoft.com/office/drawing/2014/main" id="{A8D48A47-9AF7-4464-8E88-6E2702BD56AC}"/>
                </a:ext>
              </a:extLst>
            </p:cNvPr>
            <p:cNvSpPr/>
            <p:nvPr/>
          </p:nvSpPr>
          <p:spPr>
            <a:xfrm>
              <a:off x="750203" y="4107051"/>
              <a:ext cx="190801" cy="190800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3" name="Rectangle 5">
              <a:extLst>
                <a:ext uri="{FF2B5EF4-FFF2-40B4-BE49-F238E27FC236}">
                  <a16:creationId xmlns:a16="http://schemas.microsoft.com/office/drawing/2014/main" id="{E1CF88DA-9159-4F7C-88F6-F3E8173BBE02}"/>
                </a:ext>
              </a:extLst>
            </p:cNvPr>
            <p:cNvSpPr/>
            <p:nvPr/>
          </p:nvSpPr>
          <p:spPr>
            <a:xfrm>
              <a:off x="746738" y="4107051"/>
              <a:ext cx="190800" cy="190800"/>
            </a:xfrm>
            <a:prstGeom prst="rect">
              <a:avLst/>
            </a:prstGeom>
            <a:noFill/>
            <a:ln w="1270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직각 삼각형 160">
              <a:extLst>
                <a:ext uri="{FF2B5EF4-FFF2-40B4-BE49-F238E27FC236}">
                  <a16:creationId xmlns:a16="http://schemas.microsoft.com/office/drawing/2014/main" id="{F316DFB7-8DDF-494A-A0A5-5BE86D487E07}"/>
                </a:ext>
              </a:extLst>
            </p:cNvPr>
            <p:cNvSpPr/>
            <p:nvPr/>
          </p:nvSpPr>
          <p:spPr>
            <a:xfrm flipH="1" flipV="1">
              <a:off x="746738" y="4755123"/>
              <a:ext cx="183861" cy="190800"/>
            </a:xfrm>
            <a:prstGeom prst="rt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각 삼각형 169">
              <a:extLst>
                <a:ext uri="{FF2B5EF4-FFF2-40B4-BE49-F238E27FC236}">
                  <a16:creationId xmlns:a16="http://schemas.microsoft.com/office/drawing/2014/main" id="{8F33105C-1C62-49B6-8EC3-1E29C80811F8}"/>
                </a:ext>
              </a:extLst>
            </p:cNvPr>
            <p:cNvSpPr/>
            <p:nvPr/>
          </p:nvSpPr>
          <p:spPr>
            <a:xfrm>
              <a:off x="746742" y="4755123"/>
              <a:ext cx="190801" cy="1908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Rectangle 5">
              <a:extLst>
                <a:ext uri="{FF2B5EF4-FFF2-40B4-BE49-F238E27FC236}">
                  <a16:creationId xmlns:a16="http://schemas.microsoft.com/office/drawing/2014/main" id="{EBE7A509-56BE-4F00-BFB5-A651A53E2800}"/>
                </a:ext>
              </a:extLst>
            </p:cNvPr>
            <p:cNvSpPr/>
            <p:nvPr/>
          </p:nvSpPr>
          <p:spPr>
            <a:xfrm>
              <a:off x="743277" y="4755123"/>
              <a:ext cx="190800" cy="190800"/>
            </a:xfrm>
            <a:prstGeom prst="rect">
              <a:avLst/>
            </a:prstGeom>
            <a:noFill/>
            <a:ln w="1270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직선 연결선 176">
              <a:extLst>
                <a:ext uri="{FF2B5EF4-FFF2-40B4-BE49-F238E27FC236}">
                  <a16:creationId xmlns:a16="http://schemas.microsoft.com/office/drawing/2014/main" id="{5DA2F8C1-77C5-42BD-BE5D-15321207F2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387" y="4529911"/>
              <a:ext cx="319886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직선 연결선 178">
              <a:extLst>
                <a:ext uri="{FF2B5EF4-FFF2-40B4-BE49-F238E27FC236}">
                  <a16:creationId xmlns:a16="http://schemas.microsoft.com/office/drawing/2014/main" id="{DDBD3040-0F1B-4CD7-B965-0CE00B9BDA9A}"/>
                </a:ext>
              </a:extLst>
            </p:cNvPr>
            <p:cNvCxnSpPr>
              <a:cxnSpLocks/>
            </p:cNvCxnSpPr>
            <p:nvPr/>
          </p:nvCxnSpPr>
          <p:spPr>
            <a:xfrm>
              <a:off x="678725" y="5172747"/>
              <a:ext cx="319886" cy="0"/>
            </a:xfrm>
            <a:prstGeom prst="line">
              <a:avLst/>
            </a:prstGeom>
            <a:ln w="12700">
              <a:solidFill>
                <a:srgbClr val="FF3399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1F0FAFB3-9BD6-4E53-82EB-46314C66C0F8}"/>
                </a:ext>
              </a:extLst>
            </p:cNvPr>
            <p:cNvSpPr txBox="1"/>
            <p:nvPr/>
          </p:nvSpPr>
          <p:spPr>
            <a:xfrm>
              <a:off x="971903" y="4027219"/>
              <a:ext cx="1300097" cy="2318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spcBef>
                  <a:spcPts val="700"/>
                </a:spcBef>
              </a:pPr>
              <a:r>
                <a:rPr lang="en-US" sz="1500" dirty="0"/>
                <a:t>open in </a:t>
              </a:r>
              <a:r>
                <a:rPr lang="en-US" sz="1500" dirty="0" err="1"/>
                <a:t>init.</a:t>
              </a:r>
              <a:endParaRPr lang="en-US" sz="1500" dirty="0"/>
            </a:p>
            <a:p>
              <a:pPr>
                <a:spcBef>
                  <a:spcPts val="700"/>
                </a:spcBef>
              </a:pPr>
              <a:r>
                <a:rPr lang="en-US" sz="1500" dirty="0" err="1"/>
                <a:t>init.</a:t>
              </a:r>
              <a:r>
                <a:rPr lang="en-US" sz="1500" dirty="0"/>
                <a:t> assign.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open in opt.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opt. assign.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nodes in </a:t>
              </a:r>
              <a:r>
                <a:rPr lang="en-US" sz="1500" i="1" dirty="0">
                  <a:solidFill>
                    <a:srgbClr val="FF0000"/>
                  </a:solidFill>
                </a:rPr>
                <a:t>T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opening edges</a:t>
              </a:r>
            </a:p>
            <a:p>
              <a:pPr>
                <a:spcBef>
                  <a:spcPts val="700"/>
                </a:spcBef>
              </a:pPr>
              <a:endParaRPr lang="en-US" sz="1500" dirty="0"/>
            </a:p>
          </p:txBody>
        </p:sp>
        <p:sp>
          <p:nvSpPr>
            <p:cNvPr id="193" name="Rectangle 5">
              <a:extLst>
                <a:ext uri="{FF2B5EF4-FFF2-40B4-BE49-F238E27FC236}">
                  <a16:creationId xmlns:a16="http://schemas.microsoft.com/office/drawing/2014/main" id="{A21290E2-400E-456E-A65C-1800060C7DC3}"/>
                </a:ext>
              </a:extLst>
            </p:cNvPr>
            <p:cNvSpPr/>
            <p:nvPr/>
          </p:nvSpPr>
          <p:spPr>
            <a:xfrm>
              <a:off x="746738" y="5392415"/>
              <a:ext cx="190800" cy="190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직선 연결선 195">
              <a:extLst>
                <a:ext uri="{FF2B5EF4-FFF2-40B4-BE49-F238E27FC236}">
                  <a16:creationId xmlns:a16="http://schemas.microsoft.com/office/drawing/2014/main" id="{F7CD572A-CA25-47CC-83F1-1229FD0CC7FF}"/>
                </a:ext>
              </a:extLst>
            </p:cNvPr>
            <p:cNvCxnSpPr>
              <a:cxnSpLocks/>
            </p:cNvCxnSpPr>
            <p:nvPr/>
          </p:nvCxnSpPr>
          <p:spPr>
            <a:xfrm>
              <a:off x="680400" y="5805264"/>
              <a:ext cx="319886" cy="0"/>
            </a:xfrm>
            <a:prstGeom prst="line">
              <a:avLst/>
            </a:prstGeom>
            <a:ln w="34925" cmpd="dbl">
              <a:solidFill>
                <a:srgbClr val="00808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1B40943F-35BD-4FBD-A742-773D284F88F7}"/>
              </a:ext>
            </a:extLst>
          </p:cNvPr>
          <p:cNvSpPr txBox="1"/>
          <p:nvPr/>
        </p:nvSpPr>
        <p:spPr>
          <a:xfrm>
            <a:off x="440266" y="5854286"/>
            <a:ext cx="20008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/>
              <a:t>≤ </a:t>
            </a:r>
            <a:r>
              <a:rPr lang="en-US" altLang="ko-KR" sz="2500" dirty="0"/>
              <a:t>OPT· (</a:t>
            </a:r>
            <a:r>
              <a:rPr lang="el-GR" altLang="ko-KR" sz="2500" i="1" dirty="0"/>
              <a:t>ρ</a:t>
            </a:r>
            <a:r>
              <a:rPr lang="en-US" altLang="ko-KR" sz="2500" dirty="0"/>
              <a:t>+1)</a:t>
            </a:r>
            <a:endParaRPr lang="ko-KR" altLang="en-US" sz="2500" dirty="0"/>
          </a:p>
        </p:txBody>
      </p:sp>
      <p:sp>
        <p:nvSpPr>
          <p:cNvPr id="214" name="내용 개체 틀 2">
            <a:extLst>
              <a:ext uri="{FF2B5EF4-FFF2-40B4-BE49-F238E27FC236}">
                <a16:creationId xmlns:a16="http://schemas.microsoft.com/office/drawing/2014/main" id="{73A1CC25-FA5E-4C8F-B479-4D1F08DB03C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altLang="ko-KR" dirty="0"/>
              <a:t>Component containing the artificial vertex is safe</a:t>
            </a:r>
            <a:endParaRPr lang="ko-KR" altLang="en-US" dirty="0">
              <a:solidFill>
                <a:srgbClr val="0070C0"/>
              </a:solidFill>
            </a:endParaRPr>
          </a:p>
        </p:txBody>
      </p:sp>
      <p:cxnSp>
        <p:nvCxnSpPr>
          <p:cNvPr id="348" name="직선 연결선 347">
            <a:extLst>
              <a:ext uri="{FF2B5EF4-FFF2-40B4-BE49-F238E27FC236}">
                <a16:creationId xmlns:a16="http://schemas.microsoft.com/office/drawing/2014/main" id="{49A9AD1A-008D-4C34-8501-C7305348D21D}"/>
              </a:ext>
            </a:extLst>
          </p:cNvPr>
          <p:cNvCxnSpPr>
            <a:cxnSpLocks/>
          </p:cNvCxnSpPr>
          <p:nvPr/>
        </p:nvCxnSpPr>
        <p:spPr>
          <a:xfrm>
            <a:off x="3192348" y="4881852"/>
            <a:ext cx="262904" cy="38335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직선 연결선 348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stCxn id="388" idx="5"/>
            <a:endCxn id="407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직선 연결선 349">
            <a:extLst>
              <a:ext uri="{FF2B5EF4-FFF2-40B4-BE49-F238E27FC236}">
                <a16:creationId xmlns:a16="http://schemas.microsoft.com/office/drawing/2014/main" id="{C82B3807-4B2D-4C86-8ADD-EA4668313E3F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직선 연결선 350">
            <a:extLst>
              <a:ext uri="{FF2B5EF4-FFF2-40B4-BE49-F238E27FC236}">
                <a16:creationId xmlns:a16="http://schemas.microsoft.com/office/drawing/2014/main" id="{DF2A6917-2F0E-4172-A4ED-55AA76DD349D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816000"/>
            <a:ext cx="480412" cy="12131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Oval 13">
            <a:extLst>
              <a:ext uri="{FF2B5EF4-FFF2-40B4-BE49-F238E27FC236}">
                <a16:creationId xmlns:a16="http://schemas.microsoft.com/office/drawing/2014/main" id="{A3F40297-AF74-4AE7-B8DE-CF5868D3C538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3" name="직선 연결선 352">
            <a:extLst>
              <a:ext uri="{FF2B5EF4-FFF2-40B4-BE49-F238E27FC236}">
                <a16:creationId xmlns:a16="http://schemas.microsoft.com/office/drawing/2014/main" id="{B3FD381A-E7E4-4BAF-ADF0-96EFFD2248CD}"/>
              </a:ext>
            </a:extLst>
          </p:cNvPr>
          <p:cNvCxnSpPr>
            <a:cxnSpLocks/>
            <a:stCxn id="393" idx="2"/>
            <a:endCxn id="378" idx="1"/>
          </p:cNvCxnSpPr>
          <p:nvPr/>
        </p:nvCxnSpPr>
        <p:spPr>
          <a:xfrm flipV="1">
            <a:off x="3468671" y="3917310"/>
            <a:ext cx="1271081" cy="42891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직선 연결선 353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stCxn id="392" idx="0"/>
            <a:endCxn id="380" idx="5"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직선 연결선 354">
            <a:extLst>
              <a:ext uri="{FF2B5EF4-FFF2-40B4-BE49-F238E27FC236}">
                <a16:creationId xmlns:a16="http://schemas.microsoft.com/office/drawing/2014/main" id="{546F60AF-C7EE-4E62-8C70-26CEA086AC41}"/>
              </a:ext>
            </a:extLst>
          </p:cNvPr>
          <p:cNvCxnSpPr>
            <a:cxnSpLocks/>
            <a:stCxn id="392" idx="6"/>
            <a:endCxn id="377" idx="5"/>
          </p:cNvCxnSpPr>
          <p:nvPr/>
        </p:nvCxnSpPr>
        <p:spPr>
          <a:xfrm flipH="1" flipV="1">
            <a:off x="4838618" y="3917310"/>
            <a:ext cx="1064683" cy="19620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직선 연결선 355">
            <a:extLst>
              <a:ext uri="{FF2B5EF4-FFF2-40B4-BE49-F238E27FC236}">
                <a16:creationId xmlns:a16="http://schemas.microsoft.com/office/drawing/2014/main" id="{5AB1DF40-9337-43E1-82A6-E5C9F09544F2}"/>
              </a:ext>
            </a:extLst>
          </p:cNvPr>
          <p:cNvCxnSpPr>
            <a:cxnSpLocks/>
            <a:stCxn id="393" idx="1"/>
            <a:endCxn id="389" idx="5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직선 연결선 356">
            <a:extLst>
              <a:ext uri="{FF2B5EF4-FFF2-40B4-BE49-F238E27FC236}">
                <a16:creationId xmlns:a16="http://schemas.microsoft.com/office/drawing/2014/main" id="{49A9AD1A-008D-4C34-8501-C7305348D21D}"/>
              </a:ext>
            </a:extLst>
          </p:cNvPr>
          <p:cNvCxnSpPr>
            <a:cxnSpLocks/>
            <a:stCxn id="391" idx="4"/>
            <a:endCxn id="374" idx="5"/>
          </p:cNvCxnSpPr>
          <p:nvPr/>
        </p:nvCxnSpPr>
        <p:spPr>
          <a:xfrm flipH="1" flipV="1">
            <a:off x="3458718" y="5259547"/>
            <a:ext cx="53679" cy="941761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직선 연결선 357">
            <a:extLst>
              <a:ext uri="{FF2B5EF4-FFF2-40B4-BE49-F238E27FC236}">
                <a16:creationId xmlns:a16="http://schemas.microsoft.com/office/drawing/2014/main" id="{D3882C52-4310-4AC0-94C0-53BF671020AB}"/>
              </a:ext>
            </a:extLst>
          </p:cNvPr>
          <p:cNvCxnSpPr>
            <a:cxnSpLocks/>
            <a:stCxn id="391" idx="3"/>
            <a:endCxn id="386" idx="5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직선 연결선 358">
            <a:extLst>
              <a:ext uri="{FF2B5EF4-FFF2-40B4-BE49-F238E27FC236}">
                <a16:creationId xmlns:a16="http://schemas.microsoft.com/office/drawing/2014/main" id="{C694EC00-E335-4EF9-9A4E-7992614AF9F0}"/>
              </a:ext>
            </a:extLst>
          </p:cNvPr>
          <p:cNvCxnSpPr>
            <a:cxnSpLocks/>
            <a:stCxn id="398" idx="6"/>
            <a:endCxn id="383" idx="5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직선 연결선 359">
            <a:extLst>
              <a:ext uri="{FF2B5EF4-FFF2-40B4-BE49-F238E27FC236}">
                <a16:creationId xmlns:a16="http://schemas.microsoft.com/office/drawing/2014/main" id="{19CEEC68-1D63-4871-949E-6B052E079E1C}"/>
              </a:ext>
            </a:extLst>
          </p:cNvPr>
          <p:cNvCxnSpPr>
            <a:cxnSpLocks/>
            <a:stCxn id="398" idx="4"/>
            <a:endCxn id="395" idx="5"/>
          </p:cNvCxnSpPr>
          <p:nvPr/>
        </p:nvCxnSpPr>
        <p:spPr>
          <a:xfrm flipH="1" flipV="1">
            <a:off x="6297141" y="5346474"/>
            <a:ext cx="58528" cy="70821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직선 연결선 360">
            <a:extLst>
              <a:ext uri="{FF2B5EF4-FFF2-40B4-BE49-F238E27FC236}">
                <a16:creationId xmlns:a16="http://schemas.microsoft.com/office/drawing/2014/main" id="{F5520F40-5011-4D7A-B3AA-23EC1BB6B98C}"/>
              </a:ext>
            </a:extLst>
          </p:cNvPr>
          <p:cNvCxnSpPr>
            <a:cxnSpLocks/>
            <a:stCxn id="397" idx="0"/>
            <a:endCxn id="395" idx="5"/>
          </p:cNvCxnSpPr>
          <p:nvPr/>
        </p:nvCxnSpPr>
        <p:spPr>
          <a:xfrm>
            <a:off x="6198275" y="4337382"/>
            <a:ext cx="98866" cy="100909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직선 연결선 361">
            <a:extLst>
              <a:ext uri="{FF2B5EF4-FFF2-40B4-BE49-F238E27FC236}">
                <a16:creationId xmlns:a16="http://schemas.microsoft.com/office/drawing/2014/main" id="{FCD54CD8-BC94-4784-B49C-203A6F046182}"/>
              </a:ext>
            </a:extLst>
          </p:cNvPr>
          <p:cNvCxnSpPr>
            <a:cxnSpLocks/>
            <a:stCxn id="380" idx="5"/>
            <a:endCxn id="397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3" name="TextBox 362">
            <a:extLst>
              <a:ext uri="{FF2B5EF4-FFF2-40B4-BE49-F238E27FC236}">
                <a16:creationId xmlns:a16="http://schemas.microsoft.com/office/drawing/2014/main" id="{0C2C85C7-E1C8-40ED-960C-2AF4E6E98238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4CCCB8B4-2E26-4036-B198-132E3333FFE9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E8982139-4A08-4F87-AFF6-668188D59849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40F7832B-854B-4A2C-8131-E096380B0155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6249149C-C724-4D99-9711-E15D850FF50B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E2848AF5-4638-4D18-B4B9-8DFA07B482DE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52905002-F3A7-400C-BB3D-E6E2E12FD2CF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7F35FFB8-F6DD-42A6-89B0-4C92C799977F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477B7C2C-6E6F-4CE5-B06D-C2F0C2E1EFF9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2631C1D1-68EA-4CB8-99C5-906D463B2D0D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373" name="직각 삼각형 372">
            <a:extLst>
              <a:ext uri="{FF2B5EF4-FFF2-40B4-BE49-F238E27FC236}">
                <a16:creationId xmlns:a16="http://schemas.microsoft.com/office/drawing/2014/main" id="{A6699F54-70E7-424D-A566-579350A1DA3B}"/>
              </a:ext>
            </a:extLst>
          </p:cNvPr>
          <p:cNvSpPr/>
          <p:nvPr/>
        </p:nvSpPr>
        <p:spPr>
          <a:xfrm flipH="1" flipV="1">
            <a:off x="3363313" y="5164147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4" name="직각 삼각형 373">
            <a:extLst>
              <a:ext uri="{FF2B5EF4-FFF2-40B4-BE49-F238E27FC236}">
                <a16:creationId xmlns:a16="http://schemas.microsoft.com/office/drawing/2014/main" id="{E198A3CC-EC62-4C27-9538-21FD57981FD0}"/>
              </a:ext>
            </a:extLst>
          </p:cNvPr>
          <p:cNvSpPr/>
          <p:nvPr/>
        </p:nvSpPr>
        <p:spPr>
          <a:xfrm>
            <a:off x="3363317" y="5164147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5" name="Rectangle 5">
            <a:extLst>
              <a:ext uri="{FF2B5EF4-FFF2-40B4-BE49-F238E27FC236}">
                <a16:creationId xmlns:a16="http://schemas.microsoft.com/office/drawing/2014/main" id="{7AE673C5-0D2A-4A73-9A7E-33D5F3BCC52A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직각 삼각형 375">
            <a:extLst>
              <a:ext uri="{FF2B5EF4-FFF2-40B4-BE49-F238E27FC236}">
                <a16:creationId xmlns:a16="http://schemas.microsoft.com/office/drawing/2014/main" id="{2F12C8FC-20E3-418B-9C9A-57AD17D17809}"/>
              </a:ext>
            </a:extLst>
          </p:cNvPr>
          <p:cNvSpPr/>
          <p:nvPr/>
        </p:nvSpPr>
        <p:spPr>
          <a:xfrm flipH="1" flipV="1">
            <a:off x="4743213" y="3821910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7" name="직각 삼각형 376">
            <a:extLst>
              <a:ext uri="{FF2B5EF4-FFF2-40B4-BE49-F238E27FC236}">
                <a16:creationId xmlns:a16="http://schemas.microsoft.com/office/drawing/2014/main" id="{0ED43750-0B33-44BF-8A6B-7100A2A4D8DA}"/>
              </a:ext>
            </a:extLst>
          </p:cNvPr>
          <p:cNvSpPr/>
          <p:nvPr/>
        </p:nvSpPr>
        <p:spPr>
          <a:xfrm>
            <a:off x="4743217" y="3821910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8" name="Rectangle 5">
            <a:extLst>
              <a:ext uri="{FF2B5EF4-FFF2-40B4-BE49-F238E27FC236}">
                <a16:creationId xmlns:a16="http://schemas.microsoft.com/office/drawing/2014/main" id="{FAD3D10C-B618-402E-BB2E-16F45F0AE315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직각 삼각형 378">
            <a:extLst>
              <a:ext uri="{FF2B5EF4-FFF2-40B4-BE49-F238E27FC236}">
                <a16:creationId xmlns:a16="http://schemas.microsoft.com/office/drawing/2014/main" id="{E2FF36D1-ABAF-4659-95BF-7C541FE80F53}"/>
              </a:ext>
            </a:extLst>
          </p:cNvPr>
          <p:cNvSpPr/>
          <p:nvPr/>
        </p:nvSpPr>
        <p:spPr>
          <a:xfrm flipH="1" flipV="1">
            <a:off x="5669693" y="4699594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0" name="직각 삼각형 379">
            <a:extLst>
              <a:ext uri="{FF2B5EF4-FFF2-40B4-BE49-F238E27FC236}">
                <a16:creationId xmlns:a16="http://schemas.microsoft.com/office/drawing/2014/main" id="{A41E4328-B5A2-4619-9EF9-0661C546DC7A}"/>
              </a:ext>
            </a:extLst>
          </p:cNvPr>
          <p:cNvSpPr/>
          <p:nvPr/>
        </p:nvSpPr>
        <p:spPr>
          <a:xfrm>
            <a:off x="5669697" y="4699594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1" name="Rectangle 5">
            <a:extLst>
              <a:ext uri="{FF2B5EF4-FFF2-40B4-BE49-F238E27FC236}">
                <a16:creationId xmlns:a16="http://schemas.microsoft.com/office/drawing/2014/main" id="{61B4562B-C18A-4E08-96D8-80D9E5769750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직각 삼각형 381">
            <a:extLst>
              <a:ext uri="{FF2B5EF4-FFF2-40B4-BE49-F238E27FC236}">
                <a16:creationId xmlns:a16="http://schemas.microsoft.com/office/drawing/2014/main" id="{28DB0F3D-3396-43D9-B822-30FADE308BE5}"/>
              </a:ext>
            </a:extLst>
          </p:cNvPr>
          <p:cNvSpPr/>
          <p:nvPr/>
        </p:nvSpPr>
        <p:spPr>
          <a:xfrm flipH="1" flipV="1">
            <a:off x="5723146" y="5656543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3" name="직각 삼각형 382">
            <a:extLst>
              <a:ext uri="{FF2B5EF4-FFF2-40B4-BE49-F238E27FC236}">
                <a16:creationId xmlns:a16="http://schemas.microsoft.com/office/drawing/2014/main" id="{268641C6-64F5-437D-B311-F5F49F7803A8}"/>
              </a:ext>
            </a:extLst>
          </p:cNvPr>
          <p:cNvSpPr/>
          <p:nvPr/>
        </p:nvSpPr>
        <p:spPr>
          <a:xfrm>
            <a:off x="5723150" y="5656543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4" name="Rectangle 5">
            <a:extLst>
              <a:ext uri="{FF2B5EF4-FFF2-40B4-BE49-F238E27FC236}">
                <a16:creationId xmlns:a16="http://schemas.microsoft.com/office/drawing/2014/main" id="{0ABE5A8E-3E77-466B-90A9-594C68D8C0B2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직각 삼각형 384">
            <a:extLst>
              <a:ext uri="{FF2B5EF4-FFF2-40B4-BE49-F238E27FC236}">
                <a16:creationId xmlns:a16="http://schemas.microsoft.com/office/drawing/2014/main" id="{4E7DAD23-8DF3-4A2E-95F7-3E64CB1588C2}"/>
              </a:ext>
            </a:extLst>
          </p:cNvPr>
          <p:cNvSpPr/>
          <p:nvPr/>
        </p:nvSpPr>
        <p:spPr>
          <a:xfrm flipH="1" flipV="1">
            <a:off x="3807141" y="561849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6" name="직각 삼각형 385">
            <a:extLst>
              <a:ext uri="{FF2B5EF4-FFF2-40B4-BE49-F238E27FC236}">
                <a16:creationId xmlns:a16="http://schemas.microsoft.com/office/drawing/2014/main" id="{ABEE2115-E78C-4D9C-9744-60B184751E00}"/>
              </a:ext>
            </a:extLst>
          </p:cNvPr>
          <p:cNvSpPr/>
          <p:nvPr/>
        </p:nvSpPr>
        <p:spPr>
          <a:xfrm>
            <a:off x="3807145" y="5618499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7" name="Rectangle 5">
            <a:extLst>
              <a:ext uri="{FF2B5EF4-FFF2-40B4-BE49-F238E27FC236}">
                <a16:creationId xmlns:a16="http://schemas.microsoft.com/office/drawing/2014/main" id="{E9748094-911A-45AD-AF77-496B272C7EFF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직각 삼각형 387">
            <a:extLst>
              <a:ext uri="{FF2B5EF4-FFF2-40B4-BE49-F238E27FC236}">
                <a16:creationId xmlns:a16="http://schemas.microsoft.com/office/drawing/2014/main" id="{EAC67EF9-B207-4EC5-A25B-0872742A5A20}"/>
              </a:ext>
            </a:extLst>
          </p:cNvPr>
          <p:cNvSpPr/>
          <p:nvPr/>
        </p:nvSpPr>
        <p:spPr>
          <a:xfrm flipH="1" flipV="1">
            <a:off x="3712381" y="4690955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9" name="직각 삼각형 388">
            <a:extLst>
              <a:ext uri="{FF2B5EF4-FFF2-40B4-BE49-F238E27FC236}">
                <a16:creationId xmlns:a16="http://schemas.microsoft.com/office/drawing/2014/main" id="{CE5512B1-50B7-4D4A-87FB-09F419EEB365}"/>
              </a:ext>
            </a:extLst>
          </p:cNvPr>
          <p:cNvSpPr/>
          <p:nvPr/>
        </p:nvSpPr>
        <p:spPr>
          <a:xfrm>
            <a:off x="3712385" y="4690955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0" name="Rectangle 5">
            <a:extLst>
              <a:ext uri="{FF2B5EF4-FFF2-40B4-BE49-F238E27FC236}">
                <a16:creationId xmlns:a16="http://schemas.microsoft.com/office/drawing/2014/main" id="{00CA5C7E-42BB-4352-9962-EE04B692E5FA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13">
            <a:extLst>
              <a:ext uri="{FF2B5EF4-FFF2-40B4-BE49-F238E27FC236}">
                <a16:creationId xmlns:a16="http://schemas.microsoft.com/office/drawing/2014/main" id="{A641173F-C0B1-4CA1-AC7A-D555C691064C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13">
            <a:extLst>
              <a:ext uri="{FF2B5EF4-FFF2-40B4-BE49-F238E27FC236}">
                <a16:creationId xmlns:a16="http://schemas.microsoft.com/office/drawing/2014/main" id="{F16D6932-1A62-4056-A950-49CD98DE4951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직각 삼각형 393">
            <a:extLst>
              <a:ext uri="{FF2B5EF4-FFF2-40B4-BE49-F238E27FC236}">
                <a16:creationId xmlns:a16="http://schemas.microsoft.com/office/drawing/2014/main" id="{37BA2F6E-27BE-4F0B-9710-7AC8C11717B1}"/>
              </a:ext>
            </a:extLst>
          </p:cNvPr>
          <p:cNvSpPr/>
          <p:nvPr/>
        </p:nvSpPr>
        <p:spPr>
          <a:xfrm flipH="1" flipV="1">
            <a:off x="6201736" y="5251074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5" name="직각 삼각형 394">
            <a:extLst>
              <a:ext uri="{FF2B5EF4-FFF2-40B4-BE49-F238E27FC236}">
                <a16:creationId xmlns:a16="http://schemas.microsoft.com/office/drawing/2014/main" id="{9499B4A4-A2F1-4CCE-A452-1E5497034282}"/>
              </a:ext>
            </a:extLst>
          </p:cNvPr>
          <p:cNvSpPr/>
          <p:nvPr/>
        </p:nvSpPr>
        <p:spPr>
          <a:xfrm>
            <a:off x="6201740" y="525107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6" name="Rectangle 5">
            <a:extLst>
              <a:ext uri="{FF2B5EF4-FFF2-40B4-BE49-F238E27FC236}">
                <a16:creationId xmlns:a16="http://schemas.microsoft.com/office/drawing/2014/main" id="{A802A768-D3B0-4D2E-B0FD-A8C14554251F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13">
            <a:extLst>
              <a:ext uri="{FF2B5EF4-FFF2-40B4-BE49-F238E27FC236}">
                <a16:creationId xmlns:a16="http://schemas.microsoft.com/office/drawing/2014/main" id="{594C38D0-259F-4C80-951E-ED3210AAC622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13">
            <a:extLst>
              <a:ext uri="{FF2B5EF4-FFF2-40B4-BE49-F238E27FC236}">
                <a16:creationId xmlns:a16="http://schemas.microsoft.com/office/drawing/2014/main" id="{3275C1E0-0605-4C74-A205-4D409DDE0FB6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직각 삼각형 398">
            <a:extLst>
              <a:ext uri="{FF2B5EF4-FFF2-40B4-BE49-F238E27FC236}">
                <a16:creationId xmlns:a16="http://schemas.microsoft.com/office/drawing/2014/main" id="{0D460DAB-A951-4D7F-9738-671915E9D47F}"/>
              </a:ext>
            </a:extLst>
          </p:cNvPr>
          <p:cNvSpPr/>
          <p:nvPr/>
        </p:nvSpPr>
        <p:spPr>
          <a:xfrm flipH="1" flipV="1">
            <a:off x="4735948" y="513196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0" name="직각 삼각형 399">
            <a:extLst>
              <a:ext uri="{FF2B5EF4-FFF2-40B4-BE49-F238E27FC236}">
                <a16:creationId xmlns:a16="http://schemas.microsoft.com/office/drawing/2014/main" id="{257420DE-8C42-43F1-83AA-144C72943DE6}"/>
              </a:ext>
            </a:extLst>
          </p:cNvPr>
          <p:cNvSpPr/>
          <p:nvPr/>
        </p:nvSpPr>
        <p:spPr>
          <a:xfrm>
            <a:off x="4735952" y="5131969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1" name="Rectangle 5">
            <a:extLst>
              <a:ext uri="{FF2B5EF4-FFF2-40B4-BE49-F238E27FC236}">
                <a16:creationId xmlns:a16="http://schemas.microsoft.com/office/drawing/2014/main" id="{713BDA1F-7A5B-4662-A066-0340CEBE2C2A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921E0B46-1DCE-4FE5-9C15-41351496F254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600" dirty="0">
                <a:solidFill>
                  <a:srgbClr val="3333B2"/>
                </a:solidFill>
              </a:rPr>
              <a:t>even</a:t>
            </a:r>
            <a:endParaRPr lang="en-US" sz="1600" dirty="0">
              <a:solidFill>
                <a:srgbClr val="3333B2"/>
              </a:solidFill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402B312F-F458-4FAA-AE33-39392953D853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7586C6F5-2C4A-47C4-9D0E-E9908672A729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4CE4BE08-BFE3-4EE0-BB8F-6F76300C0051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F1131637-29EF-41BF-9FA0-87D92EC11634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407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직사각형 407"/>
          <p:cNvSpPr/>
          <p:nvPr/>
        </p:nvSpPr>
        <p:spPr>
          <a:xfrm>
            <a:off x="5330982" y="166480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solidFill>
                  <a:srgbClr val="5B2682"/>
                </a:solidFill>
              </a:rPr>
              <a:t>z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243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596718-1952-454A-8820-0B52A5048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Unconstrained facility location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D92C1B-4732-44E2-B4E9-7A0AC90859B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NP-hard</a:t>
            </a:r>
          </a:p>
          <a:p>
            <a:r>
              <a:rPr lang="en-US" altLang="ko-KR" i="1" dirty="0"/>
              <a:t>O</a:t>
            </a:r>
            <a:r>
              <a:rPr lang="en-US" altLang="ko-KR" dirty="0"/>
              <a:t>(1)-approximation algorithms</a:t>
            </a:r>
          </a:p>
          <a:p>
            <a:pPr lvl="1"/>
            <a:r>
              <a:rPr lang="en-US" altLang="ko-KR" dirty="0"/>
              <a:t>LP-rounding </a:t>
            </a:r>
            <a:r>
              <a:rPr lang="en-US" altLang="ko-KR" sz="2000" dirty="0"/>
              <a:t>[</a:t>
            </a:r>
            <a:r>
              <a:rPr lang="en-US" altLang="ko-KR" sz="2000" dirty="0" err="1"/>
              <a:t>Shmoys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Tardos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Aardal</a:t>
            </a:r>
            <a:r>
              <a:rPr lang="en-US" altLang="ko-KR" sz="2000" dirty="0"/>
              <a:t> 1997]</a:t>
            </a:r>
          </a:p>
          <a:p>
            <a:pPr lvl="1"/>
            <a:r>
              <a:rPr lang="en-US" altLang="ko-KR" dirty="0"/>
              <a:t>Primal-dual algorithms </a:t>
            </a:r>
            <a:r>
              <a:rPr lang="en-US" altLang="ko-KR" sz="2000" dirty="0"/>
              <a:t>[Jain, </a:t>
            </a:r>
            <a:r>
              <a:rPr lang="en-US" altLang="ko-KR" sz="2000" dirty="0" err="1"/>
              <a:t>Vazirani</a:t>
            </a:r>
            <a:r>
              <a:rPr lang="en-US" altLang="ko-KR" sz="2000" dirty="0"/>
              <a:t> 2001]</a:t>
            </a:r>
          </a:p>
          <a:p>
            <a:pPr lvl="1"/>
            <a:r>
              <a:rPr lang="en-US" altLang="ko-KR" dirty="0"/>
              <a:t>Local search </a:t>
            </a:r>
            <a:r>
              <a:rPr lang="en-US" altLang="ko-KR" sz="2000" dirty="0"/>
              <a:t>[</a:t>
            </a:r>
            <a:r>
              <a:rPr lang="en-US" altLang="ko-KR" sz="2000" dirty="0" err="1"/>
              <a:t>Charikar</a:t>
            </a:r>
            <a:r>
              <a:rPr lang="en-US" altLang="ko-KR" sz="2000" dirty="0"/>
              <a:t>, Guha 1999]</a:t>
            </a:r>
          </a:p>
          <a:p>
            <a:r>
              <a:rPr lang="en-US" altLang="ko-KR" dirty="0"/>
              <a:t>No approx. alg. known for the parity-constrained version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7493903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" name="직선 연결선 193">
            <a:extLst>
              <a:ext uri="{FF2B5EF4-FFF2-40B4-BE49-F238E27FC236}">
                <a16:creationId xmlns:a16="http://schemas.microsoft.com/office/drawing/2014/main" id="{4A5FA545-C4D0-4BF4-BF91-DC7329D2726B}"/>
              </a:ext>
            </a:extLst>
          </p:cNvPr>
          <p:cNvCxnSpPr>
            <a:cxnSpLocks/>
          </p:cNvCxnSpPr>
          <p:nvPr/>
        </p:nvCxnSpPr>
        <p:spPr>
          <a:xfrm flipH="1" flipV="1">
            <a:off x="5399184" y="1798076"/>
            <a:ext cx="1125160" cy="1108024"/>
          </a:xfrm>
          <a:prstGeom prst="line">
            <a:avLst/>
          </a:prstGeom>
          <a:ln w="34925" cmpd="dbl">
            <a:solidFill>
              <a:srgbClr val="0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직선 연결선 197">
            <a:extLst>
              <a:ext uri="{FF2B5EF4-FFF2-40B4-BE49-F238E27FC236}">
                <a16:creationId xmlns:a16="http://schemas.microsoft.com/office/drawing/2014/main" id="{4A79B312-D4B6-4CF0-919E-5F39DD5E3A07}"/>
              </a:ext>
            </a:extLst>
          </p:cNvPr>
          <p:cNvCxnSpPr>
            <a:cxnSpLocks/>
            <a:stCxn id="132" idx="5"/>
            <a:endCxn id="141" idx="1"/>
          </p:cNvCxnSpPr>
          <p:nvPr/>
        </p:nvCxnSpPr>
        <p:spPr>
          <a:xfrm flipH="1" flipV="1">
            <a:off x="2410943" y="2770349"/>
            <a:ext cx="322386" cy="5198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직선 연결선 206">
            <a:extLst>
              <a:ext uri="{FF2B5EF4-FFF2-40B4-BE49-F238E27FC236}">
                <a16:creationId xmlns:a16="http://schemas.microsoft.com/office/drawing/2014/main" id="{FBF529C6-0331-4E33-B109-944582631970}"/>
              </a:ext>
            </a:extLst>
          </p:cNvPr>
          <p:cNvCxnSpPr>
            <a:cxnSpLocks/>
            <a:stCxn id="141" idx="5"/>
            <a:endCxn id="138" idx="5"/>
          </p:cNvCxnSpPr>
          <p:nvPr/>
        </p:nvCxnSpPr>
        <p:spPr>
          <a:xfrm flipH="1" flipV="1">
            <a:off x="1950895" y="2492004"/>
            <a:ext cx="602600" cy="42089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3">
            <a:extLst>
              <a:ext uri="{FF2B5EF4-FFF2-40B4-BE49-F238E27FC236}">
                <a16:creationId xmlns:a16="http://schemas.microsoft.com/office/drawing/2014/main" id="{69CD343E-6B37-419D-8E18-D823FB407AD4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직선 연결선 161">
            <a:extLst>
              <a:ext uri="{FF2B5EF4-FFF2-40B4-BE49-F238E27FC236}">
                <a16:creationId xmlns:a16="http://schemas.microsoft.com/office/drawing/2014/main" id="{5E1FF8B1-D9D3-4D47-B29A-5BF14DBEF88D}"/>
              </a:ext>
            </a:extLst>
          </p:cNvPr>
          <p:cNvCxnSpPr>
            <a:cxnSpLocks/>
            <a:stCxn id="121" idx="0"/>
            <a:endCxn id="117" idx="5"/>
          </p:cNvCxnSpPr>
          <p:nvPr/>
        </p:nvCxnSpPr>
        <p:spPr>
          <a:xfrm flipV="1">
            <a:off x="7545068" y="2633526"/>
            <a:ext cx="98866" cy="6548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>
            <a:extLst>
              <a:ext uri="{FF2B5EF4-FFF2-40B4-BE49-F238E27FC236}">
                <a16:creationId xmlns:a16="http://schemas.microsoft.com/office/drawing/2014/main" id="{598FD613-34EE-4BB5-ADA8-940E98D82947}"/>
              </a:ext>
            </a:extLst>
          </p:cNvPr>
          <p:cNvCxnSpPr>
            <a:cxnSpLocks/>
            <a:stCxn id="117" idx="5"/>
            <a:endCxn id="119" idx="5"/>
          </p:cNvCxnSpPr>
          <p:nvPr/>
        </p:nvCxnSpPr>
        <p:spPr>
          <a:xfrm flipH="1" flipV="1">
            <a:off x="7307759" y="2464283"/>
            <a:ext cx="336175" cy="1692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연결선 158">
            <a:extLst>
              <a:ext uri="{FF2B5EF4-FFF2-40B4-BE49-F238E27FC236}">
                <a16:creationId xmlns:a16="http://schemas.microsoft.com/office/drawing/2014/main" id="{A13A465D-4C3A-4F5A-BA6B-D7CEDE927187}"/>
              </a:ext>
            </a:extLst>
          </p:cNvPr>
          <p:cNvCxnSpPr>
            <a:cxnSpLocks/>
            <a:stCxn id="117" idx="5"/>
            <a:endCxn id="120" idx="3"/>
          </p:cNvCxnSpPr>
          <p:nvPr/>
        </p:nvCxnSpPr>
        <p:spPr>
          <a:xfrm flipH="1">
            <a:off x="7182902" y="2633526"/>
            <a:ext cx="461032" cy="4348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직선 연결선 149">
            <a:extLst>
              <a:ext uri="{FF2B5EF4-FFF2-40B4-BE49-F238E27FC236}">
                <a16:creationId xmlns:a16="http://schemas.microsoft.com/office/drawing/2014/main" id="{FD841D42-3C3E-4BF6-8701-352E3EF23EFC}"/>
              </a:ext>
            </a:extLst>
          </p:cNvPr>
          <p:cNvCxnSpPr>
            <a:cxnSpLocks/>
            <a:stCxn id="111" idx="5"/>
            <a:endCxn id="120" idx="2"/>
          </p:cNvCxnSpPr>
          <p:nvPr/>
        </p:nvCxnSpPr>
        <p:spPr>
          <a:xfrm>
            <a:off x="6527810" y="2901740"/>
            <a:ext cx="625568" cy="9540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 151">
            <a:extLst>
              <a:ext uri="{FF2B5EF4-FFF2-40B4-BE49-F238E27FC236}">
                <a16:creationId xmlns:a16="http://schemas.microsoft.com/office/drawing/2014/main" id="{52685A48-4EFC-4F5B-BC79-EFB5DC612CAF}"/>
              </a:ext>
            </a:extLst>
          </p:cNvPr>
          <p:cNvCxnSpPr>
            <a:cxnSpLocks/>
            <a:stCxn id="111" idx="5"/>
            <a:endCxn id="121" idx="5"/>
          </p:cNvCxnSpPr>
          <p:nvPr/>
        </p:nvCxnSpPr>
        <p:spPr>
          <a:xfrm>
            <a:off x="6527810" y="2901740"/>
            <a:ext cx="1088534" cy="558685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93CF1F1B-95DF-42E1-86A8-A1BBEBD11AA7}"/>
              </a:ext>
            </a:extLst>
          </p:cNvPr>
          <p:cNvCxnSpPr>
            <a:cxnSpLocks/>
            <a:stCxn id="111" idx="5"/>
            <a:endCxn id="119" idx="3"/>
          </p:cNvCxnSpPr>
          <p:nvPr/>
        </p:nvCxnSpPr>
        <p:spPr>
          <a:xfrm flipV="1">
            <a:off x="6527810" y="2464283"/>
            <a:ext cx="637397" cy="43745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직선 연결선 188">
            <a:extLst>
              <a:ext uri="{FF2B5EF4-FFF2-40B4-BE49-F238E27FC236}">
                <a16:creationId xmlns:a16="http://schemas.microsoft.com/office/drawing/2014/main" id="{D4644675-4A69-4C8F-8363-41BE6B91CC28}"/>
              </a:ext>
            </a:extLst>
          </p:cNvPr>
          <p:cNvCxnSpPr>
            <a:cxnSpLocks/>
            <a:stCxn id="140" idx="7"/>
            <a:endCxn id="126" idx="5"/>
          </p:cNvCxnSpPr>
          <p:nvPr/>
        </p:nvCxnSpPr>
        <p:spPr>
          <a:xfrm flipH="1">
            <a:off x="1053194" y="2757491"/>
            <a:ext cx="472519" cy="4792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직선 연결선 191">
            <a:extLst>
              <a:ext uri="{FF2B5EF4-FFF2-40B4-BE49-F238E27FC236}">
                <a16:creationId xmlns:a16="http://schemas.microsoft.com/office/drawing/2014/main" id="{1CAABF0D-86AD-4C20-B12F-629C84DFE16A}"/>
              </a:ext>
            </a:extLst>
          </p:cNvPr>
          <p:cNvCxnSpPr>
            <a:cxnSpLocks/>
            <a:stCxn id="126" idx="5"/>
            <a:endCxn id="142" idx="5"/>
          </p:cNvCxnSpPr>
          <p:nvPr/>
        </p:nvCxnSpPr>
        <p:spPr>
          <a:xfrm>
            <a:off x="1053194" y="3236789"/>
            <a:ext cx="596044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직선 연결선 194">
            <a:extLst>
              <a:ext uri="{FF2B5EF4-FFF2-40B4-BE49-F238E27FC236}">
                <a16:creationId xmlns:a16="http://schemas.microsoft.com/office/drawing/2014/main" id="{F319BFDC-C2AC-4100-8BBE-263CCF278BAD}"/>
              </a:ext>
            </a:extLst>
          </p:cNvPr>
          <p:cNvCxnSpPr>
            <a:cxnSpLocks/>
            <a:stCxn id="132" idx="5"/>
            <a:endCxn id="143" idx="3"/>
          </p:cNvCxnSpPr>
          <p:nvPr/>
        </p:nvCxnSpPr>
        <p:spPr>
          <a:xfrm flipH="1">
            <a:off x="2169839" y="3290242"/>
            <a:ext cx="563490" cy="5586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연결선 200">
            <a:extLst>
              <a:ext uri="{FF2B5EF4-FFF2-40B4-BE49-F238E27FC236}">
                <a16:creationId xmlns:a16="http://schemas.microsoft.com/office/drawing/2014/main" id="{D41D307B-D75B-43C2-B699-7DB6F4CF33BA}"/>
              </a:ext>
            </a:extLst>
          </p:cNvPr>
          <p:cNvCxnSpPr>
            <a:cxnSpLocks/>
            <a:stCxn id="142" idx="4"/>
            <a:endCxn id="138" idx="5"/>
          </p:cNvCxnSpPr>
          <p:nvPr/>
        </p:nvCxnSpPr>
        <p:spPr>
          <a:xfrm flipV="1">
            <a:off x="1577962" y="2492004"/>
            <a:ext cx="372933" cy="1232194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직선 연결선 203">
            <a:extLst>
              <a:ext uri="{FF2B5EF4-FFF2-40B4-BE49-F238E27FC236}">
                <a16:creationId xmlns:a16="http://schemas.microsoft.com/office/drawing/2014/main" id="{76949DA2-AB51-4251-BAAF-514815A9AFF8}"/>
              </a:ext>
            </a:extLst>
          </p:cNvPr>
          <p:cNvCxnSpPr>
            <a:cxnSpLocks/>
            <a:stCxn id="140" idx="3"/>
            <a:endCxn id="138" idx="5"/>
          </p:cNvCxnSpPr>
          <p:nvPr/>
        </p:nvCxnSpPr>
        <p:spPr>
          <a:xfrm flipV="1">
            <a:off x="1383161" y="2492004"/>
            <a:ext cx="567734" cy="408039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직선 연결선 209">
            <a:extLst>
              <a:ext uri="{FF2B5EF4-FFF2-40B4-BE49-F238E27FC236}">
                <a16:creationId xmlns:a16="http://schemas.microsoft.com/office/drawing/2014/main" id="{CEBDF594-B704-4D8E-A335-0966EF94FEC6}"/>
              </a:ext>
            </a:extLst>
          </p:cNvPr>
          <p:cNvCxnSpPr>
            <a:cxnSpLocks/>
            <a:stCxn id="143" idx="4"/>
            <a:endCxn id="138" idx="5"/>
          </p:cNvCxnSpPr>
          <p:nvPr/>
        </p:nvCxnSpPr>
        <p:spPr>
          <a:xfrm flipH="1" flipV="1">
            <a:off x="1950895" y="2492004"/>
            <a:ext cx="290220" cy="138644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69EFF2EE-DA8E-462B-A143-0A7E898E03C5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94E7041-1771-4AB2-821D-362C97F398AC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0987A50-15EF-4C62-BC30-466C6A974342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684BAA1-794A-435C-8415-D4A53AE3DA8F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48D687E-EE53-4E4B-B89B-CFB4423C96B4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327C2B1-5838-4310-8D2A-88E38C8B1457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DC598FF-2838-41C2-A7A7-105F6B655C34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</a:t>
            </a:r>
            <a:r>
              <a:rPr lang="en-US" i="1" dirty="0"/>
              <a:t>T</a:t>
            </a:r>
            <a:r>
              <a:rPr lang="en-US" dirty="0"/>
              <a:t>-join cost</a:t>
            </a:r>
          </a:p>
        </p:txBody>
      </p:sp>
      <p:sp>
        <p:nvSpPr>
          <p:cNvPr id="108" name="직각 삼각형 107">
            <a:extLst>
              <a:ext uri="{FF2B5EF4-FFF2-40B4-BE49-F238E27FC236}">
                <a16:creationId xmlns:a16="http://schemas.microsoft.com/office/drawing/2014/main" id="{3B3CDD83-DA93-4ECE-B4A8-2F2406A79F2E}"/>
              </a:ext>
            </a:extLst>
          </p:cNvPr>
          <p:cNvSpPr/>
          <p:nvPr/>
        </p:nvSpPr>
        <p:spPr>
          <a:xfrm flipH="1" flipV="1">
            <a:off x="6432405" y="2806340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각 삼각형 110">
            <a:extLst>
              <a:ext uri="{FF2B5EF4-FFF2-40B4-BE49-F238E27FC236}">
                <a16:creationId xmlns:a16="http://schemas.microsoft.com/office/drawing/2014/main" id="{14687D6E-45A2-44ED-B2EB-F29FD27D9962}"/>
              </a:ext>
            </a:extLst>
          </p:cNvPr>
          <p:cNvSpPr/>
          <p:nvPr/>
        </p:nvSpPr>
        <p:spPr>
          <a:xfrm>
            <a:off x="6432409" y="2806340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Rectangle 5">
            <a:extLst>
              <a:ext uri="{FF2B5EF4-FFF2-40B4-BE49-F238E27FC236}">
                <a16:creationId xmlns:a16="http://schemas.microsoft.com/office/drawing/2014/main" id="{B9CC0813-BB58-4935-98D7-4C5BC6FBF438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직각 삼각형 113">
            <a:extLst>
              <a:ext uri="{FF2B5EF4-FFF2-40B4-BE49-F238E27FC236}">
                <a16:creationId xmlns:a16="http://schemas.microsoft.com/office/drawing/2014/main" id="{425D6149-543D-4DB4-8988-C02D3685417D}"/>
              </a:ext>
            </a:extLst>
          </p:cNvPr>
          <p:cNvSpPr/>
          <p:nvPr/>
        </p:nvSpPr>
        <p:spPr>
          <a:xfrm flipH="1" flipV="1">
            <a:off x="7548529" y="2538126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직각 삼각형 116">
            <a:extLst>
              <a:ext uri="{FF2B5EF4-FFF2-40B4-BE49-F238E27FC236}">
                <a16:creationId xmlns:a16="http://schemas.microsoft.com/office/drawing/2014/main" id="{6D38B725-1DDD-4463-8BC5-D7E56BD06766}"/>
              </a:ext>
            </a:extLst>
          </p:cNvPr>
          <p:cNvSpPr/>
          <p:nvPr/>
        </p:nvSpPr>
        <p:spPr>
          <a:xfrm>
            <a:off x="7548533" y="2538126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Rectangle 5">
            <a:extLst>
              <a:ext uri="{FF2B5EF4-FFF2-40B4-BE49-F238E27FC236}">
                <a16:creationId xmlns:a16="http://schemas.microsoft.com/office/drawing/2014/main" id="{E3618390-4F2C-4F98-B4C7-2CDF5FA7B7F2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3">
            <a:extLst>
              <a:ext uri="{FF2B5EF4-FFF2-40B4-BE49-F238E27FC236}">
                <a16:creationId xmlns:a16="http://schemas.microsoft.com/office/drawing/2014/main" id="{1B8B7A97-F949-48AE-AC28-D2A8BCE93EE8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3">
            <a:extLst>
              <a:ext uri="{FF2B5EF4-FFF2-40B4-BE49-F238E27FC236}">
                <a16:creationId xmlns:a16="http://schemas.microsoft.com/office/drawing/2014/main" id="{F65C6E03-E721-47B7-8333-AEA5108F9B26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3">
            <a:extLst>
              <a:ext uri="{FF2B5EF4-FFF2-40B4-BE49-F238E27FC236}">
                <a16:creationId xmlns:a16="http://schemas.microsoft.com/office/drawing/2014/main" id="{7B2CC15C-0EB7-469F-9600-0F29E14A5D3D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직각 삼각형 122">
            <a:extLst>
              <a:ext uri="{FF2B5EF4-FFF2-40B4-BE49-F238E27FC236}">
                <a16:creationId xmlns:a16="http://schemas.microsoft.com/office/drawing/2014/main" id="{E7A576C0-3330-4985-B070-C4A0FC0D32BD}"/>
              </a:ext>
            </a:extLst>
          </p:cNvPr>
          <p:cNvSpPr/>
          <p:nvPr/>
        </p:nvSpPr>
        <p:spPr>
          <a:xfrm flipH="1" flipV="1">
            <a:off x="957789" y="314138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각 삼각형 125">
            <a:extLst>
              <a:ext uri="{FF2B5EF4-FFF2-40B4-BE49-F238E27FC236}">
                <a16:creationId xmlns:a16="http://schemas.microsoft.com/office/drawing/2014/main" id="{7D674605-F494-48EB-A469-5F873B1490EB}"/>
              </a:ext>
            </a:extLst>
          </p:cNvPr>
          <p:cNvSpPr/>
          <p:nvPr/>
        </p:nvSpPr>
        <p:spPr>
          <a:xfrm>
            <a:off x="957793" y="3141389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Rectangle 5">
            <a:extLst>
              <a:ext uri="{FF2B5EF4-FFF2-40B4-BE49-F238E27FC236}">
                <a16:creationId xmlns:a16="http://schemas.microsoft.com/office/drawing/2014/main" id="{17586D94-1173-45DE-928F-F82E88AF7CC3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직각 삼각형 128">
            <a:extLst>
              <a:ext uri="{FF2B5EF4-FFF2-40B4-BE49-F238E27FC236}">
                <a16:creationId xmlns:a16="http://schemas.microsoft.com/office/drawing/2014/main" id="{E404AA13-45E3-4003-95B1-FF0D73F5E85D}"/>
              </a:ext>
            </a:extLst>
          </p:cNvPr>
          <p:cNvSpPr/>
          <p:nvPr/>
        </p:nvSpPr>
        <p:spPr>
          <a:xfrm flipH="1" flipV="1">
            <a:off x="2637924" y="3194842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직각 삼각형 131">
            <a:extLst>
              <a:ext uri="{FF2B5EF4-FFF2-40B4-BE49-F238E27FC236}">
                <a16:creationId xmlns:a16="http://schemas.microsoft.com/office/drawing/2014/main" id="{B27AB8DB-37F0-4E86-9A55-5D1C4BFDE4DA}"/>
              </a:ext>
            </a:extLst>
          </p:cNvPr>
          <p:cNvSpPr/>
          <p:nvPr/>
        </p:nvSpPr>
        <p:spPr>
          <a:xfrm>
            <a:off x="2637928" y="3194842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5">
            <a:extLst>
              <a:ext uri="{FF2B5EF4-FFF2-40B4-BE49-F238E27FC236}">
                <a16:creationId xmlns:a16="http://schemas.microsoft.com/office/drawing/2014/main" id="{925580CF-9383-4B87-8374-623CA97E29B0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직각 삼각형 134">
            <a:extLst>
              <a:ext uri="{FF2B5EF4-FFF2-40B4-BE49-F238E27FC236}">
                <a16:creationId xmlns:a16="http://schemas.microsoft.com/office/drawing/2014/main" id="{C5640873-7264-4B1B-880F-3379B3A80315}"/>
              </a:ext>
            </a:extLst>
          </p:cNvPr>
          <p:cNvSpPr/>
          <p:nvPr/>
        </p:nvSpPr>
        <p:spPr>
          <a:xfrm flipH="1" flipV="1">
            <a:off x="1855490" y="2396604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직각 삼각형 137">
            <a:extLst>
              <a:ext uri="{FF2B5EF4-FFF2-40B4-BE49-F238E27FC236}">
                <a16:creationId xmlns:a16="http://schemas.microsoft.com/office/drawing/2014/main" id="{A0D7109D-6388-44AB-9E40-F79977C765D5}"/>
              </a:ext>
            </a:extLst>
          </p:cNvPr>
          <p:cNvSpPr/>
          <p:nvPr/>
        </p:nvSpPr>
        <p:spPr>
          <a:xfrm>
            <a:off x="1855494" y="239660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ectangle 5">
            <a:extLst>
              <a:ext uri="{FF2B5EF4-FFF2-40B4-BE49-F238E27FC236}">
                <a16:creationId xmlns:a16="http://schemas.microsoft.com/office/drawing/2014/main" id="{BD35DEDA-054E-44DD-BD53-E508A6A735E8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">
            <a:extLst>
              <a:ext uri="{FF2B5EF4-FFF2-40B4-BE49-F238E27FC236}">
                <a16:creationId xmlns:a16="http://schemas.microsoft.com/office/drawing/2014/main" id="{447DE3F3-F7CD-49D3-AF4A-23C58EF51DEF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3">
            <a:extLst>
              <a:ext uri="{FF2B5EF4-FFF2-40B4-BE49-F238E27FC236}">
                <a16:creationId xmlns:a16="http://schemas.microsoft.com/office/drawing/2014/main" id="{BAF5A843-DAF0-4DE8-AE25-70A1BD63B95C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3">
            <a:extLst>
              <a:ext uri="{FF2B5EF4-FFF2-40B4-BE49-F238E27FC236}">
                <a16:creationId xmlns:a16="http://schemas.microsoft.com/office/drawing/2014/main" id="{4FD0D93E-A5F8-4571-ABB0-9DCF61814E43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5">
            <a:extLst>
              <a:ext uri="{FF2B5EF4-FFF2-40B4-BE49-F238E27FC236}">
                <a16:creationId xmlns:a16="http://schemas.microsoft.com/office/drawing/2014/main" id="{F0B79462-64C7-4AB8-BCCA-22C4AA3733DD}"/>
              </a:ext>
            </a:extLst>
          </p:cNvPr>
          <p:cNvSpPr/>
          <p:nvPr/>
        </p:nvSpPr>
        <p:spPr>
          <a:xfrm rot="2700000">
            <a:off x="5371242" y="1770134"/>
            <a:ext cx="190800" cy="190800"/>
          </a:xfrm>
          <a:prstGeom prst="rect">
            <a:avLst/>
          </a:prstGeom>
          <a:solidFill>
            <a:srgbClr val="B482DA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3C7824-ECB6-408A-BFA6-454E036D8ACF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F0301F0-B89F-4E2D-811D-503DE19610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37CE5CD-2BC0-4C9E-8932-F12D8A879CA0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13802568-6B1D-4EFE-A786-B192E3180F6C}"/>
              </a:ext>
            </a:extLst>
          </p:cNvPr>
          <p:cNvGrpSpPr/>
          <p:nvPr/>
        </p:nvGrpSpPr>
        <p:grpSpPr>
          <a:xfrm>
            <a:off x="6984604" y="3895050"/>
            <a:ext cx="1741068" cy="2410737"/>
            <a:chOff x="530932" y="3934587"/>
            <a:chExt cx="1741068" cy="2410737"/>
          </a:xfrm>
        </p:grpSpPr>
        <p:sp>
          <p:nvSpPr>
            <p:cNvPr id="134" name="사각형: 둥근 모서리 133">
              <a:extLst>
                <a:ext uri="{FF2B5EF4-FFF2-40B4-BE49-F238E27FC236}">
                  <a16:creationId xmlns:a16="http://schemas.microsoft.com/office/drawing/2014/main" id="{60CB3968-4690-44BA-BE6B-F89748AD13D0}"/>
                </a:ext>
              </a:extLst>
            </p:cNvPr>
            <p:cNvSpPr/>
            <p:nvPr/>
          </p:nvSpPr>
          <p:spPr>
            <a:xfrm>
              <a:off x="530932" y="3934587"/>
              <a:ext cx="1713535" cy="237473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직각 삼각형 143">
              <a:extLst>
                <a:ext uri="{FF2B5EF4-FFF2-40B4-BE49-F238E27FC236}">
                  <a16:creationId xmlns:a16="http://schemas.microsoft.com/office/drawing/2014/main" id="{B78C540A-3961-4253-8346-008F8E939A3D}"/>
                </a:ext>
              </a:extLst>
            </p:cNvPr>
            <p:cNvSpPr/>
            <p:nvPr/>
          </p:nvSpPr>
          <p:spPr>
            <a:xfrm flipH="1" flipV="1">
              <a:off x="750199" y="4107051"/>
              <a:ext cx="183861" cy="1908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각 삼각형 148">
              <a:extLst>
                <a:ext uri="{FF2B5EF4-FFF2-40B4-BE49-F238E27FC236}">
                  <a16:creationId xmlns:a16="http://schemas.microsoft.com/office/drawing/2014/main" id="{A8D48A47-9AF7-4464-8E88-6E2702BD56AC}"/>
                </a:ext>
              </a:extLst>
            </p:cNvPr>
            <p:cNvSpPr/>
            <p:nvPr/>
          </p:nvSpPr>
          <p:spPr>
            <a:xfrm>
              <a:off x="750203" y="4107051"/>
              <a:ext cx="190801" cy="190800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3" name="Rectangle 5">
              <a:extLst>
                <a:ext uri="{FF2B5EF4-FFF2-40B4-BE49-F238E27FC236}">
                  <a16:creationId xmlns:a16="http://schemas.microsoft.com/office/drawing/2014/main" id="{E1CF88DA-9159-4F7C-88F6-F3E8173BBE02}"/>
                </a:ext>
              </a:extLst>
            </p:cNvPr>
            <p:cNvSpPr/>
            <p:nvPr/>
          </p:nvSpPr>
          <p:spPr>
            <a:xfrm>
              <a:off x="746738" y="4107051"/>
              <a:ext cx="190800" cy="190800"/>
            </a:xfrm>
            <a:prstGeom prst="rect">
              <a:avLst/>
            </a:prstGeom>
            <a:noFill/>
            <a:ln w="1270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직각 삼각형 160">
              <a:extLst>
                <a:ext uri="{FF2B5EF4-FFF2-40B4-BE49-F238E27FC236}">
                  <a16:creationId xmlns:a16="http://schemas.microsoft.com/office/drawing/2014/main" id="{F316DFB7-8DDF-494A-A0A5-5BE86D487E07}"/>
                </a:ext>
              </a:extLst>
            </p:cNvPr>
            <p:cNvSpPr/>
            <p:nvPr/>
          </p:nvSpPr>
          <p:spPr>
            <a:xfrm flipH="1" flipV="1">
              <a:off x="746738" y="4755123"/>
              <a:ext cx="183861" cy="190800"/>
            </a:xfrm>
            <a:prstGeom prst="rt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각 삼각형 169">
              <a:extLst>
                <a:ext uri="{FF2B5EF4-FFF2-40B4-BE49-F238E27FC236}">
                  <a16:creationId xmlns:a16="http://schemas.microsoft.com/office/drawing/2014/main" id="{8F33105C-1C62-49B6-8EC3-1E29C80811F8}"/>
                </a:ext>
              </a:extLst>
            </p:cNvPr>
            <p:cNvSpPr/>
            <p:nvPr/>
          </p:nvSpPr>
          <p:spPr>
            <a:xfrm>
              <a:off x="746742" y="4755123"/>
              <a:ext cx="190801" cy="1908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Rectangle 5">
              <a:extLst>
                <a:ext uri="{FF2B5EF4-FFF2-40B4-BE49-F238E27FC236}">
                  <a16:creationId xmlns:a16="http://schemas.microsoft.com/office/drawing/2014/main" id="{EBE7A509-56BE-4F00-BFB5-A651A53E2800}"/>
                </a:ext>
              </a:extLst>
            </p:cNvPr>
            <p:cNvSpPr/>
            <p:nvPr/>
          </p:nvSpPr>
          <p:spPr>
            <a:xfrm>
              <a:off x="743277" y="4755123"/>
              <a:ext cx="190800" cy="190800"/>
            </a:xfrm>
            <a:prstGeom prst="rect">
              <a:avLst/>
            </a:prstGeom>
            <a:noFill/>
            <a:ln w="1270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직선 연결선 176">
              <a:extLst>
                <a:ext uri="{FF2B5EF4-FFF2-40B4-BE49-F238E27FC236}">
                  <a16:creationId xmlns:a16="http://schemas.microsoft.com/office/drawing/2014/main" id="{5DA2F8C1-77C5-42BD-BE5D-15321207F2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387" y="4529911"/>
              <a:ext cx="319886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직선 연결선 178">
              <a:extLst>
                <a:ext uri="{FF2B5EF4-FFF2-40B4-BE49-F238E27FC236}">
                  <a16:creationId xmlns:a16="http://schemas.microsoft.com/office/drawing/2014/main" id="{DDBD3040-0F1B-4CD7-B965-0CE00B9BDA9A}"/>
                </a:ext>
              </a:extLst>
            </p:cNvPr>
            <p:cNvCxnSpPr>
              <a:cxnSpLocks/>
            </p:cNvCxnSpPr>
            <p:nvPr/>
          </p:nvCxnSpPr>
          <p:spPr>
            <a:xfrm>
              <a:off x="678725" y="5172747"/>
              <a:ext cx="319886" cy="0"/>
            </a:xfrm>
            <a:prstGeom prst="line">
              <a:avLst/>
            </a:prstGeom>
            <a:ln w="12700">
              <a:solidFill>
                <a:srgbClr val="FF3399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1F0FAFB3-9BD6-4E53-82EB-46314C66C0F8}"/>
                </a:ext>
              </a:extLst>
            </p:cNvPr>
            <p:cNvSpPr txBox="1"/>
            <p:nvPr/>
          </p:nvSpPr>
          <p:spPr>
            <a:xfrm>
              <a:off x="971903" y="4027219"/>
              <a:ext cx="1300097" cy="2318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spcBef>
                  <a:spcPts val="700"/>
                </a:spcBef>
              </a:pPr>
              <a:r>
                <a:rPr lang="en-US" sz="1500" dirty="0"/>
                <a:t>open in </a:t>
              </a:r>
              <a:r>
                <a:rPr lang="en-US" sz="1500" dirty="0" err="1"/>
                <a:t>init.</a:t>
              </a:r>
              <a:endParaRPr lang="en-US" sz="1500" dirty="0"/>
            </a:p>
            <a:p>
              <a:pPr>
                <a:spcBef>
                  <a:spcPts val="700"/>
                </a:spcBef>
              </a:pPr>
              <a:r>
                <a:rPr lang="en-US" sz="1500" dirty="0" err="1"/>
                <a:t>init.</a:t>
              </a:r>
              <a:r>
                <a:rPr lang="en-US" sz="1500" dirty="0"/>
                <a:t> assign.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open in opt.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opt. assign.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nodes in </a:t>
              </a:r>
              <a:r>
                <a:rPr lang="en-US" sz="1500" i="1" dirty="0">
                  <a:solidFill>
                    <a:srgbClr val="FF0000"/>
                  </a:solidFill>
                </a:rPr>
                <a:t>T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opening edges</a:t>
              </a:r>
            </a:p>
            <a:p>
              <a:pPr>
                <a:spcBef>
                  <a:spcPts val="700"/>
                </a:spcBef>
              </a:pPr>
              <a:endParaRPr lang="en-US" sz="1500" dirty="0"/>
            </a:p>
          </p:txBody>
        </p:sp>
        <p:sp>
          <p:nvSpPr>
            <p:cNvPr id="193" name="Rectangle 5">
              <a:extLst>
                <a:ext uri="{FF2B5EF4-FFF2-40B4-BE49-F238E27FC236}">
                  <a16:creationId xmlns:a16="http://schemas.microsoft.com/office/drawing/2014/main" id="{A21290E2-400E-456E-A65C-1800060C7DC3}"/>
                </a:ext>
              </a:extLst>
            </p:cNvPr>
            <p:cNvSpPr/>
            <p:nvPr/>
          </p:nvSpPr>
          <p:spPr>
            <a:xfrm>
              <a:off x="746738" y="5392415"/>
              <a:ext cx="190800" cy="190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직선 연결선 195">
              <a:extLst>
                <a:ext uri="{FF2B5EF4-FFF2-40B4-BE49-F238E27FC236}">
                  <a16:creationId xmlns:a16="http://schemas.microsoft.com/office/drawing/2014/main" id="{F7CD572A-CA25-47CC-83F1-1229FD0CC7FF}"/>
                </a:ext>
              </a:extLst>
            </p:cNvPr>
            <p:cNvCxnSpPr>
              <a:cxnSpLocks/>
            </p:cNvCxnSpPr>
            <p:nvPr/>
          </p:nvCxnSpPr>
          <p:spPr>
            <a:xfrm>
              <a:off x="680400" y="5805264"/>
              <a:ext cx="319886" cy="0"/>
            </a:xfrm>
            <a:prstGeom prst="line">
              <a:avLst/>
            </a:prstGeom>
            <a:ln w="34925" cmpd="dbl">
              <a:solidFill>
                <a:srgbClr val="00808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1B40943F-35BD-4FBD-A742-773D284F88F7}"/>
              </a:ext>
            </a:extLst>
          </p:cNvPr>
          <p:cNvSpPr txBox="1"/>
          <p:nvPr/>
        </p:nvSpPr>
        <p:spPr>
          <a:xfrm>
            <a:off x="440266" y="5854286"/>
            <a:ext cx="20008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/>
              <a:t>≤ </a:t>
            </a:r>
            <a:r>
              <a:rPr lang="en-US" altLang="ko-KR" sz="2500" dirty="0"/>
              <a:t>OPT· (</a:t>
            </a:r>
            <a:r>
              <a:rPr lang="el-GR" altLang="ko-KR" sz="2500" i="1" dirty="0"/>
              <a:t>ρ</a:t>
            </a:r>
            <a:r>
              <a:rPr lang="en-US" altLang="ko-KR" sz="2500" dirty="0"/>
              <a:t>+1)</a:t>
            </a:r>
            <a:endParaRPr lang="ko-KR" altLang="en-US" sz="2500" dirty="0"/>
          </a:p>
        </p:txBody>
      </p:sp>
      <p:sp>
        <p:nvSpPr>
          <p:cNvPr id="171" name="내용 개체 틀 2">
            <a:extLst>
              <a:ext uri="{FF2B5EF4-FFF2-40B4-BE49-F238E27FC236}">
                <a16:creationId xmlns:a16="http://schemas.microsoft.com/office/drawing/2014/main" id="{11133F51-0F91-4CD3-9F2C-02C4F8559A4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altLang="ko-KR" dirty="0"/>
              <a:t>Component containing the artificial vertex is safe</a:t>
            </a:r>
            <a:endParaRPr lang="ko-KR" altLang="en-US" dirty="0">
              <a:solidFill>
                <a:srgbClr val="0070C0"/>
              </a:solidFill>
            </a:endParaRPr>
          </a:p>
        </p:txBody>
      </p:sp>
      <p:cxnSp>
        <p:nvCxnSpPr>
          <p:cNvPr id="348" name="직선 연결선 347">
            <a:extLst>
              <a:ext uri="{FF2B5EF4-FFF2-40B4-BE49-F238E27FC236}">
                <a16:creationId xmlns:a16="http://schemas.microsoft.com/office/drawing/2014/main" id="{49A9AD1A-008D-4C34-8501-C7305348D21D}"/>
              </a:ext>
            </a:extLst>
          </p:cNvPr>
          <p:cNvCxnSpPr>
            <a:cxnSpLocks/>
          </p:cNvCxnSpPr>
          <p:nvPr/>
        </p:nvCxnSpPr>
        <p:spPr>
          <a:xfrm>
            <a:off x="3192348" y="4881852"/>
            <a:ext cx="262904" cy="38335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직선 연결선 348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stCxn id="388" idx="5"/>
            <a:endCxn id="407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직선 연결선 349">
            <a:extLst>
              <a:ext uri="{FF2B5EF4-FFF2-40B4-BE49-F238E27FC236}">
                <a16:creationId xmlns:a16="http://schemas.microsoft.com/office/drawing/2014/main" id="{C82B3807-4B2D-4C86-8ADD-EA4668313E3F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직선 연결선 350">
            <a:extLst>
              <a:ext uri="{FF2B5EF4-FFF2-40B4-BE49-F238E27FC236}">
                <a16:creationId xmlns:a16="http://schemas.microsoft.com/office/drawing/2014/main" id="{DF2A6917-2F0E-4172-A4ED-55AA76DD349D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816000"/>
            <a:ext cx="480412" cy="12131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Oval 13">
            <a:extLst>
              <a:ext uri="{FF2B5EF4-FFF2-40B4-BE49-F238E27FC236}">
                <a16:creationId xmlns:a16="http://schemas.microsoft.com/office/drawing/2014/main" id="{A3F40297-AF74-4AE7-B8DE-CF5868D3C538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3" name="직선 연결선 352">
            <a:extLst>
              <a:ext uri="{FF2B5EF4-FFF2-40B4-BE49-F238E27FC236}">
                <a16:creationId xmlns:a16="http://schemas.microsoft.com/office/drawing/2014/main" id="{B3FD381A-E7E4-4BAF-ADF0-96EFFD2248CD}"/>
              </a:ext>
            </a:extLst>
          </p:cNvPr>
          <p:cNvCxnSpPr>
            <a:cxnSpLocks/>
            <a:stCxn id="393" idx="2"/>
            <a:endCxn id="378" idx="1"/>
          </p:cNvCxnSpPr>
          <p:nvPr/>
        </p:nvCxnSpPr>
        <p:spPr>
          <a:xfrm flipV="1">
            <a:off x="3468671" y="3917310"/>
            <a:ext cx="1271081" cy="42891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직선 연결선 353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stCxn id="392" idx="0"/>
            <a:endCxn id="380" idx="5"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직선 연결선 354">
            <a:extLst>
              <a:ext uri="{FF2B5EF4-FFF2-40B4-BE49-F238E27FC236}">
                <a16:creationId xmlns:a16="http://schemas.microsoft.com/office/drawing/2014/main" id="{546F60AF-C7EE-4E62-8C70-26CEA086AC41}"/>
              </a:ext>
            </a:extLst>
          </p:cNvPr>
          <p:cNvCxnSpPr>
            <a:cxnSpLocks/>
            <a:stCxn id="392" idx="6"/>
            <a:endCxn id="377" idx="5"/>
          </p:cNvCxnSpPr>
          <p:nvPr/>
        </p:nvCxnSpPr>
        <p:spPr>
          <a:xfrm flipH="1" flipV="1">
            <a:off x="4838618" y="3917310"/>
            <a:ext cx="1064683" cy="19620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직선 연결선 355">
            <a:extLst>
              <a:ext uri="{FF2B5EF4-FFF2-40B4-BE49-F238E27FC236}">
                <a16:creationId xmlns:a16="http://schemas.microsoft.com/office/drawing/2014/main" id="{5AB1DF40-9337-43E1-82A6-E5C9F09544F2}"/>
              </a:ext>
            </a:extLst>
          </p:cNvPr>
          <p:cNvCxnSpPr>
            <a:cxnSpLocks/>
            <a:stCxn id="393" idx="1"/>
            <a:endCxn id="389" idx="5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직선 연결선 356">
            <a:extLst>
              <a:ext uri="{FF2B5EF4-FFF2-40B4-BE49-F238E27FC236}">
                <a16:creationId xmlns:a16="http://schemas.microsoft.com/office/drawing/2014/main" id="{49A9AD1A-008D-4C34-8501-C7305348D21D}"/>
              </a:ext>
            </a:extLst>
          </p:cNvPr>
          <p:cNvCxnSpPr>
            <a:cxnSpLocks/>
            <a:stCxn id="391" idx="4"/>
            <a:endCxn id="374" idx="5"/>
          </p:cNvCxnSpPr>
          <p:nvPr/>
        </p:nvCxnSpPr>
        <p:spPr>
          <a:xfrm flipH="1" flipV="1">
            <a:off x="3458718" y="5259547"/>
            <a:ext cx="53679" cy="941761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직선 연결선 357">
            <a:extLst>
              <a:ext uri="{FF2B5EF4-FFF2-40B4-BE49-F238E27FC236}">
                <a16:creationId xmlns:a16="http://schemas.microsoft.com/office/drawing/2014/main" id="{D3882C52-4310-4AC0-94C0-53BF671020AB}"/>
              </a:ext>
            </a:extLst>
          </p:cNvPr>
          <p:cNvCxnSpPr>
            <a:cxnSpLocks/>
            <a:stCxn id="391" idx="3"/>
            <a:endCxn id="386" idx="5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직선 연결선 358">
            <a:extLst>
              <a:ext uri="{FF2B5EF4-FFF2-40B4-BE49-F238E27FC236}">
                <a16:creationId xmlns:a16="http://schemas.microsoft.com/office/drawing/2014/main" id="{C694EC00-E335-4EF9-9A4E-7992614AF9F0}"/>
              </a:ext>
            </a:extLst>
          </p:cNvPr>
          <p:cNvCxnSpPr>
            <a:cxnSpLocks/>
            <a:stCxn id="398" idx="6"/>
            <a:endCxn id="383" idx="5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직선 연결선 359">
            <a:extLst>
              <a:ext uri="{FF2B5EF4-FFF2-40B4-BE49-F238E27FC236}">
                <a16:creationId xmlns:a16="http://schemas.microsoft.com/office/drawing/2014/main" id="{19CEEC68-1D63-4871-949E-6B052E079E1C}"/>
              </a:ext>
            </a:extLst>
          </p:cNvPr>
          <p:cNvCxnSpPr>
            <a:cxnSpLocks/>
            <a:stCxn id="398" idx="4"/>
            <a:endCxn id="395" idx="5"/>
          </p:cNvCxnSpPr>
          <p:nvPr/>
        </p:nvCxnSpPr>
        <p:spPr>
          <a:xfrm flipH="1" flipV="1">
            <a:off x="6297141" y="5346474"/>
            <a:ext cx="58528" cy="70821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직선 연결선 360">
            <a:extLst>
              <a:ext uri="{FF2B5EF4-FFF2-40B4-BE49-F238E27FC236}">
                <a16:creationId xmlns:a16="http://schemas.microsoft.com/office/drawing/2014/main" id="{F5520F40-5011-4D7A-B3AA-23EC1BB6B98C}"/>
              </a:ext>
            </a:extLst>
          </p:cNvPr>
          <p:cNvCxnSpPr>
            <a:cxnSpLocks/>
            <a:stCxn id="397" idx="0"/>
            <a:endCxn id="395" idx="5"/>
          </p:cNvCxnSpPr>
          <p:nvPr/>
        </p:nvCxnSpPr>
        <p:spPr>
          <a:xfrm>
            <a:off x="6198275" y="4337382"/>
            <a:ext cx="98866" cy="100909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직선 연결선 361">
            <a:extLst>
              <a:ext uri="{FF2B5EF4-FFF2-40B4-BE49-F238E27FC236}">
                <a16:creationId xmlns:a16="http://schemas.microsoft.com/office/drawing/2014/main" id="{FCD54CD8-BC94-4784-B49C-203A6F046182}"/>
              </a:ext>
            </a:extLst>
          </p:cNvPr>
          <p:cNvCxnSpPr>
            <a:cxnSpLocks/>
            <a:stCxn id="380" idx="5"/>
            <a:endCxn id="397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3" name="TextBox 362">
            <a:extLst>
              <a:ext uri="{FF2B5EF4-FFF2-40B4-BE49-F238E27FC236}">
                <a16:creationId xmlns:a16="http://schemas.microsoft.com/office/drawing/2014/main" id="{0C2C85C7-E1C8-40ED-960C-2AF4E6E98238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4CCCB8B4-2E26-4036-B198-132E3333FFE9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E8982139-4A08-4F87-AFF6-668188D59849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40F7832B-854B-4A2C-8131-E096380B0155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6249149C-C724-4D99-9711-E15D850FF50B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E2848AF5-4638-4D18-B4B9-8DFA07B482DE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52905002-F3A7-400C-BB3D-E6E2E12FD2CF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7F35FFB8-F6DD-42A6-89B0-4C92C799977F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477B7C2C-6E6F-4CE5-B06D-C2F0C2E1EFF9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2631C1D1-68EA-4CB8-99C5-906D463B2D0D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373" name="직각 삼각형 372">
            <a:extLst>
              <a:ext uri="{FF2B5EF4-FFF2-40B4-BE49-F238E27FC236}">
                <a16:creationId xmlns:a16="http://schemas.microsoft.com/office/drawing/2014/main" id="{A6699F54-70E7-424D-A566-579350A1DA3B}"/>
              </a:ext>
            </a:extLst>
          </p:cNvPr>
          <p:cNvSpPr/>
          <p:nvPr/>
        </p:nvSpPr>
        <p:spPr>
          <a:xfrm flipH="1" flipV="1">
            <a:off x="3363313" y="5164147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4" name="직각 삼각형 373">
            <a:extLst>
              <a:ext uri="{FF2B5EF4-FFF2-40B4-BE49-F238E27FC236}">
                <a16:creationId xmlns:a16="http://schemas.microsoft.com/office/drawing/2014/main" id="{E198A3CC-EC62-4C27-9538-21FD57981FD0}"/>
              </a:ext>
            </a:extLst>
          </p:cNvPr>
          <p:cNvSpPr/>
          <p:nvPr/>
        </p:nvSpPr>
        <p:spPr>
          <a:xfrm>
            <a:off x="3363317" y="5164147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5" name="Rectangle 5">
            <a:extLst>
              <a:ext uri="{FF2B5EF4-FFF2-40B4-BE49-F238E27FC236}">
                <a16:creationId xmlns:a16="http://schemas.microsoft.com/office/drawing/2014/main" id="{7AE673C5-0D2A-4A73-9A7E-33D5F3BCC52A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직각 삼각형 375">
            <a:extLst>
              <a:ext uri="{FF2B5EF4-FFF2-40B4-BE49-F238E27FC236}">
                <a16:creationId xmlns:a16="http://schemas.microsoft.com/office/drawing/2014/main" id="{2F12C8FC-20E3-418B-9C9A-57AD17D17809}"/>
              </a:ext>
            </a:extLst>
          </p:cNvPr>
          <p:cNvSpPr/>
          <p:nvPr/>
        </p:nvSpPr>
        <p:spPr>
          <a:xfrm flipH="1" flipV="1">
            <a:off x="4743213" y="3821910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7" name="직각 삼각형 376">
            <a:extLst>
              <a:ext uri="{FF2B5EF4-FFF2-40B4-BE49-F238E27FC236}">
                <a16:creationId xmlns:a16="http://schemas.microsoft.com/office/drawing/2014/main" id="{0ED43750-0B33-44BF-8A6B-7100A2A4D8DA}"/>
              </a:ext>
            </a:extLst>
          </p:cNvPr>
          <p:cNvSpPr/>
          <p:nvPr/>
        </p:nvSpPr>
        <p:spPr>
          <a:xfrm>
            <a:off x="4743217" y="3821910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8" name="Rectangle 5">
            <a:extLst>
              <a:ext uri="{FF2B5EF4-FFF2-40B4-BE49-F238E27FC236}">
                <a16:creationId xmlns:a16="http://schemas.microsoft.com/office/drawing/2014/main" id="{FAD3D10C-B618-402E-BB2E-16F45F0AE315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직각 삼각형 378">
            <a:extLst>
              <a:ext uri="{FF2B5EF4-FFF2-40B4-BE49-F238E27FC236}">
                <a16:creationId xmlns:a16="http://schemas.microsoft.com/office/drawing/2014/main" id="{E2FF36D1-ABAF-4659-95BF-7C541FE80F53}"/>
              </a:ext>
            </a:extLst>
          </p:cNvPr>
          <p:cNvSpPr/>
          <p:nvPr/>
        </p:nvSpPr>
        <p:spPr>
          <a:xfrm flipH="1" flipV="1">
            <a:off x="5669693" y="4699594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0" name="직각 삼각형 379">
            <a:extLst>
              <a:ext uri="{FF2B5EF4-FFF2-40B4-BE49-F238E27FC236}">
                <a16:creationId xmlns:a16="http://schemas.microsoft.com/office/drawing/2014/main" id="{A41E4328-B5A2-4619-9EF9-0661C546DC7A}"/>
              </a:ext>
            </a:extLst>
          </p:cNvPr>
          <p:cNvSpPr/>
          <p:nvPr/>
        </p:nvSpPr>
        <p:spPr>
          <a:xfrm>
            <a:off x="5669697" y="4699594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1" name="Rectangle 5">
            <a:extLst>
              <a:ext uri="{FF2B5EF4-FFF2-40B4-BE49-F238E27FC236}">
                <a16:creationId xmlns:a16="http://schemas.microsoft.com/office/drawing/2014/main" id="{61B4562B-C18A-4E08-96D8-80D9E5769750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직각 삼각형 381">
            <a:extLst>
              <a:ext uri="{FF2B5EF4-FFF2-40B4-BE49-F238E27FC236}">
                <a16:creationId xmlns:a16="http://schemas.microsoft.com/office/drawing/2014/main" id="{28DB0F3D-3396-43D9-B822-30FADE308BE5}"/>
              </a:ext>
            </a:extLst>
          </p:cNvPr>
          <p:cNvSpPr/>
          <p:nvPr/>
        </p:nvSpPr>
        <p:spPr>
          <a:xfrm flipH="1" flipV="1">
            <a:off x="5723146" y="5656543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3" name="직각 삼각형 382">
            <a:extLst>
              <a:ext uri="{FF2B5EF4-FFF2-40B4-BE49-F238E27FC236}">
                <a16:creationId xmlns:a16="http://schemas.microsoft.com/office/drawing/2014/main" id="{268641C6-64F5-437D-B311-F5F49F7803A8}"/>
              </a:ext>
            </a:extLst>
          </p:cNvPr>
          <p:cNvSpPr/>
          <p:nvPr/>
        </p:nvSpPr>
        <p:spPr>
          <a:xfrm>
            <a:off x="5723150" y="5656543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4" name="Rectangle 5">
            <a:extLst>
              <a:ext uri="{FF2B5EF4-FFF2-40B4-BE49-F238E27FC236}">
                <a16:creationId xmlns:a16="http://schemas.microsoft.com/office/drawing/2014/main" id="{0ABE5A8E-3E77-466B-90A9-594C68D8C0B2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직각 삼각형 384">
            <a:extLst>
              <a:ext uri="{FF2B5EF4-FFF2-40B4-BE49-F238E27FC236}">
                <a16:creationId xmlns:a16="http://schemas.microsoft.com/office/drawing/2014/main" id="{4E7DAD23-8DF3-4A2E-95F7-3E64CB1588C2}"/>
              </a:ext>
            </a:extLst>
          </p:cNvPr>
          <p:cNvSpPr/>
          <p:nvPr/>
        </p:nvSpPr>
        <p:spPr>
          <a:xfrm flipH="1" flipV="1">
            <a:off x="3807141" y="561849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6" name="직각 삼각형 385">
            <a:extLst>
              <a:ext uri="{FF2B5EF4-FFF2-40B4-BE49-F238E27FC236}">
                <a16:creationId xmlns:a16="http://schemas.microsoft.com/office/drawing/2014/main" id="{ABEE2115-E78C-4D9C-9744-60B184751E00}"/>
              </a:ext>
            </a:extLst>
          </p:cNvPr>
          <p:cNvSpPr/>
          <p:nvPr/>
        </p:nvSpPr>
        <p:spPr>
          <a:xfrm>
            <a:off x="3807145" y="5618499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7" name="Rectangle 5">
            <a:extLst>
              <a:ext uri="{FF2B5EF4-FFF2-40B4-BE49-F238E27FC236}">
                <a16:creationId xmlns:a16="http://schemas.microsoft.com/office/drawing/2014/main" id="{E9748094-911A-45AD-AF77-496B272C7EFF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직각 삼각형 387">
            <a:extLst>
              <a:ext uri="{FF2B5EF4-FFF2-40B4-BE49-F238E27FC236}">
                <a16:creationId xmlns:a16="http://schemas.microsoft.com/office/drawing/2014/main" id="{EAC67EF9-B207-4EC5-A25B-0872742A5A20}"/>
              </a:ext>
            </a:extLst>
          </p:cNvPr>
          <p:cNvSpPr/>
          <p:nvPr/>
        </p:nvSpPr>
        <p:spPr>
          <a:xfrm flipH="1" flipV="1">
            <a:off x="3712381" y="4690955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9" name="직각 삼각형 388">
            <a:extLst>
              <a:ext uri="{FF2B5EF4-FFF2-40B4-BE49-F238E27FC236}">
                <a16:creationId xmlns:a16="http://schemas.microsoft.com/office/drawing/2014/main" id="{CE5512B1-50B7-4D4A-87FB-09F419EEB365}"/>
              </a:ext>
            </a:extLst>
          </p:cNvPr>
          <p:cNvSpPr/>
          <p:nvPr/>
        </p:nvSpPr>
        <p:spPr>
          <a:xfrm>
            <a:off x="3712385" y="4690955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0" name="Rectangle 5">
            <a:extLst>
              <a:ext uri="{FF2B5EF4-FFF2-40B4-BE49-F238E27FC236}">
                <a16:creationId xmlns:a16="http://schemas.microsoft.com/office/drawing/2014/main" id="{00CA5C7E-42BB-4352-9962-EE04B692E5FA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13">
            <a:extLst>
              <a:ext uri="{FF2B5EF4-FFF2-40B4-BE49-F238E27FC236}">
                <a16:creationId xmlns:a16="http://schemas.microsoft.com/office/drawing/2014/main" id="{A641173F-C0B1-4CA1-AC7A-D555C691064C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13">
            <a:extLst>
              <a:ext uri="{FF2B5EF4-FFF2-40B4-BE49-F238E27FC236}">
                <a16:creationId xmlns:a16="http://schemas.microsoft.com/office/drawing/2014/main" id="{F16D6932-1A62-4056-A950-49CD98DE4951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직각 삼각형 393">
            <a:extLst>
              <a:ext uri="{FF2B5EF4-FFF2-40B4-BE49-F238E27FC236}">
                <a16:creationId xmlns:a16="http://schemas.microsoft.com/office/drawing/2014/main" id="{37BA2F6E-27BE-4F0B-9710-7AC8C11717B1}"/>
              </a:ext>
            </a:extLst>
          </p:cNvPr>
          <p:cNvSpPr/>
          <p:nvPr/>
        </p:nvSpPr>
        <p:spPr>
          <a:xfrm flipH="1" flipV="1">
            <a:off x="6201736" y="5251074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5" name="직각 삼각형 394">
            <a:extLst>
              <a:ext uri="{FF2B5EF4-FFF2-40B4-BE49-F238E27FC236}">
                <a16:creationId xmlns:a16="http://schemas.microsoft.com/office/drawing/2014/main" id="{9499B4A4-A2F1-4CCE-A452-1E5497034282}"/>
              </a:ext>
            </a:extLst>
          </p:cNvPr>
          <p:cNvSpPr/>
          <p:nvPr/>
        </p:nvSpPr>
        <p:spPr>
          <a:xfrm>
            <a:off x="6201740" y="525107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6" name="Rectangle 5">
            <a:extLst>
              <a:ext uri="{FF2B5EF4-FFF2-40B4-BE49-F238E27FC236}">
                <a16:creationId xmlns:a16="http://schemas.microsoft.com/office/drawing/2014/main" id="{A802A768-D3B0-4D2E-B0FD-A8C14554251F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13">
            <a:extLst>
              <a:ext uri="{FF2B5EF4-FFF2-40B4-BE49-F238E27FC236}">
                <a16:creationId xmlns:a16="http://schemas.microsoft.com/office/drawing/2014/main" id="{594C38D0-259F-4C80-951E-ED3210AAC622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13">
            <a:extLst>
              <a:ext uri="{FF2B5EF4-FFF2-40B4-BE49-F238E27FC236}">
                <a16:creationId xmlns:a16="http://schemas.microsoft.com/office/drawing/2014/main" id="{3275C1E0-0605-4C74-A205-4D409DDE0FB6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직각 삼각형 398">
            <a:extLst>
              <a:ext uri="{FF2B5EF4-FFF2-40B4-BE49-F238E27FC236}">
                <a16:creationId xmlns:a16="http://schemas.microsoft.com/office/drawing/2014/main" id="{0D460DAB-A951-4D7F-9738-671915E9D47F}"/>
              </a:ext>
            </a:extLst>
          </p:cNvPr>
          <p:cNvSpPr/>
          <p:nvPr/>
        </p:nvSpPr>
        <p:spPr>
          <a:xfrm flipH="1" flipV="1">
            <a:off x="4735948" y="513196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0" name="직각 삼각형 399">
            <a:extLst>
              <a:ext uri="{FF2B5EF4-FFF2-40B4-BE49-F238E27FC236}">
                <a16:creationId xmlns:a16="http://schemas.microsoft.com/office/drawing/2014/main" id="{257420DE-8C42-43F1-83AA-144C72943DE6}"/>
              </a:ext>
            </a:extLst>
          </p:cNvPr>
          <p:cNvSpPr/>
          <p:nvPr/>
        </p:nvSpPr>
        <p:spPr>
          <a:xfrm>
            <a:off x="4735952" y="5131969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1" name="Rectangle 5">
            <a:extLst>
              <a:ext uri="{FF2B5EF4-FFF2-40B4-BE49-F238E27FC236}">
                <a16:creationId xmlns:a16="http://schemas.microsoft.com/office/drawing/2014/main" id="{713BDA1F-7A5B-4662-A066-0340CEBE2C2A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921E0B46-1DCE-4FE5-9C15-41351496F254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600" dirty="0">
                <a:solidFill>
                  <a:srgbClr val="3333B2"/>
                </a:solidFill>
              </a:rPr>
              <a:t>even</a:t>
            </a:r>
            <a:endParaRPr lang="en-US" sz="1600" dirty="0">
              <a:solidFill>
                <a:srgbClr val="3333B2"/>
              </a:solidFill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402B312F-F458-4FAA-AE33-39392953D853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7586C6F5-2C4A-47C4-9D0E-E9908672A729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4CE4BE08-BFE3-4EE0-BB8F-6F76300C0051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F1131637-29EF-41BF-9FA0-87D92EC11634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407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직사각형 407"/>
          <p:cNvSpPr/>
          <p:nvPr/>
        </p:nvSpPr>
        <p:spPr>
          <a:xfrm>
            <a:off x="5330982" y="166480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solidFill>
                  <a:srgbClr val="5B2682"/>
                </a:solidFill>
              </a:rPr>
              <a:t>z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58871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" name="직선 연결선 213">
            <a:extLst>
              <a:ext uri="{FF2B5EF4-FFF2-40B4-BE49-F238E27FC236}">
                <a16:creationId xmlns:a16="http://schemas.microsoft.com/office/drawing/2014/main" id="{AE562B2B-16B5-4714-AB7B-B7EE3BCB8D77}"/>
              </a:ext>
            </a:extLst>
          </p:cNvPr>
          <p:cNvCxnSpPr>
            <a:cxnSpLocks/>
          </p:cNvCxnSpPr>
          <p:nvPr/>
        </p:nvCxnSpPr>
        <p:spPr>
          <a:xfrm flipH="1" flipV="1">
            <a:off x="5399184" y="1798076"/>
            <a:ext cx="1125160" cy="1108024"/>
          </a:xfrm>
          <a:prstGeom prst="line">
            <a:avLst/>
          </a:prstGeom>
          <a:ln w="34925" cmpd="dbl">
            <a:solidFill>
              <a:srgbClr val="0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직선 연결선 197">
            <a:extLst>
              <a:ext uri="{FF2B5EF4-FFF2-40B4-BE49-F238E27FC236}">
                <a16:creationId xmlns:a16="http://schemas.microsoft.com/office/drawing/2014/main" id="{4A79B312-D4B6-4CF0-919E-5F39DD5E3A07}"/>
              </a:ext>
            </a:extLst>
          </p:cNvPr>
          <p:cNvCxnSpPr>
            <a:cxnSpLocks/>
            <a:stCxn id="132" idx="5"/>
            <a:endCxn id="141" idx="1"/>
          </p:cNvCxnSpPr>
          <p:nvPr/>
        </p:nvCxnSpPr>
        <p:spPr>
          <a:xfrm flipH="1" flipV="1">
            <a:off x="2410943" y="2770349"/>
            <a:ext cx="322386" cy="5198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직선 연결선 206">
            <a:extLst>
              <a:ext uri="{FF2B5EF4-FFF2-40B4-BE49-F238E27FC236}">
                <a16:creationId xmlns:a16="http://schemas.microsoft.com/office/drawing/2014/main" id="{FBF529C6-0331-4E33-B109-944582631970}"/>
              </a:ext>
            </a:extLst>
          </p:cNvPr>
          <p:cNvCxnSpPr>
            <a:cxnSpLocks/>
            <a:stCxn id="141" idx="5"/>
            <a:endCxn id="138" idx="5"/>
          </p:cNvCxnSpPr>
          <p:nvPr/>
        </p:nvCxnSpPr>
        <p:spPr>
          <a:xfrm flipH="1" flipV="1">
            <a:off x="1950895" y="2492004"/>
            <a:ext cx="602600" cy="42089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3">
            <a:extLst>
              <a:ext uri="{FF2B5EF4-FFF2-40B4-BE49-F238E27FC236}">
                <a16:creationId xmlns:a16="http://schemas.microsoft.com/office/drawing/2014/main" id="{69CD343E-6B37-419D-8E18-D823FB407AD4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직선 연결선 161">
            <a:extLst>
              <a:ext uri="{FF2B5EF4-FFF2-40B4-BE49-F238E27FC236}">
                <a16:creationId xmlns:a16="http://schemas.microsoft.com/office/drawing/2014/main" id="{5E1FF8B1-D9D3-4D47-B29A-5BF14DBEF88D}"/>
              </a:ext>
            </a:extLst>
          </p:cNvPr>
          <p:cNvCxnSpPr>
            <a:cxnSpLocks/>
            <a:stCxn id="121" idx="0"/>
            <a:endCxn id="117" idx="5"/>
          </p:cNvCxnSpPr>
          <p:nvPr/>
        </p:nvCxnSpPr>
        <p:spPr>
          <a:xfrm flipV="1">
            <a:off x="7545068" y="2633526"/>
            <a:ext cx="98866" cy="6548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>
            <a:extLst>
              <a:ext uri="{FF2B5EF4-FFF2-40B4-BE49-F238E27FC236}">
                <a16:creationId xmlns:a16="http://schemas.microsoft.com/office/drawing/2014/main" id="{598FD613-34EE-4BB5-ADA8-940E98D82947}"/>
              </a:ext>
            </a:extLst>
          </p:cNvPr>
          <p:cNvCxnSpPr>
            <a:cxnSpLocks/>
            <a:stCxn id="117" idx="5"/>
            <a:endCxn id="119" idx="5"/>
          </p:cNvCxnSpPr>
          <p:nvPr/>
        </p:nvCxnSpPr>
        <p:spPr>
          <a:xfrm flipH="1" flipV="1">
            <a:off x="7307759" y="2464283"/>
            <a:ext cx="336175" cy="1692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연결선 158">
            <a:extLst>
              <a:ext uri="{FF2B5EF4-FFF2-40B4-BE49-F238E27FC236}">
                <a16:creationId xmlns:a16="http://schemas.microsoft.com/office/drawing/2014/main" id="{A13A465D-4C3A-4F5A-BA6B-D7CEDE927187}"/>
              </a:ext>
            </a:extLst>
          </p:cNvPr>
          <p:cNvCxnSpPr>
            <a:cxnSpLocks/>
            <a:stCxn id="117" idx="5"/>
            <a:endCxn id="120" idx="3"/>
          </p:cNvCxnSpPr>
          <p:nvPr/>
        </p:nvCxnSpPr>
        <p:spPr>
          <a:xfrm flipH="1">
            <a:off x="7182902" y="2633526"/>
            <a:ext cx="461032" cy="4348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직선 연결선 149">
            <a:extLst>
              <a:ext uri="{FF2B5EF4-FFF2-40B4-BE49-F238E27FC236}">
                <a16:creationId xmlns:a16="http://schemas.microsoft.com/office/drawing/2014/main" id="{FD841D42-3C3E-4BF6-8701-352E3EF23EFC}"/>
              </a:ext>
            </a:extLst>
          </p:cNvPr>
          <p:cNvCxnSpPr>
            <a:cxnSpLocks/>
            <a:stCxn id="111" idx="5"/>
            <a:endCxn id="120" idx="2"/>
          </p:cNvCxnSpPr>
          <p:nvPr/>
        </p:nvCxnSpPr>
        <p:spPr>
          <a:xfrm>
            <a:off x="6527810" y="2901740"/>
            <a:ext cx="625568" cy="9540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 151">
            <a:extLst>
              <a:ext uri="{FF2B5EF4-FFF2-40B4-BE49-F238E27FC236}">
                <a16:creationId xmlns:a16="http://schemas.microsoft.com/office/drawing/2014/main" id="{52685A48-4EFC-4F5B-BC79-EFB5DC612CAF}"/>
              </a:ext>
            </a:extLst>
          </p:cNvPr>
          <p:cNvCxnSpPr>
            <a:cxnSpLocks/>
            <a:stCxn id="111" idx="5"/>
            <a:endCxn id="121" idx="5"/>
          </p:cNvCxnSpPr>
          <p:nvPr/>
        </p:nvCxnSpPr>
        <p:spPr>
          <a:xfrm>
            <a:off x="6527810" y="2901740"/>
            <a:ext cx="1088534" cy="558685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93CF1F1B-95DF-42E1-86A8-A1BBEBD11AA7}"/>
              </a:ext>
            </a:extLst>
          </p:cNvPr>
          <p:cNvCxnSpPr>
            <a:cxnSpLocks/>
            <a:stCxn id="111" idx="5"/>
            <a:endCxn id="119" idx="3"/>
          </p:cNvCxnSpPr>
          <p:nvPr/>
        </p:nvCxnSpPr>
        <p:spPr>
          <a:xfrm flipV="1">
            <a:off x="6527810" y="2464283"/>
            <a:ext cx="637397" cy="43745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직선 연결선 188">
            <a:extLst>
              <a:ext uri="{FF2B5EF4-FFF2-40B4-BE49-F238E27FC236}">
                <a16:creationId xmlns:a16="http://schemas.microsoft.com/office/drawing/2014/main" id="{D4644675-4A69-4C8F-8363-41BE6B91CC28}"/>
              </a:ext>
            </a:extLst>
          </p:cNvPr>
          <p:cNvCxnSpPr>
            <a:cxnSpLocks/>
            <a:stCxn id="140" idx="7"/>
            <a:endCxn id="126" idx="5"/>
          </p:cNvCxnSpPr>
          <p:nvPr/>
        </p:nvCxnSpPr>
        <p:spPr>
          <a:xfrm flipH="1">
            <a:off x="1053194" y="2757491"/>
            <a:ext cx="472519" cy="4792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직선 연결선 191">
            <a:extLst>
              <a:ext uri="{FF2B5EF4-FFF2-40B4-BE49-F238E27FC236}">
                <a16:creationId xmlns:a16="http://schemas.microsoft.com/office/drawing/2014/main" id="{1CAABF0D-86AD-4C20-B12F-629C84DFE16A}"/>
              </a:ext>
            </a:extLst>
          </p:cNvPr>
          <p:cNvCxnSpPr>
            <a:cxnSpLocks/>
            <a:stCxn id="126" idx="5"/>
            <a:endCxn id="142" idx="5"/>
          </p:cNvCxnSpPr>
          <p:nvPr/>
        </p:nvCxnSpPr>
        <p:spPr>
          <a:xfrm>
            <a:off x="1053194" y="3236789"/>
            <a:ext cx="596044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직선 연결선 194">
            <a:extLst>
              <a:ext uri="{FF2B5EF4-FFF2-40B4-BE49-F238E27FC236}">
                <a16:creationId xmlns:a16="http://schemas.microsoft.com/office/drawing/2014/main" id="{F319BFDC-C2AC-4100-8BBE-263CCF278BAD}"/>
              </a:ext>
            </a:extLst>
          </p:cNvPr>
          <p:cNvCxnSpPr>
            <a:cxnSpLocks/>
            <a:stCxn id="132" idx="5"/>
            <a:endCxn id="143" idx="3"/>
          </p:cNvCxnSpPr>
          <p:nvPr/>
        </p:nvCxnSpPr>
        <p:spPr>
          <a:xfrm flipH="1">
            <a:off x="2169839" y="3290242"/>
            <a:ext cx="563490" cy="5586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연결선 200">
            <a:extLst>
              <a:ext uri="{FF2B5EF4-FFF2-40B4-BE49-F238E27FC236}">
                <a16:creationId xmlns:a16="http://schemas.microsoft.com/office/drawing/2014/main" id="{D41D307B-D75B-43C2-B699-7DB6F4CF33BA}"/>
              </a:ext>
            </a:extLst>
          </p:cNvPr>
          <p:cNvCxnSpPr>
            <a:cxnSpLocks/>
            <a:stCxn id="142" idx="4"/>
            <a:endCxn id="138" idx="5"/>
          </p:cNvCxnSpPr>
          <p:nvPr/>
        </p:nvCxnSpPr>
        <p:spPr>
          <a:xfrm flipV="1">
            <a:off x="1577962" y="2492004"/>
            <a:ext cx="372933" cy="1232194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직선 연결선 203">
            <a:extLst>
              <a:ext uri="{FF2B5EF4-FFF2-40B4-BE49-F238E27FC236}">
                <a16:creationId xmlns:a16="http://schemas.microsoft.com/office/drawing/2014/main" id="{76949DA2-AB51-4251-BAAF-514815A9AFF8}"/>
              </a:ext>
            </a:extLst>
          </p:cNvPr>
          <p:cNvCxnSpPr>
            <a:cxnSpLocks/>
            <a:stCxn id="140" idx="3"/>
            <a:endCxn id="138" idx="5"/>
          </p:cNvCxnSpPr>
          <p:nvPr/>
        </p:nvCxnSpPr>
        <p:spPr>
          <a:xfrm flipV="1">
            <a:off x="1383161" y="2492004"/>
            <a:ext cx="567734" cy="408039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직선 연결선 209">
            <a:extLst>
              <a:ext uri="{FF2B5EF4-FFF2-40B4-BE49-F238E27FC236}">
                <a16:creationId xmlns:a16="http://schemas.microsoft.com/office/drawing/2014/main" id="{CEBDF594-B704-4D8E-A335-0966EF94FEC6}"/>
              </a:ext>
            </a:extLst>
          </p:cNvPr>
          <p:cNvCxnSpPr>
            <a:cxnSpLocks/>
            <a:stCxn id="143" idx="4"/>
            <a:endCxn id="138" idx="5"/>
          </p:cNvCxnSpPr>
          <p:nvPr/>
        </p:nvCxnSpPr>
        <p:spPr>
          <a:xfrm flipH="1" flipV="1">
            <a:off x="1950895" y="2492004"/>
            <a:ext cx="290220" cy="138644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69EFF2EE-DA8E-462B-A143-0A7E898E03C5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94E7041-1771-4AB2-821D-362C97F398AC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0987A50-15EF-4C62-BC30-466C6A974342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684BAA1-794A-435C-8415-D4A53AE3DA8F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48D687E-EE53-4E4B-B89B-CFB4423C96B4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327C2B1-5838-4310-8D2A-88E38C8B1457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DC598FF-2838-41C2-A7A7-105F6B655C34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</a:t>
            </a:r>
            <a:r>
              <a:rPr lang="en-US" i="1" dirty="0"/>
              <a:t>T</a:t>
            </a:r>
            <a:r>
              <a:rPr lang="en-US" dirty="0"/>
              <a:t>-join cost</a:t>
            </a:r>
          </a:p>
        </p:txBody>
      </p:sp>
      <p:sp>
        <p:nvSpPr>
          <p:cNvPr id="108" name="직각 삼각형 107">
            <a:extLst>
              <a:ext uri="{FF2B5EF4-FFF2-40B4-BE49-F238E27FC236}">
                <a16:creationId xmlns:a16="http://schemas.microsoft.com/office/drawing/2014/main" id="{3B3CDD83-DA93-4ECE-B4A8-2F2406A79F2E}"/>
              </a:ext>
            </a:extLst>
          </p:cNvPr>
          <p:cNvSpPr/>
          <p:nvPr/>
        </p:nvSpPr>
        <p:spPr>
          <a:xfrm flipH="1" flipV="1">
            <a:off x="6432405" y="2806340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각 삼각형 110">
            <a:extLst>
              <a:ext uri="{FF2B5EF4-FFF2-40B4-BE49-F238E27FC236}">
                <a16:creationId xmlns:a16="http://schemas.microsoft.com/office/drawing/2014/main" id="{14687D6E-45A2-44ED-B2EB-F29FD27D9962}"/>
              </a:ext>
            </a:extLst>
          </p:cNvPr>
          <p:cNvSpPr/>
          <p:nvPr/>
        </p:nvSpPr>
        <p:spPr>
          <a:xfrm>
            <a:off x="6432409" y="2806340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Rectangle 5">
            <a:extLst>
              <a:ext uri="{FF2B5EF4-FFF2-40B4-BE49-F238E27FC236}">
                <a16:creationId xmlns:a16="http://schemas.microsoft.com/office/drawing/2014/main" id="{B9CC0813-BB58-4935-98D7-4C5BC6FBF438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직각 삼각형 113">
            <a:extLst>
              <a:ext uri="{FF2B5EF4-FFF2-40B4-BE49-F238E27FC236}">
                <a16:creationId xmlns:a16="http://schemas.microsoft.com/office/drawing/2014/main" id="{425D6149-543D-4DB4-8988-C02D3685417D}"/>
              </a:ext>
            </a:extLst>
          </p:cNvPr>
          <p:cNvSpPr/>
          <p:nvPr/>
        </p:nvSpPr>
        <p:spPr>
          <a:xfrm flipH="1" flipV="1">
            <a:off x="7548529" y="2538126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직각 삼각형 116">
            <a:extLst>
              <a:ext uri="{FF2B5EF4-FFF2-40B4-BE49-F238E27FC236}">
                <a16:creationId xmlns:a16="http://schemas.microsoft.com/office/drawing/2014/main" id="{6D38B725-1DDD-4463-8BC5-D7E56BD06766}"/>
              </a:ext>
            </a:extLst>
          </p:cNvPr>
          <p:cNvSpPr/>
          <p:nvPr/>
        </p:nvSpPr>
        <p:spPr>
          <a:xfrm>
            <a:off x="7548533" y="2538126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Rectangle 5">
            <a:extLst>
              <a:ext uri="{FF2B5EF4-FFF2-40B4-BE49-F238E27FC236}">
                <a16:creationId xmlns:a16="http://schemas.microsoft.com/office/drawing/2014/main" id="{E3618390-4F2C-4F98-B4C7-2CDF5FA7B7F2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3">
            <a:extLst>
              <a:ext uri="{FF2B5EF4-FFF2-40B4-BE49-F238E27FC236}">
                <a16:creationId xmlns:a16="http://schemas.microsoft.com/office/drawing/2014/main" id="{1B8B7A97-F949-48AE-AC28-D2A8BCE93EE8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3">
            <a:extLst>
              <a:ext uri="{FF2B5EF4-FFF2-40B4-BE49-F238E27FC236}">
                <a16:creationId xmlns:a16="http://schemas.microsoft.com/office/drawing/2014/main" id="{F65C6E03-E721-47B7-8333-AEA5108F9B26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3">
            <a:extLst>
              <a:ext uri="{FF2B5EF4-FFF2-40B4-BE49-F238E27FC236}">
                <a16:creationId xmlns:a16="http://schemas.microsoft.com/office/drawing/2014/main" id="{7B2CC15C-0EB7-469F-9600-0F29E14A5D3D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직각 삼각형 122">
            <a:extLst>
              <a:ext uri="{FF2B5EF4-FFF2-40B4-BE49-F238E27FC236}">
                <a16:creationId xmlns:a16="http://schemas.microsoft.com/office/drawing/2014/main" id="{E7A576C0-3330-4985-B070-C4A0FC0D32BD}"/>
              </a:ext>
            </a:extLst>
          </p:cNvPr>
          <p:cNvSpPr/>
          <p:nvPr/>
        </p:nvSpPr>
        <p:spPr>
          <a:xfrm flipH="1" flipV="1">
            <a:off x="957789" y="314138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각 삼각형 125">
            <a:extLst>
              <a:ext uri="{FF2B5EF4-FFF2-40B4-BE49-F238E27FC236}">
                <a16:creationId xmlns:a16="http://schemas.microsoft.com/office/drawing/2014/main" id="{7D674605-F494-48EB-A469-5F873B1490EB}"/>
              </a:ext>
            </a:extLst>
          </p:cNvPr>
          <p:cNvSpPr/>
          <p:nvPr/>
        </p:nvSpPr>
        <p:spPr>
          <a:xfrm>
            <a:off x="957793" y="3141389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Rectangle 5">
            <a:extLst>
              <a:ext uri="{FF2B5EF4-FFF2-40B4-BE49-F238E27FC236}">
                <a16:creationId xmlns:a16="http://schemas.microsoft.com/office/drawing/2014/main" id="{17586D94-1173-45DE-928F-F82E88AF7CC3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직각 삼각형 128">
            <a:extLst>
              <a:ext uri="{FF2B5EF4-FFF2-40B4-BE49-F238E27FC236}">
                <a16:creationId xmlns:a16="http://schemas.microsoft.com/office/drawing/2014/main" id="{E404AA13-45E3-4003-95B1-FF0D73F5E85D}"/>
              </a:ext>
            </a:extLst>
          </p:cNvPr>
          <p:cNvSpPr/>
          <p:nvPr/>
        </p:nvSpPr>
        <p:spPr>
          <a:xfrm flipH="1" flipV="1">
            <a:off x="2637924" y="3194842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직각 삼각형 131">
            <a:extLst>
              <a:ext uri="{FF2B5EF4-FFF2-40B4-BE49-F238E27FC236}">
                <a16:creationId xmlns:a16="http://schemas.microsoft.com/office/drawing/2014/main" id="{B27AB8DB-37F0-4E86-9A55-5D1C4BFDE4DA}"/>
              </a:ext>
            </a:extLst>
          </p:cNvPr>
          <p:cNvSpPr/>
          <p:nvPr/>
        </p:nvSpPr>
        <p:spPr>
          <a:xfrm>
            <a:off x="2637928" y="3194842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5">
            <a:extLst>
              <a:ext uri="{FF2B5EF4-FFF2-40B4-BE49-F238E27FC236}">
                <a16:creationId xmlns:a16="http://schemas.microsoft.com/office/drawing/2014/main" id="{925580CF-9383-4B87-8374-623CA97E29B0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직각 삼각형 134">
            <a:extLst>
              <a:ext uri="{FF2B5EF4-FFF2-40B4-BE49-F238E27FC236}">
                <a16:creationId xmlns:a16="http://schemas.microsoft.com/office/drawing/2014/main" id="{C5640873-7264-4B1B-880F-3379B3A80315}"/>
              </a:ext>
            </a:extLst>
          </p:cNvPr>
          <p:cNvSpPr/>
          <p:nvPr/>
        </p:nvSpPr>
        <p:spPr>
          <a:xfrm flipH="1" flipV="1">
            <a:off x="1855490" y="2396604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직각 삼각형 137">
            <a:extLst>
              <a:ext uri="{FF2B5EF4-FFF2-40B4-BE49-F238E27FC236}">
                <a16:creationId xmlns:a16="http://schemas.microsoft.com/office/drawing/2014/main" id="{A0D7109D-6388-44AB-9E40-F79977C765D5}"/>
              </a:ext>
            </a:extLst>
          </p:cNvPr>
          <p:cNvSpPr/>
          <p:nvPr/>
        </p:nvSpPr>
        <p:spPr>
          <a:xfrm>
            <a:off x="1855494" y="239660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ectangle 5">
            <a:extLst>
              <a:ext uri="{FF2B5EF4-FFF2-40B4-BE49-F238E27FC236}">
                <a16:creationId xmlns:a16="http://schemas.microsoft.com/office/drawing/2014/main" id="{BD35DEDA-054E-44DD-BD53-E508A6A735E8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">
            <a:extLst>
              <a:ext uri="{FF2B5EF4-FFF2-40B4-BE49-F238E27FC236}">
                <a16:creationId xmlns:a16="http://schemas.microsoft.com/office/drawing/2014/main" id="{447DE3F3-F7CD-49D3-AF4A-23C58EF51DEF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3">
            <a:extLst>
              <a:ext uri="{FF2B5EF4-FFF2-40B4-BE49-F238E27FC236}">
                <a16:creationId xmlns:a16="http://schemas.microsoft.com/office/drawing/2014/main" id="{BAF5A843-DAF0-4DE8-AE25-70A1BD63B95C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3">
            <a:extLst>
              <a:ext uri="{FF2B5EF4-FFF2-40B4-BE49-F238E27FC236}">
                <a16:creationId xmlns:a16="http://schemas.microsoft.com/office/drawing/2014/main" id="{4FD0D93E-A5F8-4571-ABB0-9DCF61814E43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5">
            <a:extLst>
              <a:ext uri="{FF2B5EF4-FFF2-40B4-BE49-F238E27FC236}">
                <a16:creationId xmlns:a16="http://schemas.microsoft.com/office/drawing/2014/main" id="{F0B79462-64C7-4AB8-BCCA-22C4AA3733DD}"/>
              </a:ext>
            </a:extLst>
          </p:cNvPr>
          <p:cNvSpPr/>
          <p:nvPr/>
        </p:nvSpPr>
        <p:spPr>
          <a:xfrm rot="2700000">
            <a:off x="5371242" y="1770134"/>
            <a:ext cx="190800" cy="190800"/>
          </a:xfrm>
          <a:prstGeom prst="rect">
            <a:avLst/>
          </a:prstGeom>
          <a:solidFill>
            <a:srgbClr val="B482DA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3C7824-ECB6-408A-BFA6-454E036D8ACF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F0301F0-B89F-4E2D-811D-503DE19610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37CE5CD-2BC0-4C9E-8932-F12D8A879CA0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13802568-6B1D-4EFE-A786-B192E3180F6C}"/>
              </a:ext>
            </a:extLst>
          </p:cNvPr>
          <p:cNvGrpSpPr/>
          <p:nvPr/>
        </p:nvGrpSpPr>
        <p:grpSpPr>
          <a:xfrm>
            <a:off x="6984604" y="3895050"/>
            <a:ext cx="1741068" cy="2410737"/>
            <a:chOff x="530932" y="3934587"/>
            <a:chExt cx="1741068" cy="2410737"/>
          </a:xfrm>
        </p:grpSpPr>
        <p:sp>
          <p:nvSpPr>
            <p:cNvPr id="134" name="사각형: 둥근 모서리 133">
              <a:extLst>
                <a:ext uri="{FF2B5EF4-FFF2-40B4-BE49-F238E27FC236}">
                  <a16:creationId xmlns:a16="http://schemas.microsoft.com/office/drawing/2014/main" id="{60CB3968-4690-44BA-BE6B-F89748AD13D0}"/>
                </a:ext>
              </a:extLst>
            </p:cNvPr>
            <p:cNvSpPr/>
            <p:nvPr/>
          </p:nvSpPr>
          <p:spPr>
            <a:xfrm>
              <a:off x="530932" y="3934587"/>
              <a:ext cx="1713535" cy="237473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직각 삼각형 143">
              <a:extLst>
                <a:ext uri="{FF2B5EF4-FFF2-40B4-BE49-F238E27FC236}">
                  <a16:creationId xmlns:a16="http://schemas.microsoft.com/office/drawing/2014/main" id="{B78C540A-3961-4253-8346-008F8E939A3D}"/>
                </a:ext>
              </a:extLst>
            </p:cNvPr>
            <p:cNvSpPr/>
            <p:nvPr/>
          </p:nvSpPr>
          <p:spPr>
            <a:xfrm flipH="1" flipV="1">
              <a:off x="750199" y="4107051"/>
              <a:ext cx="183861" cy="1908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각 삼각형 148">
              <a:extLst>
                <a:ext uri="{FF2B5EF4-FFF2-40B4-BE49-F238E27FC236}">
                  <a16:creationId xmlns:a16="http://schemas.microsoft.com/office/drawing/2014/main" id="{A8D48A47-9AF7-4464-8E88-6E2702BD56AC}"/>
                </a:ext>
              </a:extLst>
            </p:cNvPr>
            <p:cNvSpPr/>
            <p:nvPr/>
          </p:nvSpPr>
          <p:spPr>
            <a:xfrm>
              <a:off x="750203" y="4107051"/>
              <a:ext cx="190801" cy="190800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3" name="Rectangle 5">
              <a:extLst>
                <a:ext uri="{FF2B5EF4-FFF2-40B4-BE49-F238E27FC236}">
                  <a16:creationId xmlns:a16="http://schemas.microsoft.com/office/drawing/2014/main" id="{E1CF88DA-9159-4F7C-88F6-F3E8173BBE02}"/>
                </a:ext>
              </a:extLst>
            </p:cNvPr>
            <p:cNvSpPr/>
            <p:nvPr/>
          </p:nvSpPr>
          <p:spPr>
            <a:xfrm>
              <a:off x="746738" y="4107051"/>
              <a:ext cx="190800" cy="190800"/>
            </a:xfrm>
            <a:prstGeom prst="rect">
              <a:avLst/>
            </a:prstGeom>
            <a:noFill/>
            <a:ln w="1270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직각 삼각형 160">
              <a:extLst>
                <a:ext uri="{FF2B5EF4-FFF2-40B4-BE49-F238E27FC236}">
                  <a16:creationId xmlns:a16="http://schemas.microsoft.com/office/drawing/2014/main" id="{F316DFB7-8DDF-494A-A0A5-5BE86D487E07}"/>
                </a:ext>
              </a:extLst>
            </p:cNvPr>
            <p:cNvSpPr/>
            <p:nvPr/>
          </p:nvSpPr>
          <p:spPr>
            <a:xfrm flipH="1" flipV="1">
              <a:off x="746738" y="4755123"/>
              <a:ext cx="183861" cy="190800"/>
            </a:xfrm>
            <a:prstGeom prst="rt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각 삼각형 169">
              <a:extLst>
                <a:ext uri="{FF2B5EF4-FFF2-40B4-BE49-F238E27FC236}">
                  <a16:creationId xmlns:a16="http://schemas.microsoft.com/office/drawing/2014/main" id="{8F33105C-1C62-49B6-8EC3-1E29C80811F8}"/>
                </a:ext>
              </a:extLst>
            </p:cNvPr>
            <p:cNvSpPr/>
            <p:nvPr/>
          </p:nvSpPr>
          <p:spPr>
            <a:xfrm>
              <a:off x="746742" y="4755123"/>
              <a:ext cx="190801" cy="1908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Rectangle 5">
              <a:extLst>
                <a:ext uri="{FF2B5EF4-FFF2-40B4-BE49-F238E27FC236}">
                  <a16:creationId xmlns:a16="http://schemas.microsoft.com/office/drawing/2014/main" id="{EBE7A509-56BE-4F00-BFB5-A651A53E2800}"/>
                </a:ext>
              </a:extLst>
            </p:cNvPr>
            <p:cNvSpPr/>
            <p:nvPr/>
          </p:nvSpPr>
          <p:spPr>
            <a:xfrm>
              <a:off x="743277" y="4755123"/>
              <a:ext cx="190800" cy="190800"/>
            </a:xfrm>
            <a:prstGeom prst="rect">
              <a:avLst/>
            </a:prstGeom>
            <a:noFill/>
            <a:ln w="1270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직선 연결선 176">
              <a:extLst>
                <a:ext uri="{FF2B5EF4-FFF2-40B4-BE49-F238E27FC236}">
                  <a16:creationId xmlns:a16="http://schemas.microsoft.com/office/drawing/2014/main" id="{5DA2F8C1-77C5-42BD-BE5D-15321207F2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387" y="4529911"/>
              <a:ext cx="319886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직선 연결선 178">
              <a:extLst>
                <a:ext uri="{FF2B5EF4-FFF2-40B4-BE49-F238E27FC236}">
                  <a16:creationId xmlns:a16="http://schemas.microsoft.com/office/drawing/2014/main" id="{DDBD3040-0F1B-4CD7-B965-0CE00B9BDA9A}"/>
                </a:ext>
              </a:extLst>
            </p:cNvPr>
            <p:cNvCxnSpPr>
              <a:cxnSpLocks/>
            </p:cNvCxnSpPr>
            <p:nvPr/>
          </p:nvCxnSpPr>
          <p:spPr>
            <a:xfrm>
              <a:off x="678725" y="5172747"/>
              <a:ext cx="319886" cy="0"/>
            </a:xfrm>
            <a:prstGeom prst="line">
              <a:avLst/>
            </a:prstGeom>
            <a:ln w="12700">
              <a:solidFill>
                <a:srgbClr val="FF3399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1F0FAFB3-9BD6-4E53-82EB-46314C66C0F8}"/>
                </a:ext>
              </a:extLst>
            </p:cNvPr>
            <p:cNvSpPr txBox="1"/>
            <p:nvPr/>
          </p:nvSpPr>
          <p:spPr>
            <a:xfrm>
              <a:off x="971903" y="4027219"/>
              <a:ext cx="1300097" cy="2318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spcBef>
                  <a:spcPts val="700"/>
                </a:spcBef>
              </a:pPr>
              <a:r>
                <a:rPr lang="en-US" sz="1500" dirty="0"/>
                <a:t>open in </a:t>
              </a:r>
              <a:r>
                <a:rPr lang="en-US" sz="1500" dirty="0" err="1"/>
                <a:t>init.</a:t>
              </a:r>
              <a:endParaRPr lang="en-US" sz="1500" dirty="0"/>
            </a:p>
            <a:p>
              <a:pPr>
                <a:spcBef>
                  <a:spcPts val="700"/>
                </a:spcBef>
              </a:pPr>
              <a:r>
                <a:rPr lang="en-US" sz="1500" dirty="0" err="1"/>
                <a:t>init.</a:t>
              </a:r>
              <a:r>
                <a:rPr lang="en-US" sz="1500" dirty="0"/>
                <a:t> assign.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open in opt.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opt. assign.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nodes in </a:t>
              </a:r>
              <a:r>
                <a:rPr lang="en-US" sz="1500" i="1" dirty="0">
                  <a:solidFill>
                    <a:srgbClr val="FF0000"/>
                  </a:solidFill>
                </a:rPr>
                <a:t>T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opening edges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closing edges</a:t>
              </a:r>
            </a:p>
          </p:txBody>
        </p:sp>
        <p:sp>
          <p:nvSpPr>
            <p:cNvPr id="193" name="Rectangle 5">
              <a:extLst>
                <a:ext uri="{FF2B5EF4-FFF2-40B4-BE49-F238E27FC236}">
                  <a16:creationId xmlns:a16="http://schemas.microsoft.com/office/drawing/2014/main" id="{A21290E2-400E-456E-A65C-1800060C7DC3}"/>
                </a:ext>
              </a:extLst>
            </p:cNvPr>
            <p:cNvSpPr/>
            <p:nvPr/>
          </p:nvSpPr>
          <p:spPr>
            <a:xfrm>
              <a:off x="746738" y="5392415"/>
              <a:ext cx="190800" cy="190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직선 연결선 193">
              <a:extLst>
                <a:ext uri="{FF2B5EF4-FFF2-40B4-BE49-F238E27FC236}">
                  <a16:creationId xmlns:a16="http://schemas.microsoft.com/office/drawing/2014/main" id="{D04FC762-E702-4B6F-8CBC-56E1F5B00936}"/>
                </a:ext>
              </a:extLst>
            </p:cNvPr>
            <p:cNvCxnSpPr>
              <a:cxnSpLocks/>
            </p:cNvCxnSpPr>
            <p:nvPr/>
          </p:nvCxnSpPr>
          <p:spPr>
            <a:xfrm>
              <a:off x="680400" y="6129300"/>
              <a:ext cx="319886" cy="0"/>
            </a:xfrm>
            <a:prstGeom prst="line">
              <a:avLst/>
            </a:prstGeom>
            <a:ln w="34925" cmpd="dbl">
              <a:solidFill>
                <a:srgbClr val="8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연결선 195">
              <a:extLst>
                <a:ext uri="{FF2B5EF4-FFF2-40B4-BE49-F238E27FC236}">
                  <a16:creationId xmlns:a16="http://schemas.microsoft.com/office/drawing/2014/main" id="{F7CD572A-CA25-47CC-83F1-1229FD0CC7FF}"/>
                </a:ext>
              </a:extLst>
            </p:cNvPr>
            <p:cNvCxnSpPr>
              <a:cxnSpLocks/>
            </p:cNvCxnSpPr>
            <p:nvPr/>
          </p:nvCxnSpPr>
          <p:spPr>
            <a:xfrm>
              <a:off x="680400" y="5805264"/>
              <a:ext cx="319886" cy="0"/>
            </a:xfrm>
            <a:prstGeom prst="line">
              <a:avLst/>
            </a:prstGeom>
            <a:ln w="34925" cmpd="dbl">
              <a:solidFill>
                <a:srgbClr val="00808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" name="내용 개체 틀 2">
            <a:extLst>
              <a:ext uri="{FF2B5EF4-FFF2-40B4-BE49-F238E27FC236}">
                <a16:creationId xmlns:a16="http://schemas.microsoft.com/office/drawing/2014/main" id="{8B53034A-30F9-4161-B635-54286B4379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71284" cy="4937760"/>
          </a:xfrm>
        </p:spPr>
        <p:txBody>
          <a:bodyPr/>
          <a:lstStyle/>
          <a:p>
            <a:r>
              <a:rPr lang="en-US" altLang="ko-KR" dirty="0"/>
              <a:t>The other odd comps. must contain a facility open only in the initial solution</a:t>
            </a:r>
          </a:p>
        </p:txBody>
      </p:sp>
      <p:cxnSp>
        <p:nvCxnSpPr>
          <p:cNvPr id="409" name="직선 연결선 408">
            <a:extLst>
              <a:ext uri="{FF2B5EF4-FFF2-40B4-BE49-F238E27FC236}">
                <a16:creationId xmlns:a16="http://schemas.microsoft.com/office/drawing/2014/main" id="{49A9AD1A-008D-4C34-8501-C7305348D21D}"/>
              </a:ext>
            </a:extLst>
          </p:cNvPr>
          <p:cNvCxnSpPr>
            <a:cxnSpLocks/>
          </p:cNvCxnSpPr>
          <p:nvPr/>
        </p:nvCxnSpPr>
        <p:spPr>
          <a:xfrm>
            <a:off x="3192348" y="4881852"/>
            <a:ext cx="262904" cy="38335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직선 연결선 409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stCxn id="449" idx="5"/>
            <a:endCxn id="468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직선 연결선 410">
            <a:extLst>
              <a:ext uri="{FF2B5EF4-FFF2-40B4-BE49-F238E27FC236}">
                <a16:creationId xmlns:a16="http://schemas.microsoft.com/office/drawing/2014/main" id="{C82B3807-4B2D-4C86-8ADD-EA4668313E3F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직선 연결선 411">
            <a:extLst>
              <a:ext uri="{FF2B5EF4-FFF2-40B4-BE49-F238E27FC236}">
                <a16:creationId xmlns:a16="http://schemas.microsoft.com/office/drawing/2014/main" id="{DF2A6917-2F0E-4172-A4ED-55AA76DD349D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816000"/>
            <a:ext cx="480412" cy="12131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Oval 13">
            <a:extLst>
              <a:ext uri="{FF2B5EF4-FFF2-40B4-BE49-F238E27FC236}">
                <a16:creationId xmlns:a16="http://schemas.microsoft.com/office/drawing/2014/main" id="{A3F40297-AF74-4AE7-B8DE-CF5868D3C538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4" name="직선 연결선 413">
            <a:extLst>
              <a:ext uri="{FF2B5EF4-FFF2-40B4-BE49-F238E27FC236}">
                <a16:creationId xmlns:a16="http://schemas.microsoft.com/office/drawing/2014/main" id="{B3FD381A-E7E4-4BAF-ADF0-96EFFD2248CD}"/>
              </a:ext>
            </a:extLst>
          </p:cNvPr>
          <p:cNvCxnSpPr>
            <a:cxnSpLocks/>
            <a:stCxn id="454" idx="2"/>
            <a:endCxn id="439" idx="1"/>
          </p:cNvCxnSpPr>
          <p:nvPr/>
        </p:nvCxnSpPr>
        <p:spPr>
          <a:xfrm flipV="1">
            <a:off x="3468671" y="3917310"/>
            <a:ext cx="1271081" cy="42891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직선 연결선 414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stCxn id="453" idx="0"/>
            <a:endCxn id="441" idx="5"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직선 연결선 415">
            <a:extLst>
              <a:ext uri="{FF2B5EF4-FFF2-40B4-BE49-F238E27FC236}">
                <a16:creationId xmlns:a16="http://schemas.microsoft.com/office/drawing/2014/main" id="{546F60AF-C7EE-4E62-8C70-26CEA086AC41}"/>
              </a:ext>
            </a:extLst>
          </p:cNvPr>
          <p:cNvCxnSpPr>
            <a:cxnSpLocks/>
            <a:stCxn id="453" idx="6"/>
            <a:endCxn id="438" idx="5"/>
          </p:cNvCxnSpPr>
          <p:nvPr/>
        </p:nvCxnSpPr>
        <p:spPr>
          <a:xfrm flipH="1" flipV="1">
            <a:off x="4838618" y="3917310"/>
            <a:ext cx="1064683" cy="19620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직선 연결선 416">
            <a:extLst>
              <a:ext uri="{FF2B5EF4-FFF2-40B4-BE49-F238E27FC236}">
                <a16:creationId xmlns:a16="http://schemas.microsoft.com/office/drawing/2014/main" id="{5AB1DF40-9337-43E1-82A6-E5C9F09544F2}"/>
              </a:ext>
            </a:extLst>
          </p:cNvPr>
          <p:cNvCxnSpPr>
            <a:cxnSpLocks/>
            <a:stCxn id="454" idx="1"/>
            <a:endCxn id="450" idx="5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직선 연결선 417">
            <a:extLst>
              <a:ext uri="{FF2B5EF4-FFF2-40B4-BE49-F238E27FC236}">
                <a16:creationId xmlns:a16="http://schemas.microsoft.com/office/drawing/2014/main" id="{49A9AD1A-008D-4C34-8501-C7305348D21D}"/>
              </a:ext>
            </a:extLst>
          </p:cNvPr>
          <p:cNvCxnSpPr>
            <a:cxnSpLocks/>
            <a:stCxn id="452" idx="4"/>
            <a:endCxn id="435" idx="5"/>
          </p:cNvCxnSpPr>
          <p:nvPr/>
        </p:nvCxnSpPr>
        <p:spPr>
          <a:xfrm flipH="1" flipV="1">
            <a:off x="3458718" y="5259547"/>
            <a:ext cx="53679" cy="941761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직선 연결선 418">
            <a:extLst>
              <a:ext uri="{FF2B5EF4-FFF2-40B4-BE49-F238E27FC236}">
                <a16:creationId xmlns:a16="http://schemas.microsoft.com/office/drawing/2014/main" id="{D3882C52-4310-4AC0-94C0-53BF671020AB}"/>
              </a:ext>
            </a:extLst>
          </p:cNvPr>
          <p:cNvCxnSpPr>
            <a:cxnSpLocks/>
            <a:stCxn id="452" idx="3"/>
            <a:endCxn id="447" idx="5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직선 연결선 419">
            <a:extLst>
              <a:ext uri="{FF2B5EF4-FFF2-40B4-BE49-F238E27FC236}">
                <a16:creationId xmlns:a16="http://schemas.microsoft.com/office/drawing/2014/main" id="{C694EC00-E335-4EF9-9A4E-7992614AF9F0}"/>
              </a:ext>
            </a:extLst>
          </p:cNvPr>
          <p:cNvCxnSpPr>
            <a:cxnSpLocks/>
            <a:stCxn id="459" idx="6"/>
            <a:endCxn id="444" idx="5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직선 연결선 420">
            <a:extLst>
              <a:ext uri="{FF2B5EF4-FFF2-40B4-BE49-F238E27FC236}">
                <a16:creationId xmlns:a16="http://schemas.microsoft.com/office/drawing/2014/main" id="{19CEEC68-1D63-4871-949E-6B052E079E1C}"/>
              </a:ext>
            </a:extLst>
          </p:cNvPr>
          <p:cNvCxnSpPr>
            <a:cxnSpLocks/>
            <a:stCxn id="459" idx="4"/>
            <a:endCxn id="456" idx="5"/>
          </p:cNvCxnSpPr>
          <p:nvPr/>
        </p:nvCxnSpPr>
        <p:spPr>
          <a:xfrm flipH="1" flipV="1">
            <a:off x="6297141" y="5346474"/>
            <a:ext cx="58528" cy="70821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직선 연결선 421">
            <a:extLst>
              <a:ext uri="{FF2B5EF4-FFF2-40B4-BE49-F238E27FC236}">
                <a16:creationId xmlns:a16="http://schemas.microsoft.com/office/drawing/2014/main" id="{F5520F40-5011-4D7A-B3AA-23EC1BB6B98C}"/>
              </a:ext>
            </a:extLst>
          </p:cNvPr>
          <p:cNvCxnSpPr>
            <a:cxnSpLocks/>
            <a:stCxn id="458" idx="0"/>
            <a:endCxn id="456" idx="5"/>
          </p:cNvCxnSpPr>
          <p:nvPr/>
        </p:nvCxnSpPr>
        <p:spPr>
          <a:xfrm>
            <a:off x="6198275" y="4337382"/>
            <a:ext cx="98866" cy="100909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직선 연결선 422">
            <a:extLst>
              <a:ext uri="{FF2B5EF4-FFF2-40B4-BE49-F238E27FC236}">
                <a16:creationId xmlns:a16="http://schemas.microsoft.com/office/drawing/2014/main" id="{FCD54CD8-BC94-4784-B49C-203A6F046182}"/>
              </a:ext>
            </a:extLst>
          </p:cNvPr>
          <p:cNvCxnSpPr>
            <a:cxnSpLocks/>
            <a:stCxn id="441" idx="5"/>
            <a:endCxn id="458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TextBox 423">
            <a:extLst>
              <a:ext uri="{FF2B5EF4-FFF2-40B4-BE49-F238E27FC236}">
                <a16:creationId xmlns:a16="http://schemas.microsoft.com/office/drawing/2014/main" id="{0C2C85C7-E1C8-40ED-960C-2AF4E6E98238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4CCCB8B4-2E26-4036-B198-132E3333FFE9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E8982139-4A08-4F87-AFF6-668188D59849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40F7832B-854B-4A2C-8131-E096380B0155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6249149C-C724-4D99-9711-E15D850FF50B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E2848AF5-4638-4D18-B4B9-8DFA07B482DE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52905002-F3A7-400C-BB3D-E6E2E12FD2CF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7F35FFB8-F6DD-42A6-89B0-4C92C799977F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477B7C2C-6E6F-4CE5-B06D-C2F0C2E1EFF9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2631C1D1-68EA-4CB8-99C5-906D463B2D0D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434" name="직각 삼각형 433">
            <a:extLst>
              <a:ext uri="{FF2B5EF4-FFF2-40B4-BE49-F238E27FC236}">
                <a16:creationId xmlns:a16="http://schemas.microsoft.com/office/drawing/2014/main" id="{A6699F54-70E7-424D-A566-579350A1DA3B}"/>
              </a:ext>
            </a:extLst>
          </p:cNvPr>
          <p:cNvSpPr/>
          <p:nvPr/>
        </p:nvSpPr>
        <p:spPr>
          <a:xfrm flipH="1" flipV="1">
            <a:off x="3363313" y="5164147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5" name="직각 삼각형 434">
            <a:extLst>
              <a:ext uri="{FF2B5EF4-FFF2-40B4-BE49-F238E27FC236}">
                <a16:creationId xmlns:a16="http://schemas.microsoft.com/office/drawing/2014/main" id="{E198A3CC-EC62-4C27-9538-21FD57981FD0}"/>
              </a:ext>
            </a:extLst>
          </p:cNvPr>
          <p:cNvSpPr/>
          <p:nvPr/>
        </p:nvSpPr>
        <p:spPr>
          <a:xfrm>
            <a:off x="3363317" y="5164147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6" name="Rectangle 5">
            <a:extLst>
              <a:ext uri="{FF2B5EF4-FFF2-40B4-BE49-F238E27FC236}">
                <a16:creationId xmlns:a16="http://schemas.microsoft.com/office/drawing/2014/main" id="{7AE673C5-0D2A-4A73-9A7E-33D5F3BCC52A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직각 삼각형 436">
            <a:extLst>
              <a:ext uri="{FF2B5EF4-FFF2-40B4-BE49-F238E27FC236}">
                <a16:creationId xmlns:a16="http://schemas.microsoft.com/office/drawing/2014/main" id="{2F12C8FC-20E3-418B-9C9A-57AD17D17809}"/>
              </a:ext>
            </a:extLst>
          </p:cNvPr>
          <p:cNvSpPr/>
          <p:nvPr/>
        </p:nvSpPr>
        <p:spPr>
          <a:xfrm flipH="1" flipV="1">
            <a:off x="4743213" y="3821910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8" name="직각 삼각형 437">
            <a:extLst>
              <a:ext uri="{FF2B5EF4-FFF2-40B4-BE49-F238E27FC236}">
                <a16:creationId xmlns:a16="http://schemas.microsoft.com/office/drawing/2014/main" id="{0ED43750-0B33-44BF-8A6B-7100A2A4D8DA}"/>
              </a:ext>
            </a:extLst>
          </p:cNvPr>
          <p:cNvSpPr/>
          <p:nvPr/>
        </p:nvSpPr>
        <p:spPr>
          <a:xfrm>
            <a:off x="4743217" y="3821910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9" name="Rectangle 5">
            <a:extLst>
              <a:ext uri="{FF2B5EF4-FFF2-40B4-BE49-F238E27FC236}">
                <a16:creationId xmlns:a16="http://schemas.microsoft.com/office/drawing/2014/main" id="{FAD3D10C-B618-402E-BB2E-16F45F0AE315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직각 삼각형 439">
            <a:extLst>
              <a:ext uri="{FF2B5EF4-FFF2-40B4-BE49-F238E27FC236}">
                <a16:creationId xmlns:a16="http://schemas.microsoft.com/office/drawing/2014/main" id="{E2FF36D1-ABAF-4659-95BF-7C541FE80F53}"/>
              </a:ext>
            </a:extLst>
          </p:cNvPr>
          <p:cNvSpPr/>
          <p:nvPr/>
        </p:nvSpPr>
        <p:spPr>
          <a:xfrm flipH="1" flipV="1">
            <a:off x="5669693" y="4699594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1" name="직각 삼각형 440">
            <a:extLst>
              <a:ext uri="{FF2B5EF4-FFF2-40B4-BE49-F238E27FC236}">
                <a16:creationId xmlns:a16="http://schemas.microsoft.com/office/drawing/2014/main" id="{A41E4328-B5A2-4619-9EF9-0661C546DC7A}"/>
              </a:ext>
            </a:extLst>
          </p:cNvPr>
          <p:cNvSpPr/>
          <p:nvPr/>
        </p:nvSpPr>
        <p:spPr>
          <a:xfrm>
            <a:off x="5669697" y="4699594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2" name="Rectangle 5">
            <a:extLst>
              <a:ext uri="{FF2B5EF4-FFF2-40B4-BE49-F238E27FC236}">
                <a16:creationId xmlns:a16="http://schemas.microsoft.com/office/drawing/2014/main" id="{61B4562B-C18A-4E08-96D8-80D9E5769750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직각 삼각형 442">
            <a:extLst>
              <a:ext uri="{FF2B5EF4-FFF2-40B4-BE49-F238E27FC236}">
                <a16:creationId xmlns:a16="http://schemas.microsoft.com/office/drawing/2014/main" id="{28DB0F3D-3396-43D9-B822-30FADE308BE5}"/>
              </a:ext>
            </a:extLst>
          </p:cNvPr>
          <p:cNvSpPr/>
          <p:nvPr/>
        </p:nvSpPr>
        <p:spPr>
          <a:xfrm flipH="1" flipV="1">
            <a:off x="5723146" y="5656543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4" name="직각 삼각형 443">
            <a:extLst>
              <a:ext uri="{FF2B5EF4-FFF2-40B4-BE49-F238E27FC236}">
                <a16:creationId xmlns:a16="http://schemas.microsoft.com/office/drawing/2014/main" id="{268641C6-64F5-437D-B311-F5F49F7803A8}"/>
              </a:ext>
            </a:extLst>
          </p:cNvPr>
          <p:cNvSpPr/>
          <p:nvPr/>
        </p:nvSpPr>
        <p:spPr>
          <a:xfrm>
            <a:off x="5723150" y="5656543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5" name="Rectangle 5">
            <a:extLst>
              <a:ext uri="{FF2B5EF4-FFF2-40B4-BE49-F238E27FC236}">
                <a16:creationId xmlns:a16="http://schemas.microsoft.com/office/drawing/2014/main" id="{0ABE5A8E-3E77-466B-90A9-594C68D8C0B2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직각 삼각형 445">
            <a:extLst>
              <a:ext uri="{FF2B5EF4-FFF2-40B4-BE49-F238E27FC236}">
                <a16:creationId xmlns:a16="http://schemas.microsoft.com/office/drawing/2014/main" id="{4E7DAD23-8DF3-4A2E-95F7-3E64CB1588C2}"/>
              </a:ext>
            </a:extLst>
          </p:cNvPr>
          <p:cNvSpPr/>
          <p:nvPr/>
        </p:nvSpPr>
        <p:spPr>
          <a:xfrm flipH="1" flipV="1">
            <a:off x="3807141" y="561849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7" name="직각 삼각형 446">
            <a:extLst>
              <a:ext uri="{FF2B5EF4-FFF2-40B4-BE49-F238E27FC236}">
                <a16:creationId xmlns:a16="http://schemas.microsoft.com/office/drawing/2014/main" id="{ABEE2115-E78C-4D9C-9744-60B184751E00}"/>
              </a:ext>
            </a:extLst>
          </p:cNvPr>
          <p:cNvSpPr/>
          <p:nvPr/>
        </p:nvSpPr>
        <p:spPr>
          <a:xfrm>
            <a:off x="3807145" y="5618499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8" name="Rectangle 5">
            <a:extLst>
              <a:ext uri="{FF2B5EF4-FFF2-40B4-BE49-F238E27FC236}">
                <a16:creationId xmlns:a16="http://schemas.microsoft.com/office/drawing/2014/main" id="{E9748094-911A-45AD-AF77-496B272C7EFF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직각 삼각형 448">
            <a:extLst>
              <a:ext uri="{FF2B5EF4-FFF2-40B4-BE49-F238E27FC236}">
                <a16:creationId xmlns:a16="http://schemas.microsoft.com/office/drawing/2014/main" id="{EAC67EF9-B207-4EC5-A25B-0872742A5A20}"/>
              </a:ext>
            </a:extLst>
          </p:cNvPr>
          <p:cNvSpPr/>
          <p:nvPr/>
        </p:nvSpPr>
        <p:spPr>
          <a:xfrm flipH="1" flipV="1">
            <a:off x="3712381" y="4690955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0" name="직각 삼각형 449">
            <a:extLst>
              <a:ext uri="{FF2B5EF4-FFF2-40B4-BE49-F238E27FC236}">
                <a16:creationId xmlns:a16="http://schemas.microsoft.com/office/drawing/2014/main" id="{CE5512B1-50B7-4D4A-87FB-09F419EEB365}"/>
              </a:ext>
            </a:extLst>
          </p:cNvPr>
          <p:cNvSpPr/>
          <p:nvPr/>
        </p:nvSpPr>
        <p:spPr>
          <a:xfrm>
            <a:off x="3712385" y="4690955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1" name="Rectangle 5">
            <a:extLst>
              <a:ext uri="{FF2B5EF4-FFF2-40B4-BE49-F238E27FC236}">
                <a16:creationId xmlns:a16="http://schemas.microsoft.com/office/drawing/2014/main" id="{00CA5C7E-42BB-4352-9962-EE04B692E5FA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13">
            <a:extLst>
              <a:ext uri="{FF2B5EF4-FFF2-40B4-BE49-F238E27FC236}">
                <a16:creationId xmlns:a16="http://schemas.microsoft.com/office/drawing/2014/main" id="{A641173F-C0B1-4CA1-AC7A-D555C691064C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13">
            <a:extLst>
              <a:ext uri="{FF2B5EF4-FFF2-40B4-BE49-F238E27FC236}">
                <a16:creationId xmlns:a16="http://schemas.microsoft.com/office/drawing/2014/main" id="{F16D6932-1A62-4056-A950-49CD98DE4951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직각 삼각형 454">
            <a:extLst>
              <a:ext uri="{FF2B5EF4-FFF2-40B4-BE49-F238E27FC236}">
                <a16:creationId xmlns:a16="http://schemas.microsoft.com/office/drawing/2014/main" id="{37BA2F6E-27BE-4F0B-9710-7AC8C11717B1}"/>
              </a:ext>
            </a:extLst>
          </p:cNvPr>
          <p:cNvSpPr/>
          <p:nvPr/>
        </p:nvSpPr>
        <p:spPr>
          <a:xfrm flipH="1" flipV="1">
            <a:off x="6201736" y="5251074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6" name="직각 삼각형 455">
            <a:extLst>
              <a:ext uri="{FF2B5EF4-FFF2-40B4-BE49-F238E27FC236}">
                <a16:creationId xmlns:a16="http://schemas.microsoft.com/office/drawing/2014/main" id="{9499B4A4-A2F1-4CCE-A452-1E5497034282}"/>
              </a:ext>
            </a:extLst>
          </p:cNvPr>
          <p:cNvSpPr/>
          <p:nvPr/>
        </p:nvSpPr>
        <p:spPr>
          <a:xfrm>
            <a:off x="6201740" y="525107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7" name="Rectangle 5">
            <a:extLst>
              <a:ext uri="{FF2B5EF4-FFF2-40B4-BE49-F238E27FC236}">
                <a16:creationId xmlns:a16="http://schemas.microsoft.com/office/drawing/2014/main" id="{A802A768-D3B0-4D2E-B0FD-A8C14554251F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Oval 13">
            <a:extLst>
              <a:ext uri="{FF2B5EF4-FFF2-40B4-BE49-F238E27FC236}">
                <a16:creationId xmlns:a16="http://schemas.microsoft.com/office/drawing/2014/main" id="{594C38D0-259F-4C80-951E-ED3210AAC622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Oval 13">
            <a:extLst>
              <a:ext uri="{FF2B5EF4-FFF2-40B4-BE49-F238E27FC236}">
                <a16:creationId xmlns:a16="http://schemas.microsoft.com/office/drawing/2014/main" id="{3275C1E0-0605-4C74-A205-4D409DDE0FB6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직각 삼각형 459">
            <a:extLst>
              <a:ext uri="{FF2B5EF4-FFF2-40B4-BE49-F238E27FC236}">
                <a16:creationId xmlns:a16="http://schemas.microsoft.com/office/drawing/2014/main" id="{0D460DAB-A951-4D7F-9738-671915E9D47F}"/>
              </a:ext>
            </a:extLst>
          </p:cNvPr>
          <p:cNvSpPr/>
          <p:nvPr/>
        </p:nvSpPr>
        <p:spPr>
          <a:xfrm flipH="1" flipV="1">
            <a:off x="4735948" y="513196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1" name="직각 삼각형 460">
            <a:extLst>
              <a:ext uri="{FF2B5EF4-FFF2-40B4-BE49-F238E27FC236}">
                <a16:creationId xmlns:a16="http://schemas.microsoft.com/office/drawing/2014/main" id="{257420DE-8C42-43F1-83AA-144C72943DE6}"/>
              </a:ext>
            </a:extLst>
          </p:cNvPr>
          <p:cNvSpPr/>
          <p:nvPr/>
        </p:nvSpPr>
        <p:spPr>
          <a:xfrm>
            <a:off x="4735952" y="5131969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2" name="Rectangle 5">
            <a:extLst>
              <a:ext uri="{FF2B5EF4-FFF2-40B4-BE49-F238E27FC236}">
                <a16:creationId xmlns:a16="http://schemas.microsoft.com/office/drawing/2014/main" id="{713BDA1F-7A5B-4662-A066-0340CEBE2C2A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921E0B46-1DCE-4FE5-9C15-41351496F254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600" dirty="0">
                <a:solidFill>
                  <a:srgbClr val="3333B2"/>
                </a:solidFill>
              </a:rPr>
              <a:t>even</a:t>
            </a:r>
            <a:endParaRPr lang="en-US" sz="1600" dirty="0">
              <a:solidFill>
                <a:srgbClr val="3333B2"/>
              </a:solidFill>
            </a:endParaRPr>
          </a:p>
        </p:txBody>
      </p:sp>
      <p:sp>
        <p:nvSpPr>
          <p:cNvPr id="464" name="TextBox 463">
            <a:extLst>
              <a:ext uri="{FF2B5EF4-FFF2-40B4-BE49-F238E27FC236}">
                <a16:creationId xmlns:a16="http://schemas.microsoft.com/office/drawing/2014/main" id="{402B312F-F458-4FAA-AE33-39392953D853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7586C6F5-2C4A-47C4-9D0E-E9908672A729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4CE4BE08-BFE3-4EE0-BB8F-6F76300C0051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F1131637-29EF-41BF-9FA0-87D92EC11634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468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직사각형 468"/>
          <p:cNvSpPr/>
          <p:nvPr/>
        </p:nvSpPr>
        <p:spPr>
          <a:xfrm>
            <a:off x="5330982" y="166480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solidFill>
                  <a:srgbClr val="5B2682"/>
                </a:solidFill>
              </a:rPr>
              <a:t>z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96507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" name="직선 연결선 213">
            <a:extLst>
              <a:ext uri="{FF2B5EF4-FFF2-40B4-BE49-F238E27FC236}">
                <a16:creationId xmlns:a16="http://schemas.microsoft.com/office/drawing/2014/main" id="{806C106A-C04C-45C0-AE40-5F2256A07726}"/>
              </a:ext>
            </a:extLst>
          </p:cNvPr>
          <p:cNvCxnSpPr>
            <a:cxnSpLocks/>
          </p:cNvCxnSpPr>
          <p:nvPr/>
        </p:nvCxnSpPr>
        <p:spPr>
          <a:xfrm flipH="1" flipV="1">
            <a:off x="5399184" y="1798076"/>
            <a:ext cx="1125160" cy="1108024"/>
          </a:xfrm>
          <a:prstGeom prst="line">
            <a:avLst/>
          </a:prstGeom>
          <a:ln w="34925" cmpd="dbl">
            <a:solidFill>
              <a:srgbClr val="0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직선 연결선 197">
            <a:extLst>
              <a:ext uri="{FF2B5EF4-FFF2-40B4-BE49-F238E27FC236}">
                <a16:creationId xmlns:a16="http://schemas.microsoft.com/office/drawing/2014/main" id="{4A79B312-D4B6-4CF0-919E-5F39DD5E3A07}"/>
              </a:ext>
            </a:extLst>
          </p:cNvPr>
          <p:cNvCxnSpPr>
            <a:cxnSpLocks/>
            <a:stCxn id="132" idx="5"/>
            <a:endCxn id="141" idx="1"/>
          </p:cNvCxnSpPr>
          <p:nvPr/>
        </p:nvCxnSpPr>
        <p:spPr>
          <a:xfrm flipH="1" flipV="1">
            <a:off x="2410943" y="2770349"/>
            <a:ext cx="322386" cy="5198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직선 연결선 206">
            <a:extLst>
              <a:ext uri="{FF2B5EF4-FFF2-40B4-BE49-F238E27FC236}">
                <a16:creationId xmlns:a16="http://schemas.microsoft.com/office/drawing/2014/main" id="{FBF529C6-0331-4E33-B109-944582631970}"/>
              </a:ext>
            </a:extLst>
          </p:cNvPr>
          <p:cNvCxnSpPr>
            <a:cxnSpLocks/>
            <a:stCxn id="141" idx="5"/>
            <a:endCxn id="138" idx="5"/>
          </p:cNvCxnSpPr>
          <p:nvPr/>
        </p:nvCxnSpPr>
        <p:spPr>
          <a:xfrm flipH="1" flipV="1">
            <a:off x="1950895" y="2492004"/>
            <a:ext cx="602600" cy="42089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3">
            <a:extLst>
              <a:ext uri="{FF2B5EF4-FFF2-40B4-BE49-F238E27FC236}">
                <a16:creationId xmlns:a16="http://schemas.microsoft.com/office/drawing/2014/main" id="{69CD343E-6B37-419D-8E18-D823FB407AD4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직선 연결선 170">
            <a:extLst>
              <a:ext uri="{FF2B5EF4-FFF2-40B4-BE49-F238E27FC236}">
                <a16:creationId xmlns:a16="http://schemas.microsoft.com/office/drawing/2014/main" id="{C63210F8-7520-49C9-83D2-26617E38E589}"/>
              </a:ext>
            </a:extLst>
          </p:cNvPr>
          <p:cNvCxnSpPr>
            <a:cxnSpLocks/>
          </p:cNvCxnSpPr>
          <p:nvPr/>
        </p:nvCxnSpPr>
        <p:spPr>
          <a:xfrm flipV="1">
            <a:off x="1049728" y="1880828"/>
            <a:ext cx="4393632" cy="1332569"/>
          </a:xfrm>
          <a:prstGeom prst="line">
            <a:avLst/>
          </a:prstGeom>
          <a:ln w="34925" cmpd="dbl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직선 연결선 161">
            <a:extLst>
              <a:ext uri="{FF2B5EF4-FFF2-40B4-BE49-F238E27FC236}">
                <a16:creationId xmlns:a16="http://schemas.microsoft.com/office/drawing/2014/main" id="{5E1FF8B1-D9D3-4D47-B29A-5BF14DBEF88D}"/>
              </a:ext>
            </a:extLst>
          </p:cNvPr>
          <p:cNvCxnSpPr>
            <a:cxnSpLocks/>
            <a:stCxn id="121" idx="0"/>
            <a:endCxn id="117" idx="5"/>
          </p:cNvCxnSpPr>
          <p:nvPr/>
        </p:nvCxnSpPr>
        <p:spPr>
          <a:xfrm flipV="1">
            <a:off x="7545068" y="2633526"/>
            <a:ext cx="98866" cy="6548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>
            <a:extLst>
              <a:ext uri="{FF2B5EF4-FFF2-40B4-BE49-F238E27FC236}">
                <a16:creationId xmlns:a16="http://schemas.microsoft.com/office/drawing/2014/main" id="{598FD613-34EE-4BB5-ADA8-940E98D82947}"/>
              </a:ext>
            </a:extLst>
          </p:cNvPr>
          <p:cNvCxnSpPr>
            <a:cxnSpLocks/>
            <a:stCxn id="117" idx="5"/>
            <a:endCxn id="119" idx="5"/>
          </p:cNvCxnSpPr>
          <p:nvPr/>
        </p:nvCxnSpPr>
        <p:spPr>
          <a:xfrm flipH="1" flipV="1">
            <a:off x="7307759" y="2464283"/>
            <a:ext cx="336175" cy="1692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연결선 158">
            <a:extLst>
              <a:ext uri="{FF2B5EF4-FFF2-40B4-BE49-F238E27FC236}">
                <a16:creationId xmlns:a16="http://schemas.microsoft.com/office/drawing/2014/main" id="{A13A465D-4C3A-4F5A-BA6B-D7CEDE927187}"/>
              </a:ext>
            </a:extLst>
          </p:cNvPr>
          <p:cNvCxnSpPr>
            <a:cxnSpLocks/>
            <a:stCxn id="117" idx="5"/>
            <a:endCxn id="120" idx="3"/>
          </p:cNvCxnSpPr>
          <p:nvPr/>
        </p:nvCxnSpPr>
        <p:spPr>
          <a:xfrm flipH="1">
            <a:off x="7182902" y="2633526"/>
            <a:ext cx="461032" cy="4348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직선 연결선 149">
            <a:extLst>
              <a:ext uri="{FF2B5EF4-FFF2-40B4-BE49-F238E27FC236}">
                <a16:creationId xmlns:a16="http://schemas.microsoft.com/office/drawing/2014/main" id="{FD841D42-3C3E-4BF6-8701-352E3EF23EFC}"/>
              </a:ext>
            </a:extLst>
          </p:cNvPr>
          <p:cNvCxnSpPr>
            <a:cxnSpLocks/>
            <a:stCxn id="111" idx="5"/>
            <a:endCxn id="120" idx="2"/>
          </p:cNvCxnSpPr>
          <p:nvPr/>
        </p:nvCxnSpPr>
        <p:spPr>
          <a:xfrm>
            <a:off x="6527810" y="2901740"/>
            <a:ext cx="625568" cy="9540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 151">
            <a:extLst>
              <a:ext uri="{FF2B5EF4-FFF2-40B4-BE49-F238E27FC236}">
                <a16:creationId xmlns:a16="http://schemas.microsoft.com/office/drawing/2014/main" id="{52685A48-4EFC-4F5B-BC79-EFB5DC612CAF}"/>
              </a:ext>
            </a:extLst>
          </p:cNvPr>
          <p:cNvCxnSpPr>
            <a:cxnSpLocks/>
            <a:stCxn id="111" idx="5"/>
            <a:endCxn id="121" idx="5"/>
          </p:cNvCxnSpPr>
          <p:nvPr/>
        </p:nvCxnSpPr>
        <p:spPr>
          <a:xfrm>
            <a:off x="6527810" y="2901740"/>
            <a:ext cx="1088534" cy="558685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93CF1F1B-95DF-42E1-86A8-A1BBEBD11AA7}"/>
              </a:ext>
            </a:extLst>
          </p:cNvPr>
          <p:cNvCxnSpPr>
            <a:cxnSpLocks/>
            <a:stCxn id="111" idx="5"/>
            <a:endCxn id="119" idx="3"/>
          </p:cNvCxnSpPr>
          <p:nvPr/>
        </p:nvCxnSpPr>
        <p:spPr>
          <a:xfrm flipV="1">
            <a:off x="6527810" y="2464283"/>
            <a:ext cx="637397" cy="43745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직선 연결선 188">
            <a:extLst>
              <a:ext uri="{FF2B5EF4-FFF2-40B4-BE49-F238E27FC236}">
                <a16:creationId xmlns:a16="http://schemas.microsoft.com/office/drawing/2014/main" id="{D4644675-4A69-4C8F-8363-41BE6B91CC28}"/>
              </a:ext>
            </a:extLst>
          </p:cNvPr>
          <p:cNvCxnSpPr>
            <a:cxnSpLocks/>
            <a:stCxn id="140" idx="7"/>
            <a:endCxn id="126" idx="5"/>
          </p:cNvCxnSpPr>
          <p:nvPr/>
        </p:nvCxnSpPr>
        <p:spPr>
          <a:xfrm flipH="1">
            <a:off x="1053194" y="2757491"/>
            <a:ext cx="472519" cy="4792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직선 연결선 191">
            <a:extLst>
              <a:ext uri="{FF2B5EF4-FFF2-40B4-BE49-F238E27FC236}">
                <a16:creationId xmlns:a16="http://schemas.microsoft.com/office/drawing/2014/main" id="{1CAABF0D-86AD-4C20-B12F-629C84DFE16A}"/>
              </a:ext>
            </a:extLst>
          </p:cNvPr>
          <p:cNvCxnSpPr>
            <a:cxnSpLocks/>
            <a:stCxn id="126" idx="5"/>
            <a:endCxn id="142" idx="5"/>
          </p:cNvCxnSpPr>
          <p:nvPr/>
        </p:nvCxnSpPr>
        <p:spPr>
          <a:xfrm>
            <a:off x="1053194" y="3236789"/>
            <a:ext cx="596044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직선 연결선 194">
            <a:extLst>
              <a:ext uri="{FF2B5EF4-FFF2-40B4-BE49-F238E27FC236}">
                <a16:creationId xmlns:a16="http://schemas.microsoft.com/office/drawing/2014/main" id="{F319BFDC-C2AC-4100-8BBE-263CCF278BAD}"/>
              </a:ext>
            </a:extLst>
          </p:cNvPr>
          <p:cNvCxnSpPr>
            <a:cxnSpLocks/>
            <a:stCxn id="132" idx="5"/>
            <a:endCxn id="143" idx="3"/>
          </p:cNvCxnSpPr>
          <p:nvPr/>
        </p:nvCxnSpPr>
        <p:spPr>
          <a:xfrm flipH="1">
            <a:off x="2169839" y="3290242"/>
            <a:ext cx="563490" cy="5586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연결선 200">
            <a:extLst>
              <a:ext uri="{FF2B5EF4-FFF2-40B4-BE49-F238E27FC236}">
                <a16:creationId xmlns:a16="http://schemas.microsoft.com/office/drawing/2014/main" id="{D41D307B-D75B-43C2-B699-7DB6F4CF33BA}"/>
              </a:ext>
            </a:extLst>
          </p:cNvPr>
          <p:cNvCxnSpPr>
            <a:cxnSpLocks/>
            <a:stCxn id="142" idx="4"/>
            <a:endCxn id="138" idx="5"/>
          </p:cNvCxnSpPr>
          <p:nvPr/>
        </p:nvCxnSpPr>
        <p:spPr>
          <a:xfrm flipV="1">
            <a:off x="1577962" y="2492004"/>
            <a:ext cx="372933" cy="1232194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직선 연결선 203">
            <a:extLst>
              <a:ext uri="{FF2B5EF4-FFF2-40B4-BE49-F238E27FC236}">
                <a16:creationId xmlns:a16="http://schemas.microsoft.com/office/drawing/2014/main" id="{76949DA2-AB51-4251-BAAF-514815A9AFF8}"/>
              </a:ext>
            </a:extLst>
          </p:cNvPr>
          <p:cNvCxnSpPr>
            <a:cxnSpLocks/>
            <a:stCxn id="140" idx="3"/>
            <a:endCxn id="138" idx="5"/>
          </p:cNvCxnSpPr>
          <p:nvPr/>
        </p:nvCxnSpPr>
        <p:spPr>
          <a:xfrm flipV="1">
            <a:off x="1383161" y="2492004"/>
            <a:ext cx="567734" cy="408039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직선 연결선 209">
            <a:extLst>
              <a:ext uri="{FF2B5EF4-FFF2-40B4-BE49-F238E27FC236}">
                <a16:creationId xmlns:a16="http://schemas.microsoft.com/office/drawing/2014/main" id="{CEBDF594-B704-4D8E-A335-0966EF94FEC6}"/>
              </a:ext>
            </a:extLst>
          </p:cNvPr>
          <p:cNvCxnSpPr>
            <a:cxnSpLocks/>
            <a:stCxn id="143" idx="4"/>
            <a:endCxn id="138" idx="5"/>
          </p:cNvCxnSpPr>
          <p:nvPr/>
        </p:nvCxnSpPr>
        <p:spPr>
          <a:xfrm flipH="1" flipV="1">
            <a:off x="1950895" y="2492004"/>
            <a:ext cx="290220" cy="138644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69EFF2EE-DA8E-462B-A143-0A7E898E03C5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94E7041-1771-4AB2-821D-362C97F398AC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0987A50-15EF-4C62-BC30-466C6A974342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684BAA1-794A-435C-8415-D4A53AE3DA8F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48D687E-EE53-4E4B-B89B-CFB4423C96B4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327C2B1-5838-4310-8D2A-88E38C8B1457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DC598FF-2838-41C2-A7A7-105F6B655C34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</a:t>
            </a:r>
            <a:r>
              <a:rPr lang="en-US" i="1" dirty="0"/>
              <a:t>T</a:t>
            </a:r>
            <a:r>
              <a:rPr lang="en-US" dirty="0"/>
              <a:t>-join cost</a:t>
            </a:r>
          </a:p>
        </p:txBody>
      </p:sp>
      <p:sp>
        <p:nvSpPr>
          <p:cNvPr id="108" name="직각 삼각형 107">
            <a:extLst>
              <a:ext uri="{FF2B5EF4-FFF2-40B4-BE49-F238E27FC236}">
                <a16:creationId xmlns:a16="http://schemas.microsoft.com/office/drawing/2014/main" id="{3B3CDD83-DA93-4ECE-B4A8-2F2406A79F2E}"/>
              </a:ext>
            </a:extLst>
          </p:cNvPr>
          <p:cNvSpPr/>
          <p:nvPr/>
        </p:nvSpPr>
        <p:spPr>
          <a:xfrm flipH="1" flipV="1">
            <a:off x="6432405" y="2806340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각 삼각형 110">
            <a:extLst>
              <a:ext uri="{FF2B5EF4-FFF2-40B4-BE49-F238E27FC236}">
                <a16:creationId xmlns:a16="http://schemas.microsoft.com/office/drawing/2014/main" id="{14687D6E-45A2-44ED-B2EB-F29FD27D9962}"/>
              </a:ext>
            </a:extLst>
          </p:cNvPr>
          <p:cNvSpPr/>
          <p:nvPr/>
        </p:nvSpPr>
        <p:spPr>
          <a:xfrm>
            <a:off x="6432409" y="2806340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Rectangle 5">
            <a:extLst>
              <a:ext uri="{FF2B5EF4-FFF2-40B4-BE49-F238E27FC236}">
                <a16:creationId xmlns:a16="http://schemas.microsoft.com/office/drawing/2014/main" id="{B9CC0813-BB58-4935-98D7-4C5BC6FBF438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직각 삼각형 113">
            <a:extLst>
              <a:ext uri="{FF2B5EF4-FFF2-40B4-BE49-F238E27FC236}">
                <a16:creationId xmlns:a16="http://schemas.microsoft.com/office/drawing/2014/main" id="{425D6149-543D-4DB4-8988-C02D3685417D}"/>
              </a:ext>
            </a:extLst>
          </p:cNvPr>
          <p:cNvSpPr/>
          <p:nvPr/>
        </p:nvSpPr>
        <p:spPr>
          <a:xfrm flipH="1" flipV="1">
            <a:off x="7548529" y="2538126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직각 삼각형 116">
            <a:extLst>
              <a:ext uri="{FF2B5EF4-FFF2-40B4-BE49-F238E27FC236}">
                <a16:creationId xmlns:a16="http://schemas.microsoft.com/office/drawing/2014/main" id="{6D38B725-1DDD-4463-8BC5-D7E56BD06766}"/>
              </a:ext>
            </a:extLst>
          </p:cNvPr>
          <p:cNvSpPr/>
          <p:nvPr/>
        </p:nvSpPr>
        <p:spPr>
          <a:xfrm>
            <a:off x="7548533" y="2538126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Rectangle 5">
            <a:extLst>
              <a:ext uri="{FF2B5EF4-FFF2-40B4-BE49-F238E27FC236}">
                <a16:creationId xmlns:a16="http://schemas.microsoft.com/office/drawing/2014/main" id="{E3618390-4F2C-4F98-B4C7-2CDF5FA7B7F2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3">
            <a:extLst>
              <a:ext uri="{FF2B5EF4-FFF2-40B4-BE49-F238E27FC236}">
                <a16:creationId xmlns:a16="http://schemas.microsoft.com/office/drawing/2014/main" id="{1B8B7A97-F949-48AE-AC28-D2A8BCE93EE8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3">
            <a:extLst>
              <a:ext uri="{FF2B5EF4-FFF2-40B4-BE49-F238E27FC236}">
                <a16:creationId xmlns:a16="http://schemas.microsoft.com/office/drawing/2014/main" id="{F65C6E03-E721-47B7-8333-AEA5108F9B26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3">
            <a:extLst>
              <a:ext uri="{FF2B5EF4-FFF2-40B4-BE49-F238E27FC236}">
                <a16:creationId xmlns:a16="http://schemas.microsoft.com/office/drawing/2014/main" id="{7B2CC15C-0EB7-469F-9600-0F29E14A5D3D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직각 삼각형 122">
            <a:extLst>
              <a:ext uri="{FF2B5EF4-FFF2-40B4-BE49-F238E27FC236}">
                <a16:creationId xmlns:a16="http://schemas.microsoft.com/office/drawing/2014/main" id="{E7A576C0-3330-4985-B070-C4A0FC0D32BD}"/>
              </a:ext>
            </a:extLst>
          </p:cNvPr>
          <p:cNvSpPr/>
          <p:nvPr/>
        </p:nvSpPr>
        <p:spPr>
          <a:xfrm flipH="1" flipV="1">
            <a:off x="957789" y="314138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각 삼각형 125">
            <a:extLst>
              <a:ext uri="{FF2B5EF4-FFF2-40B4-BE49-F238E27FC236}">
                <a16:creationId xmlns:a16="http://schemas.microsoft.com/office/drawing/2014/main" id="{7D674605-F494-48EB-A469-5F873B1490EB}"/>
              </a:ext>
            </a:extLst>
          </p:cNvPr>
          <p:cNvSpPr/>
          <p:nvPr/>
        </p:nvSpPr>
        <p:spPr>
          <a:xfrm>
            <a:off x="957793" y="3141389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Rectangle 5">
            <a:extLst>
              <a:ext uri="{FF2B5EF4-FFF2-40B4-BE49-F238E27FC236}">
                <a16:creationId xmlns:a16="http://schemas.microsoft.com/office/drawing/2014/main" id="{17586D94-1173-45DE-928F-F82E88AF7CC3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직각 삼각형 128">
            <a:extLst>
              <a:ext uri="{FF2B5EF4-FFF2-40B4-BE49-F238E27FC236}">
                <a16:creationId xmlns:a16="http://schemas.microsoft.com/office/drawing/2014/main" id="{E404AA13-45E3-4003-95B1-FF0D73F5E85D}"/>
              </a:ext>
            </a:extLst>
          </p:cNvPr>
          <p:cNvSpPr/>
          <p:nvPr/>
        </p:nvSpPr>
        <p:spPr>
          <a:xfrm flipH="1" flipV="1">
            <a:off x="2637924" y="3194842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직각 삼각형 131">
            <a:extLst>
              <a:ext uri="{FF2B5EF4-FFF2-40B4-BE49-F238E27FC236}">
                <a16:creationId xmlns:a16="http://schemas.microsoft.com/office/drawing/2014/main" id="{B27AB8DB-37F0-4E86-9A55-5D1C4BFDE4DA}"/>
              </a:ext>
            </a:extLst>
          </p:cNvPr>
          <p:cNvSpPr/>
          <p:nvPr/>
        </p:nvSpPr>
        <p:spPr>
          <a:xfrm>
            <a:off x="2637928" y="3194842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5">
            <a:extLst>
              <a:ext uri="{FF2B5EF4-FFF2-40B4-BE49-F238E27FC236}">
                <a16:creationId xmlns:a16="http://schemas.microsoft.com/office/drawing/2014/main" id="{925580CF-9383-4B87-8374-623CA97E29B0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직각 삼각형 134">
            <a:extLst>
              <a:ext uri="{FF2B5EF4-FFF2-40B4-BE49-F238E27FC236}">
                <a16:creationId xmlns:a16="http://schemas.microsoft.com/office/drawing/2014/main" id="{C5640873-7264-4B1B-880F-3379B3A80315}"/>
              </a:ext>
            </a:extLst>
          </p:cNvPr>
          <p:cNvSpPr/>
          <p:nvPr/>
        </p:nvSpPr>
        <p:spPr>
          <a:xfrm flipH="1" flipV="1">
            <a:off x="1855490" y="2396604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직각 삼각형 137">
            <a:extLst>
              <a:ext uri="{FF2B5EF4-FFF2-40B4-BE49-F238E27FC236}">
                <a16:creationId xmlns:a16="http://schemas.microsoft.com/office/drawing/2014/main" id="{A0D7109D-6388-44AB-9E40-F79977C765D5}"/>
              </a:ext>
            </a:extLst>
          </p:cNvPr>
          <p:cNvSpPr/>
          <p:nvPr/>
        </p:nvSpPr>
        <p:spPr>
          <a:xfrm>
            <a:off x="1855494" y="239660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ectangle 5">
            <a:extLst>
              <a:ext uri="{FF2B5EF4-FFF2-40B4-BE49-F238E27FC236}">
                <a16:creationId xmlns:a16="http://schemas.microsoft.com/office/drawing/2014/main" id="{BD35DEDA-054E-44DD-BD53-E508A6A735E8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">
            <a:extLst>
              <a:ext uri="{FF2B5EF4-FFF2-40B4-BE49-F238E27FC236}">
                <a16:creationId xmlns:a16="http://schemas.microsoft.com/office/drawing/2014/main" id="{447DE3F3-F7CD-49D3-AF4A-23C58EF51DEF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3">
            <a:extLst>
              <a:ext uri="{FF2B5EF4-FFF2-40B4-BE49-F238E27FC236}">
                <a16:creationId xmlns:a16="http://schemas.microsoft.com/office/drawing/2014/main" id="{BAF5A843-DAF0-4DE8-AE25-70A1BD63B95C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3">
            <a:extLst>
              <a:ext uri="{FF2B5EF4-FFF2-40B4-BE49-F238E27FC236}">
                <a16:creationId xmlns:a16="http://schemas.microsoft.com/office/drawing/2014/main" id="{4FD0D93E-A5F8-4571-ABB0-9DCF61814E43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5">
            <a:extLst>
              <a:ext uri="{FF2B5EF4-FFF2-40B4-BE49-F238E27FC236}">
                <a16:creationId xmlns:a16="http://schemas.microsoft.com/office/drawing/2014/main" id="{F0B79462-64C7-4AB8-BCCA-22C4AA3733DD}"/>
              </a:ext>
            </a:extLst>
          </p:cNvPr>
          <p:cNvSpPr/>
          <p:nvPr/>
        </p:nvSpPr>
        <p:spPr>
          <a:xfrm rot="2700000">
            <a:off x="5371242" y="1770134"/>
            <a:ext cx="190800" cy="190800"/>
          </a:xfrm>
          <a:prstGeom prst="rect">
            <a:avLst/>
          </a:prstGeom>
          <a:solidFill>
            <a:srgbClr val="B482DA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3C7824-ECB6-408A-BFA6-454E036D8ACF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F0301F0-B89F-4E2D-811D-503DE19610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37CE5CD-2BC0-4C9E-8932-F12D8A879CA0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13802568-6B1D-4EFE-A786-B192E3180F6C}"/>
              </a:ext>
            </a:extLst>
          </p:cNvPr>
          <p:cNvGrpSpPr/>
          <p:nvPr/>
        </p:nvGrpSpPr>
        <p:grpSpPr>
          <a:xfrm>
            <a:off x="6984604" y="3895050"/>
            <a:ext cx="1741068" cy="2410737"/>
            <a:chOff x="530932" y="3934587"/>
            <a:chExt cx="1741068" cy="2410737"/>
          </a:xfrm>
        </p:grpSpPr>
        <p:sp>
          <p:nvSpPr>
            <p:cNvPr id="134" name="사각형: 둥근 모서리 133">
              <a:extLst>
                <a:ext uri="{FF2B5EF4-FFF2-40B4-BE49-F238E27FC236}">
                  <a16:creationId xmlns:a16="http://schemas.microsoft.com/office/drawing/2014/main" id="{60CB3968-4690-44BA-BE6B-F89748AD13D0}"/>
                </a:ext>
              </a:extLst>
            </p:cNvPr>
            <p:cNvSpPr/>
            <p:nvPr/>
          </p:nvSpPr>
          <p:spPr>
            <a:xfrm>
              <a:off x="530932" y="3934587"/>
              <a:ext cx="1713535" cy="237473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직각 삼각형 143">
              <a:extLst>
                <a:ext uri="{FF2B5EF4-FFF2-40B4-BE49-F238E27FC236}">
                  <a16:creationId xmlns:a16="http://schemas.microsoft.com/office/drawing/2014/main" id="{B78C540A-3961-4253-8346-008F8E939A3D}"/>
                </a:ext>
              </a:extLst>
            </p:cNvPr>
            <p:cNvSpPr/>
            <p:nvPr/>
          </p:nvSpPr>
          <p:spPr>
            <a:xfrm flipH="1" flipV="1">
              <a:off x="750199" y="4107051"/>
              <a:ext cx="183861" cy="1908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각 삼각형 148">
              <a:extLst>
                <a:ext uri="{FF2B5EF4-FFF2-40B4-BE49-F238E27FC236}">
                  <a16:creationId xmlns:a16="http://schemas.microsoft.com/office/drawing/2014/main" id="{A8D48A47-9AF7-4464-8E88-6E2702BD56AC}"/>
                </a:ext>
              </a:extLst>
            </p:cNvPr>
            <p:cNvSpPr/>
            <p:nvPr/>
          </p:nvSpPr>
          <p:spPr>
            <a:xfrm>
              <a:off x="750203" y="4107051"/>
              <a:ext cx="190801" cy="190800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3" name="Rectangle 5">
              <a:extLst>
                <a:ext uri="{FF2B5EF4-FFF2-40B4-BE49-F238E27FC236}">
                  <a16:creationId xmlns:a16="http://schemas.microsoft.com/office/drawing/2014/main" id="{E1CF88DA-9159-4F7C-88F6-F3E8173BBE02}"/>
                </a:ext>
              </a:extLst>
            </p:cNvPr>
            <p:cNvSpPr/>
            <p:nvPr/>
          </p:nvSpPr>
          <p:spPr>
            <a:xfrm>
              <a:off x="746738" y="4107051"/>
              <a:ext cx="190800" cy="190800"/>
            </a:xfrm>
            <a:prstGeom prst="rect">
              <a:avLst/>
            </a:prstGeom>
            <a:noFill/>
            <a:ln w="1270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직각 삼각형 160">
              <a:extLst>
                <a:ext uri="{FF2B5EF4-FFF2-40B4-BE49-F238E27FC236}">
                  <a16:creationId xmlns:a16="http://schemas.microsoft.com/office/drawing/2014/main" id="{F316DFB7-8DDF-494A-A0A5-5BE86D487E07}"/>
                </a:ext>
              </a:extLst>
            </p:cNvPr>
            <p:cNvSpPr/>
            <p:nvPr/>
          </p:nvSpPr>
          <p:spPr>
            <a:xfrm flipH="1" flipV="1">
              <a:off x="746738" y="4755123"/>
              <a:ext cx="183861" cy="190800"/>
            </a:xfrm>
            <a:prstGeom prst="rt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각 삼각형 169">
              <a:extLst>
                <a:ext uri="{FF2B5EF4-FFF2-40B4-BE49-F238E27FC236}">
                  <a16:creationId xmlns:a16="http://schemas.microsoft.com/office/drawing/2014/main" id="{8F33105C-1C62-49B6-8EC3-1E29C80811F8}"/>
                </a:ext>
              </a:extLst>
            </p:cNvPr>
            <p:cNvSpPr/>
            <p:nvPr/>
          </p:nvSpPr>
          <p:spPr>
            <a:xfrm>
              <a:off x="746742" y="4755123"/>
              <a:ext cx="190801" cy="1908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Rectangle 5">
              <a:extLst>
                <a:ext uri="{FF2B5EF4-FFF2-40B4-BE49-F238E27FC236}">
                  <a16:creationId xmlns:a16="http://schemas.microsoft.com/office/drawing/2014/main" id="{EBE7A509-56BE-4F00-BFB5-A651A53E2800}"/>
                </a:ext>
              </a:extLst>
            </p:cNvPr>
            <p:cNvSpPr/>
            <p:nvPr/>
          </p:nvSpPr>
          <p:spPr>
            <a:xfrm>
              <a:off x="743277" y="4755123"/>
              <a:ext cx="190800" cy="190800"/>
            </a:xfrm>
            <a:prstGeom prst="rect">
              <a:avLst/>
            </a:prstGeom>
            <a:noFill/>
            <a:ln w="1270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직선 연결선 176">
              <a:extLst>
                <a:ext uri="{FF2B5EF4-FFF2-40B4-BE49-F238E27FC236}">
                  <a16:creationId xmlns:a16="http://schemas.microsoft.com/office/drawing/2014/main" id="{5DA2F8C1-77C5-42BD-BE5D-15321207F2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387" y="4529911"/>
              <a:ext cx="319886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직선 연결선 178">
              <a:extLst>
                <a:ext uri="{FF2B5EF4-FFF2-40B4-BE49-F238E27FC236}">
                  <a16:creationId xmlns:a16="http://schemas.microsoft.com/office/drawing/2014/main" id="{DDBD3040-0F1B-4CD7-B965-0CE00B9BDA9A}"/>
                </a:ext>
              </a:extLst>
            </p:cNvPr>
            <p:cNvCxnSpPr>
              <a:cxnSpLocks/>
            </p:cNvCxnSpPr>
            <p:nvPr/>
          </p:nvCxnSpPr>
          <p:spPr>
            <a:xfrm>
              <a:off x="678725" y="5172747"/>
              <a:ext cx="319886" cy="0"/>
            </a:xfrm>
            <a:prstGeom prst="line">
              <a:avLst/>
            </a:prstGeom>
            <a:ln w="12700">
              <a:solidFill>
                <a:srgbClr val="FF3399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1F0FAFB3-9BD6-4E53-82EB-46314C66C0F8}"/>
                </a:ext>
              </a:extLst>
            </p:cNvPr>
            <p:cNvSpPr txBox="1"/>
            <p:nvPr/>
          </p:nvSpPr>
          <p:spPr>
            <a:xfrm>
              <a:off x="971903" y="4027219"/>
              <a:ext cx="1300097" cy="2318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spcBef>
                  <a:spcPts val="700"/>
                </a:spcBef>
              </a:pPr>
              <a:r>
                <a:rPr lang="en-US" sz="1500" dirty="0"/>
                <a:t>open in </a:t>
              </a:r>
              <a:r>
                <a:rPr lang="en-US" sz="1500" dirty="0" err="1"/>
                <a:t>init.</a:t>
              </a:r>
              <a:endParaRPr lang="en-US" sz="1500" dirty="0"/>
            </a:p>
            <a:p>
              <a:pPr>
                <a:spcBef>
                  <a:spcPts val="700"/>
                </a:spcBef>
              </a:pPr>
              <a:r>
                <a:rPr lang="en-US" sz="1500" dirty="0" err="1"/>
                <a:t>init.</a:t>
              </a:r>
              <a:r>
                <a:rPr lang="en-US" sz="1500" dirty="0"/>
                <a:t> assign.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open in opt.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opt. assign.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nodes in </a:t>
              </a:r>
              <a:r>
                <a:rPr lang="en-US" sz="1500" i="1" dirty="0">
                  <a:solidFill>
                    <a:srgbClr val="FF0000"/>
                  </a:solidFill>
                </a:rPr>
                <a:t>T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opening edges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closing edges</a:t>
              </a:r>
            </a:p>
          </p:txBody>
        </p:sp>
        <p:sp>
          <p:nvSpPr>
            <p:cNvPr id="193" name="Rectangle 5">
              <a:extLst>
                <a:ext uri="{FF2B5EF4-FFF2-40B4-BE49-F238E27FC236}">
                  <a16:creationId xmlns:a16="http://schemas.microsoft.com/office/drawing/2014/main" id="{A21290E2-400E-456E-A65C-1800060C7DC3}"/>
                </a:ext>
              </a:extLst>
            </p:cNvPr>
            <p:cNvSpPr/>
            <p:nvPr/>
          </p:nvSpPr>
          <p:spPr>
            <a:xfrm>
              <a:off x="746738" y="5392415"/>
              <a:ext cx="190800" cy="190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직선 연결선 193">
              <a:extLst>
                <a:ext uri="{FF2B5EF4-FFF2-40B4-BE49-F238E27FC236}">
                  <a16:creationId xmlns:a16="http://schemas.microsoft.com/office/drawing/2014/main" id="{D04FC762-E702-4B6F-8CBC-56E1F5B00936}"/>
                </a:ext>
              </a:extLst>
            </p:cNvPr>
            <p:cNvCxnSpPr>
              <a:cxnSpLocks/>
            </p:cNvCxnSpPr>
            <p:nvPr/>
          </p:nvCxnSpPr>
          <p:spPr>
            <a:xfrm>
              <a:off x="680400" y="6129300"/>
              <a:ext cx="319886" cy="0"/>
            </a:xfrm>
            <a:prstGeom prst="line">
              <a:avLst/>
            </a:prstGeom>
            <a:ln w="34925" cmpd="dbl">
              <a:solidFill>
                <a:srgbClr val="8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연결선 195">
              <a:extLst>
                <a:ext uri="{FF2B5EF4-FFF2-40B4-BE49-F238E27FC236}">
                  <a16:creationId xmlns:a16="http://schemas.microsoft.com/office/drawing/2014/main" id="{F7CD572A-CA25-47CC-83F1-1229FD0CC7FF}"/>
                </a:ext>
              </a:extLst>
            </p:cNvPr>
            <p:cNvCxnSpPr>
              <a:cxnSpLocks/>
            </p:cNvCxnSpPr>
            <p:nvPr/>
          </p:nvCxnSpPr>
          <p:spPr>
            <a:xfrm>
              <a:off x="680400" y="5805264"/>
              <a:ext cx="319886" cy="0"/>
            </a:xfrm>
            <a:prstGeom prst="line">
              <a:avLst/>
            </a:prstGeom>
            <a:ln w="34925" cmpd="dbl">
              <a:solidFill>
                <a:srgbClr val="00808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" name="내용 개체 틀 2">
            <a:extLst>
              <a:ext uri="{FF2B5EF4-FFF2-40B4-BE49-F238E27FC236}">
                <a16:creationId xmlns:a16="http://schemas.microsoft.com/office/drawing/2014/main" id="{8B53034A-30F9-4161-B635-54286B4379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71284" cy="4937760"/>
          </a:xfrm>
        </p:spPr>
        <p:txBody>
          <a:bodyPr/>
          <a:lstStyle/>
          <a:p>
            <a:r>
              <a:rPr lang="en-US" altLang="ko-KR" dirty="0"/>
              <a:t>Connect each </a:t>
            </a:r>
            <a:r>
              <a:rPr lang="en-US" altLang="ko-KR" i="1" dirty="0">
                <a:solidFill>
                  <a:srgbClr val="FF0000"/>
                </a:solidFill>
              </a:rPr>
              <a:t>T</a:t>
            </a:r>
            <a:r>
              <a:rPr lang="en-US" altLang="ko-KR" dirty="0"/>
              <a:t>-odd component by a closing edge</a:t>
            </a:r>
            <a:endParaRPr lang="ko-KR" altLang="en-US" dirty="0"/>
          </a:p>
        </p:txBody>
      </p:sp>
      <p:cxnSp>
        <p:nvCxnSpPr>
          <p:cNvPr id="292" name="직선 연결선 291">
            <a:extLst>
              <a:ext uri="{FF2B5EF4-FFF2-40B4-BE49-F238E27FC236}">
                <a16:creationId xmlns:a16="http://schemas.microsoft.com/office/drawing/2014/main" id="{49A9AD1A-008D-4C34-8501-C7305348D21D}"/>
              </a:ext>
            </a:extLst>
          </p:cNvPr>
          <p:cNvCxnSpPr>
            <a:cxnSpLocks/>
          </p:cNvCxnSpPr>
          <p:nvPr/>
        </p:nvCxnSpPr>
        <p:spPr>
          <a:xfrm>
            <a:off x="3192348" y="4881852"/>
            <a:ext cx="262904" cy="38335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직선 연결선 292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stCxn id="332" idx="5"/>
            <a:endCxn id="351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직선 연결선 293">
            <a:extLst>
              <a:ext uri="{FF2B5EF4-FFF2-40B4-BE49-F238E27FC236}">
                <a16:creationId xmlns:a16="http://schemas.microsoft.com/office/drawing/2014/main" id="{C82B3807-4B2D-4C86-8ADD-EA4668313E3F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직선 연결선 294">
            <a:extLst>
              <a:ext uri="{FF2B5EF4-FFF2-40B4-BE49-F238E27FC236}">
                <a16:creationId xmlns:a16="http://schemas.microsoft.com/office/drawing/2014/main" id="{DF2A6917-2F0E-4172-A4ED-55AA76DD349D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816000"/>
            <a:ext cx="480412" cy="12131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Oval 13">
            <a:extLst>
              <a:ext uri="{FF2B5EF4-FFF2-40B4-BE49-F238E27FC236}">
                <a16:creationId xmlns:a16="http://schemas.microsoft.com/office/drawing/2014/main" id="{A3F40297-AF74-4AE7-B8DE-CF5868D3C538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7" name="직선 연결선 296">
            <a:extLst>
              <a:ext uri="{FF2B5EF4-FFF2-40B4-BE49-F238E27FC236}">
                <a16:creationId xmlns:a16="http://schemas.microsoft.com/office/drawing/2014/main" id="{B3FD381A-E7E4-4BAF-ADF0-96EFFD2248CD}"/>
              </a:ext>
            </a:extLst>
          </p:cNvPr>
          <p:cNvCxnSpPr>
            <a:cxnSpLocks/>
            <a:stCxn id="337" idx="2"/>
            <a:endCxn id="322" idx="1"/>
          </p:cNvCxnSpPr>
          <p:nvPr/>
        </p:nvCxnSpPr>
        <p:spPr>
          <a:xfrm flipV="1">
            <a:off x="3468671" y="3917310"/>
            <a:ext cx="1271081" cy="42891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직선 연결선 297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stCxn id="336" idx="0"/>
            <a:endCxn id="324" idx="5"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직선 연결선 298">
            <a:extLst>
              <a:ext uri="{FF2B5EF4-FFF2-40B4-BE49-F238E27FC236}">
                <a16:creationId xmlns:a16="http://schemas.microsoft.com/office/drawing/2014/main" id="{546F60AF-C7EE-4E62-8C70-26CEA086AC41}"/>
              </a:ext>
            </a:extLst>
          </p:cNvPr>
          <p:cNvCxnSpPr>
            <a:cxnSpLocks/>
            <a:stCxn id="336" idx="6"/>
            <a:endCxn id="321" idx="5"/>
          </p:cNvCxnSpPr>
          <p:nvPr/>
        </p:nvCxnSpPr>
        <p:spPr>
          <a:xfrm flipH="1" flipV="1">
            <a:off x="4838618" y="3917310"/>
            <a:ext cx="1064683" cy="19620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연결선 299">
            <a:extLst>
              <a:ext uri="{FF2B5EF4-FFF2-40B4-BE49-F238E27FC236}">
                <a16:creationId xmlns:a16="http://schemas.microsoft.com/office/drawing/2014/main" id="{5AB1DF40-9337-43E1-82A6-E5C9F09544F2}"/>
              </a:ext>
            </a:extLst>
          </p:cNvPr>
          <p:cNvCxnSpPr>
            <a:cxnSpLocks/>
            <a:stCxn id="337" idx="1"/>
            <a:endCxn id="333" idx="5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직선 연결선 300">
            <a:extLst>
              <a:ext uri="{FF2B5EF4-FFF2-40B4-BE49-F238E27FC236}">
                <a16:creationId xmlns:a16="http://schemas.microsoft.com/office/drawing/2014/main" id="{49A9AD1A-008D-4C34-8501-C7305348D21D}"/>
              </a:ext>
            </a:extLst>
          </p:cNvPr>
          <p:cNvCxnSpPr>
            <a:cxnSpLocks/>
            <a:stCxn id="335" idx="4"/>
            <a:endCxn id="318" idx="5"/>
          </p:cNvCxnSpPr>
          <p:nvPr/>
        </p:nvCxnSpPr>
        <p:spPr>
          <a:xfrm flipH="1" flipV="1">
            <a:off x="3458718" y="5259547"/>
            <a:ext cx="53679" cy="941761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직선 연결선 301">
            <a:extLst>
              <a:ext uri="{FF2B5EF4-FFF2-40B4-BE49-F238E27FC236}">
                <a16:creationId xmlns:a16="http://schemas.microsoft.com/office/drawing/2014/main" id="{D3882C52-4310-4AC0-94C0-53BF671020AB}"/>
              </a:ext>
            </a:extLst>
          </p:cNvPr>
          <p:cNvCxnSpPr>
            <a:cxnSpLocks/>
            <a:stCxn id="335" idx="3"/>
            <a:endCxn id="330" idx="5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직선 연결선 302">
            <a:extLst>
              <a:ext uri="{FF2B5EF4-FFF2-40B4-BE49-F238E27FC236}">
                <a16:creationId xmlns:a16="http://schemas.microsoft.com/office/drawing/2014/main" id="{C694EC00-E335-4EF9-9A4E-7992614AF9F0}"/>
              </a:ext>
            </a:extLst>
          </p:cNvPr>
          <p:cNvCxnSpPr>
            <a:cxnSpLocks/>
            <a:stCxn id="342" idx="6"/>
            <a:endCxn id="327" idx="5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연결선 303">
            <a:extLst>
              <a:ext uri="{FF2B5EF4-FFF2-40B4-BE49-F238E27FC236}">
                <a16:creationId xmlns:a16="http://schemas.microsoft.com/office/drawing/2014/main" id="{19CEEC68-1D63-4871-949E-6B052E079E1C}"/>
              </a:ext>
            </a:extLst>
          </p:cNvPr>
          <p:cNvCxnSpPr>
            <a:cxnSpLocks/>
            <a:stCxn id="342" idx="4"/>
            <a:endCxn id="339" idx="5"/>
          </p:cNvCxnSpPr>
          <p:nvPr/>
        </p:nvCxnSpPr>
        <p:spPr>
          <a:xfrm flipH="1" flipV="1">
            <a:off x="6297141" y="5346474"/>
            <a:ext cx="58528" cy="70821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직선 연결선 304">
            <a:extLst>
              <a:ext uri="{FF2B5EF4-FFF2-40B4-BE49-F238E27FC236}">
                <a16:creationId xmlns:a16="http://schemas.microsoft.com/office/drawing/2014/main" id="{F5520F40-5011-4D7A-B3AA-23EC1BB6B98C}"/>
              </a:ext>
            </a:extLst>
          </p:cNvPr>
          <p:cNvCxnSpPr>
            <a:cxnSpLocks/>
            <a:stCxn id="341" idx="0"/>
            <a:endCxn id="339" idx="5"/>
          </p:cNvCxnSpPr>
          <p:nvPr/>
        </p:nvCxnSpPr>
        <p:spPr>
          <a:xfrm>
            <a:off x="6198275" y="4337382"/>
            <a:ext cx="98866" cy="100909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직선 연결선 305">
            <a:extLst>
              <a:ext uri="{FF2B5EF4-FFF2-40B4-BE49-F238E27FC236}">
                <a16:creationId xmlns:a16="http://schemas.microsoft.com/office/drawing/2014/main" id="{FCD54CD8-BC94-4784-B49C-203A6F046182}"/>
              </a:ext>
            </a:extLst>
          </p:cNvPr>
          <p:cNvCxnSpPr>
            <a:cxnSpLocks/>
            <a:stCxn id="324" idx="5"/>
            <a:endCxn id="341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TextBox 306">
            <a:extLst>
              <a:ext uri="{FF2B5EF4-FFF2-40B4-BE49-F238E27FC236}">
                <a16:creationId xmlns:a16="http://schemas.microsoft.com/office/drawing/2014/main" id="{0C2C85C7-E1C8-40ED-960C-2AF4E6E98238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4CCCB8B4-2E26-4036-B198-132E3333FFE9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E8982139-4A08-4F87-AFF6-668188D59849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40F7832B-854B-4A2C-8131-E096380B0155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6249149C-C724-4D99-9711-E15D850FF50B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E2848AF5-4638-4D18-B4B9-8DFA07B482DE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52905002-F3A7-400C-BB3D-E6E2E12FD2CF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7F35FFB8-F6DD-42A6-89B0-4C92C799977F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477B7C2C-6E6F-4CE5-B06D-C2F0C2E1EFF9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2631C1D1-68EA-4CB8-99C5-906D463B2D0D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317" name="직각 삼각형 316">
            <a:extLst>
              <a:ext uri="{FF2B5EF4-FFF2-40B4-BE49-F238E27FC236}">
                <a16:creationId xmlns:a16="http://schemas.microsoft.com/office/drawing/2014/main" id="{A6699F54-70E7-424D-A566-579350A1DA3B}"/>
              </a:ext>
            </a:extLst>
          </p:cNvPr>
          <p:cNvSpPr/>
          <p:nvPr/>
        </p:nvSpPr>
        <p:spPr>
          <a:xfrm flipH="1" flipV="1">
            <a:off x="3363313" y="5164147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8" name="직각 삼각형 317">
            <a:extLst>
              <a:ext uri="{FF2B5EF4-FFF2-40B4-BE49-F238E27FC236}">
                <a16:creationId xmlns:a16="http://schemas.microsoft.com/office/drawing/2014/main" id="{E198A3CC-EC62-4C27-9538-21FD57981FD0}"/>
              </a:ext>
            </a:extLst>
          </p:cNvPr>
          <p:cNvSpPr/>
          <p:nvPr/>
        </p:nvSpPr>
        <p:spPr>
          <a:xfrm>
            <a:off x="3363317" y="5164147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9" name="Rectangle 5">
            <a:extLst>
              <a:ext uri="{FF2B5EF4-FFF2-40B4-BE49-F238E27FC236}">
                <a16:creationId xmlns:a16="http://schemas.microsoft.com/office/drawing/2014/main" id="{7AE673C5-0D2A-4A73-9A7E-33D5F3BCC52A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직각 삼각형 319">
            <a:extLst>
              <a:ext uri="{FF2B5EF4-FFF2-40B4-BE49-F238E27FC236}">
                <a16:creationId xmlns:a16="http://schemas.microsoft.com/office/drawing/2014/main" id="{2F12C8FC-20E3-418B-9C9A-57AD17D17809}"/>
              </a:ext>
            </a:extLst>
          </p:cNvPr>
          <p:cNvSpPr/>
          <p:nvPr/>
        </p:nvSpPr>
        <p:spPr>
          <a:xfrm flipH="1" flipV="1">
            <a:off x="4743213" y="3821910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1" name="직각 삼각형 320">
            <a:extLst>
              <a:ext uri="{FF2B5EF4-FFF2-40B4-BE49-F238E27FC236}">
                <a16:creationId xmlns:a16="http://schemas.microsoft.com/office/drawing/2014/main" id="{0ED43750-0B33-44BF-8A6B-7100A2A4D8DA}"/>
              </a:ext>
            </a:extLst>
          </p:cNvPr>
          <p:cNvSpPr/>
          <p:nvPr/>
        </p:nvSpPr>
        <p:spPr>
          <a:xfrm>
            <a:off x="4743217" y="3821910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2" name="Rectangle 5">
            <a:extLst>
              <a:ext uri="{FF2B5EF4-FFF2-40B4-BE49-F238E27FC236}">
                <a16:creationId xmlns:a16="http://schemas.microsoft.com/office/drawing/2014/main" id="{FAD3D10C-B618-402E-BB2E-16F45F0AE315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직각 삼각형 322">
            <a:extLst>
              <a:ext uri="{FF2B5EF4-FFF2-40B4-BE49-F238E27FC236}">
                <a16:creationId xmlns:a16="http://schemas.microsoft.com/office/drawing/2014/main" id="{E2FF36D1-ABAF-4659-95BF-7C541FE80F53}"/>
              </a:ext>
            </a:extLst>
          </p:cNvPr>
          <p:cNvSpPr/>
          <p:nvPr/>
        </p:nvSpPr>
        <p:spPr>
          <a:xfrm flipH="1" flipV="1">
            <a:off x="5669693" y="4699594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4" name="직각 삼각형 323">
            <a:extLst>
              <a:ext uri="{FF2B5EF4-FFF2-40B4-BE49-F238E27FC236}">
                <a16:creationId xmlns:a16="http://schemas.microsoft.com/office/drawing/2014/main" id="{A41E4328-B5A2-4619-9EF9-0661C546DC7A}"/>
              </a:ext>
            </a:extLst>
          </p:cNvPr>
          <p:cNvSpPr/>
          <p:nvPr/>
        </p:nvSpPr>
        <p:spPr>
          <a:xfrm>
            <a:off x="5669697" y="4699594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5" name="Rectangle 5">
            <a:extLst>
              <a:ext uri="{FF2B5EF4-FFF2-40B4-BE49-F238E27FC236}">
                <a16:creationId xmlns:a16="http://schemas.microsoft.com/office/drawing/2014/main" id="{61B4562B-C18A-4E08-96D8-80D9E5769750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직각 삼각형 325">
            <a:extLst>
              <a:ext uri="{FF2B5EF4-FFF2-40B4-BE49-F238E27FC236}">
                <a16:creationId xmlns:a16="http://schemas.microsoft.com/office/drawing/2014/main" id="{28DB0F3D-3396-43D9-B822-30FADE308BE5}"/>
              </a:ext>
            </a:extLst>
          </p:cNvPr>
          <p:cNvSpPr/>
          <p:nvPr/>
        </p:nvSpPr>
        <p:spPr>
          <a:xfrm flipH="1" flipV="1">
            <a:off x="5723146" y="5656543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7" name="직각 삼각형 326">
            <a:extLst>
              <a:ext uri="{FF2B5EF4-FFF2-40B4-BE49-F238E27FC236}">
                <a16:creationId xmlns:a16="http://schemas.microsoft.com/office/drawing/2014/main" id="{268641C6-64F5-437D-B311-F5F49F7803A8}"/>
              </a:ext>
            </a:extLst>
          </p:cNvPr>
          <p:cNvSpPr/>
          <p:nvPr/>
        </p:nvSpPr>
        <p:spPr>
          <a:xfrm>
            <a:off x="5723150" y="5656543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8" name="Rectangle 5">
            <a:extLst>
              <a:ext uri="{FF2B5EF4-FFF2-40B4-BE49-F238E27FC236}">
                <a16:creationId xmlns:a16="http://schemas.microsoft.com/office/drawing/2014/main" id="{0ABE5A8E-3E77-466B-90A9-594C68D8C0B2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직각 삼각형 328">
            <a:extLst>
              <a:ext uri="{FF2B5EF4-FFF2-40B4-BE49-F238E27FC236}">
                <a16:creationId xmlns:a16="http://schemas.microsoft.com/office/drawing/2014/main" id="{4E7DAD23-8DF3-4A2E-95F7-3E64CB1588C2}"/>
              </a:ext>
            </a:extLst>
          </p:cNvPr>
          <p:cNvSpPr/>
          <p:nvPr/>
        </p:nvSpPr>
        <p:spPr>
          <a:xfrm flipH="1" flipV="1">
            <a:off x="3807141" y="561849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0" name="직각 삼각형 329">
            <a:extLst>
              <a:ext uri="{FF2B5EF4-FFF2-40B4-BE49-F238E27FC236}">
                <a16:creationId xmlns:a16="http://schemas.microsoft.com/office/drawing/2014/main" id="{ABEE2115-E78C-4D9C-9744-60B184751E00}"/>
              </a:ext>
            </a:extLst>
          </p:cNvPr>
          <p:cNvSpPr/>
          <p:nvPr/>
        </p:nvSpPr>
        <p:spPr>
          <a:xfrm>
            <a:off x="3807145" y="5618499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1" name="Rectangle 5">
            <a:extLst>
              <a:ext uri="{FF2B5EF4-FFF2-40B4-BE49-F238E27FC236}">
                <a16:creationId xmlns:a16="http://schemas.microsoft.com/office/drawing/2014/main" id="{E9748094-911A-45AD-AF77-496B272C7EFF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직각 삼각형 331">
            <a:extLst>
              <a:ext uri="{FF2B5EF4-FFF2-40B4-BE49-F238E27FC236}">
                <a16:creationId xmlns:a16="http://schemas.microsoft.com/office/drawing/2014/main" id="{EAC67EF9-B207-4EC5-A25B-0872742A5A20}"/>
              </a:ext>
            </a:extLst>
          </p:cNvPr>
          <p:cNvSpPr/>
          <p:nvPr/>
        </p:nvSpPr>
        <p:spPr>
          <a:xfrm flipH="1" flipV="1">
            <a:off x="3712381" y="4690955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3" name="직각 삼각형 332">
            <a:extLst>
              <a:ext uri="{FF2B5EF4-FFF2-40B4-BE49-F238E27FC236}">
                <a16:creationId xmlns:a16="http://schemas.microsoft.com/office/drawing/2014/main" id="{CE5512B1-50B7-4D4A-87FB-09F419EEB365}"/>
              </a:ext>
            </a:extLst>
          </p:cNvPr>
          <p:cNvSpPr/>
          <p:nvPr/>
        </p:nvSpPr>
        <p:spPr>
          <a:xfrm>
            <a:off x="3712385" y="4690955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4" name="Rectangle 5">
            <a:extLst>
              <a:ext uri="{FF2B5EF4-FFF2-40B4-BE49-F238E27FC236}">
                <a16:creationId xmlns:a16="http://schemas.microsoft.com/office/drawing/2014/main" id="{00CA5C7E-42BB-4352-9962-EE04B692E5FA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13">
            <a:extLst>
              <a:ext uri="{FF2B5EF4-FFF2-40B4-BE49-F238E27FC236}">
                <a16:creationId xmlns:a16="http://schemas.microsoft.com/office/drawing/2014/main" id="{A641173F-C0B1-4CA1-AC7A-D555C691064C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13">
            <a:extLst>
              <a:ext uri="{FF2B5EF4-FFF2-40B4-BE49-F238E27FC236}">
                <a16:creationId xmlns:a16="http://schemas.microsoft.com/office/drawing/2014/main" id="{F16D6932-1A62-4056-A950-49CD98DE4951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직각 삼각형 337">
            <a:extLst>
              <a:ext uri="{FF2B5EF4-FFF2-40B4-BE49-F238E27FC236}">
                <a16:creationId xmlns:a16="http://schemas.microsoft.com/office/drawing/2014/main" id="{37BA2F6E-27BE-4F0B-9710-7AC8C11717B1}"/>
              </a:ext>
            </a:extLst>
          </p:cNvPr>
          <p:cNvSpPr/>
          <p:nvPr/>
        </p:nvSpPr>
        <p:spPr>
          <a:xfrm flipH="1" flipV="1">
            <a:off x="6201736" y="5251074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9" name="직각 삼각형 338">
            <a:extLst>
              <a:ext uri="{FF2B5EF4-FFF2-40B4-BE49-F238E27FC236}">
                <a16:creationId xmlns:a16="http://schemas.microsoft.com/office/drawing/2014/main" id="{9499B4A4-A2F1-4CCE-A452-1E5497034282}"/>
              </a:ext>
            </a:extLst>
          </p:cNvPr>
          <p:cNvSpPr/>
          <p:nvPr/>
        </p:nvSpPr>
        <p:spPr>
          <a:xfrm>
            <a:off x="6201740" y="525107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0" name="Rectangle 5">
            <a:extLst>
              <a:ext uri="{FF2B5EF4-FFF2-40B4-BE49-F238E27FC236}">
                <a16:creationId xmlns:a16="http://schemas.microsoft.com/office/drawing/2014/main" id="{A802A768-D3B0-4D2E-B0FD-A8C14554251F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13">
            <a:extLst>
              <a:ext uri="{FF2B5EF4-FFF2-40B4-BE49-F238E27FC236}">
                <a16:creationId xmlns:a16="http://schemas.microsoft.com/office/drawing/2014/main" id="{594C38D0-259F-4C80-951E-ED3210AAC622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13">
            <a:extLst>
              <a:ext uri="{FF2B5EF4-FFF2-40B4-BE49-F238E27FC236}">
                <a16:creationId xmlns:a16="http://schemas.microsoft.com/office/drawing/2014/main" id="{3275C1E0-0605-4C74-A205-4D409DDE0FB6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직각 삼각형 342">
            <a:extLst>
              <a:ext uri="{FF2B5EF4-FFF2-40B4-BE49-F238E27FC236}">
                <a16:creationId xmlns:a16="http://schemas.microsoft.com/office/drawing/2014/main" id="{0D460DAB-A951-4D7F-9738-671915E9D47F}"/>
              </a:ext>
            </a:extLst>
          </p:cNvPr>
          <p:cNvSpPr/>
          <p:nvPr/>
        </p:nvSpPr>
        <p:spPr>
          <a:xfrm flipH="1" flipV="1">
            <a:off x="4735948" y="513196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4" name="직각 삼각형 343">
            <a:extLst>
              <a:ext uri="{FF2B5EF4-FFF2-40B4-BE49-F238E27FC236}">
                <a16:creationId xmlns:a16="http://schemas.microsoft.com/office/drawing/2014/main" id="{257420DE-8C42-43F1-83AA-144C72943DE6}"/>
              </a:ext>
            </a:extLst>
          </p:cNvPr>
          <p:cNvSpPr/>
          <p:nvPr/>
        </p:nvSpPr>
        <p:spPr>
          <a:xfrm>
            <a:off x="4735952" y="5131969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5" name="Rectangle 5">
            <a:extLst>
              <a:ext uri="{FF2B5EF4-FFF2-40B4-BE49-F238E27FC236}">
                <a16:creationId xmlns:a16="http://schemas.microsoft.com/office/drawing/2014/main" id="{713BDA1F-7A5B-4662-A066-0340CEBE2C2A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921E0B46-1DCE-4FE5-9C15-41351496F254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600" dirty="0">
                <a:solidFill>
                  <a:srgbClr val="3333B2"/>
                </a:solidFill>
              </a:rPr>
              <a:t>even</a:t>
            </a:r>
            <a:endParaRPr lang="en-US" sz="1600" dirty="0">
              <a:solidFill>
                <a:srgbClr val="3333B2"/>
              </a:solidFill>
            </a:endParaRP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402B312F-F458-4FAA-AE33-39392953D853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7586C6F5-2C4A-47C4-9D0E-E9908672A729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4CE4BE08-BFE3-4EE0-BB8F-6F76300C0051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F1131637-29EF-41BF-9FA0-87D92EC11634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51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직사각형 351"/>
          <p:cNvSpPr/>
          <p:nvPr/>
        </p:nvSpPr>
        <p:spPr>
          <a:xfrm>
            <a:off x="5330982" y="166480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solidFill>
                  <a:srgbClr val="5B2682"/>
                </a:solidFill>
              </a:rPr>
              <a:t>z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34248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181">
            <a:extLst>
              <a:ext uri="{FF2B5EF4-FFF2-40B4-BE49-F238E27FC236}">
                <a16:creationId xmlns:a16="http://schemas.microsoft.com/office/drawing/2014/main" id="{4CCCB8B4-2E26-4036-B198-132E3333FFE9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21E0B46-1DCE-4FE5-9C15-41351496F254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37CE5CD-2BC0-4C9E-8932-F12D8A879CA0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cxnSp>
        <p:nvCxnSpPr>
          <p:cNvPr id="198" name="직선 연결선 197">
            <a:extLst>
              <a:ext uri="{FF2B5EF4-FFF2-40B4-BE49-F238E27FC236}">
                <a16:creationId xmlns:a16="http://schemas.microsoft.com/office/drawing/2014/main" id="{4A79B312-D4B6-4CF0-919E-5F39DD5E3A07}"/>
              </a:ext>
            </a:extLst>
          </p:cNvPr>
          <p:cNvCxnSpPr>
            <a:cxnSpLocks/>
            <a:stCxn id="132" idx="5"/>
            <a:endCxn id="141" idx="1"/>
          </p:cNvCxnSpPr>
          <p:nvPr/>
        </p:nvCxnSpPr>
        <p:spPr>
          <a:xfrm flipH="1" flipV="1">
            <a:off x="2410943" y="2770349"/>
            <a:ext cx="322386" cy="5198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직선 연결선 206">
            <a:extLst>
              <a:ext uri="{FF2B5EF4-FFF2-40B4-BE49-F238E27FC236}">
                <a16:creationId xmlns:a16="http://schemas.microsoft.com/office/drawing/2014/main" id="{FBF529C6-0331-4E33-B109-944582631970}"/>
              </a:ext>
            </a:extLst>
          </p:cNvPr>
          <p:cNvCxnSpPr>
            <a:cxnSpLocks/>
            <a:stCxn id="141" idx="5"/>
            <a:endCxn id="138" idx="5"/>
          </p:cNvCxnSpPr>
          <p:nvPr/>
        </p:nvCxnSpPr>
        <p:spPr>
          <a:xfrm flipH="1" flipV="1">
            <a:off x="1950895" y="2492004"/>
            <a:ext cx="602600" cy="42089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3">
            <a:extLst>
              <a:ext uri="{FF2B5EF4-FFF2-40B4-BE49-F238E27FC236}">
                <a16:creationId xmlns:a16="http://schemas.microsoft.com/office/drawing/2014/main" id="{69CD343E-6B37-419D-8E18-D823FB407AD4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직선 연결선 170">
            <a:extLst>
              <a:ext uri="{FF2B5EF4-FFF2-40B4-BE49-F238E27FC236}">
                <a16:creationId xmlns:a16="http://schemas.microsoft.com/office/drawing/2014/main" id="{C63210F8-7520-49C9-83D2-26617E38E589}"/>
              </a:ext>
            </a:extLst>
          </p:cNvPr>
          <p:cNvCxnSpPr>
            <a:cxnSpLocks/>
          </p:cNvCxnSpPr>
          <p:nvPr/>
        </p:nvCxnSpPr>
        <p:spPr>
          <a:xfrm flipV="1">
            <a:off x="1049728" y="1880828"/>
            <a:ext cx="4393632" cy="1332569"/>
          </a:xfrm>
          <a:prstGeom prst="line">
            <a:avLst/>
          </a:prstGeom>
          <a:ln w="34925" cmpd="dbl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3">
            <a:extLst>
              <a:ext uri="{FF2B5EF4-FFF2-40B4-BE49-F238E27FC236}">
                <a16:creationId xmlns:a16="http://schemas.microsoft.com/office/drawing/2014/main" id="{A3F40297-AF74-4AE7-B8DE-CF5868D3C538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9" name="직선 연결선 188">
            <a:extLst>
              <a:ext uri="{FF2B5EF4-FFF2-40B4-BE49-F238E27FC236}">
                <a16:creationId xmlns:a16="http://schemas.microsoft.com/office/drawing/2014/main" id="{D4644675-4A69-4C8F-8363-41BE6B91CC28}"/>
              </a:ext>
            </a:extLst>
          </p:cNvPr>
          <p:cNvCxnSpPr>
            <a:cxnSpLocks/>
            <a:stCxn id="140" idx="7"/>
            <a:endCxn id="126" idx="5"/>
          </p:cNvCxnSpPr>
          <p:nvPr/>
        </p:nvCxnSpPr>
        <p:spPr>
          <a:xfrm flipH="1">
            <a:off x="1053194" y="2757491"/>
            <a:ext cx="472519" cy="4792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직선 연결선 191">
            <a:extLst>
              <a:ext uri="{FF2B5EF4-FFF2-40B4-BE49-F238E27FC236}">
                <a16:creationId xmlns:a16="http://schemas.microsoft.com/office/drawing/2014/main" id="{1CAABF0D-86AD-4C20-B12F-629C84DFE16A}"/>
              </a:ext>
            </a:extLst>
          </p:cNvPr>
          <p:cNvCxnSpPr>
            <a:cxnSpLocks/>
            <a:stCxn id="126" idx="5"/>
            <a:endCxn id="142" idx="5"/>
          </p:cNvCxnSpPr>
          <p:nvPr/>
        </p:nvCxnSpPr>
        <p:spPr>
          <a:xfrm>
            <a:off x="1053194" y="3236789"/>
            <a:ext cx="596044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직선 연결선 194">
            <a:extLst>
              <a:ext uri="{FF2B5EF4-FFF2-40B4-BE49-F238E27FC236}">
                <a16:creationId xmlns:a16="http://schemas.microsoft.com/office/drawing/2014/main" id="{F319BFDC-C2AC-4100-8BBE-263CCF278BAD}"/>
              </a:ext>
            </a:extLst>
          </p:cNvPr>
          <p:cNvCxnSpPr>
            <a:cxnSpLocks/>
            <a:stCxn id="132" idx="5"/>
            <a:endCxn id="143" idx="3"/>
          </p:cNvCxnSpPr>
          <p:nvPr/>
        </p:nvCxnSpPr>
        <p:spPr>
          <a:xfrm flipH="1">
            <a:off x="2169839" y="3290242"/>
            <a:ext cx="563490" cy="5586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연결선 200">
            <a:extLst>
              <a:ext uri="{FF2B5EF4-FFF2-40B4-BE49-F238E27FC236}">
                <a16:creationId xmlns:a16="http://schemas.microsoft.com/office/drawing/2014/main" id="{D41D307B-D75B-43C2-B699-7DB6F4CF33BA}"/>
              </a:ext>
            </a:extLst>
          </p:cNvPr>
          <p:cNvCxnSpPr>
            <a:cxnSpLocks/>
            <a:stCxn id="142" idx="4"/>
            <a:endCxn id="138" idx="5"/>
          </p:cNvCxnSpPr>
          <p:nvPr/>
        </p:nvCxnSpPr>
        <p:spPr>
          <a:xfrm flipV="1">
            <a:off x="1577962" y="2492004"/>
            <a:ext cx="372933" cy="1232194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직선 연결선 203">
            <a:extLst>
              <a:ext uri="{FF2B5EF4-FFF2-40B4-BE49-F238E27FC236}">
                <a16:creationId xmlns:a16="http://schemas.microsoft.com/office/drawing/2014/main" id="{76949DA2-AB51-4251-BAAF-514815A9AFF8}"/>
              </a:ext>
            </a:extLst>
          </p:cNvPr>
          <p:cNvCxnSpPr>
            <a:cxnSpLocks/>
            <a:stCxn id="140" idx="3"/>
            <a:endCxn id="138" idx="5"/>
          </p:cNvCxnSpPr>
          <p:nvPr/>
        </p:nvCxnSpPr>
        <p:spPr>
          <a:xfrm flipV="1">
            <a:off x="1383161" y="2492004"/>
            <a:ext cx="567734" cy="408039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직선 연결선 209">
            <a:extLst>
              <a:ext uri="{FF2B5EF4-FFF2-40B4-BE49-F238E27FC236}">
                <a16:creationId xmlns:a16="http://schemas.microsoft.com/office/drawing/2014/main" id="{CEBDF594-B704-4D8E-A335-0966EF94FEC6}"/>
              </a:ext>
            </a:extLst>
          </p:cNvPr>
          <p:cNvCxnSpPr>
            <a:cxnSpLocks/>
            <a:stCxn id="143" idx="4"/>
            <a:endCxn id="138" idx="5"/>
          </p:cNvCxnSpPr>
          <p:nvPr/>
        </p:nvCxnSpPr>
        <p:spPr>
          <a:xfrm flipH="1" flipV="1">
            <a:off x="1950895" y="2492004"/>
            <a:ext cx="290220" cy="138644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0C2C85C7-E1C8-40ED-960C-2AF4E6E98238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9EFF2EE-DA8E-462B-A143-0A7E898E03C5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8982139-4A08-4F87-AFF6-668188D59849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0F7832B-854B-4A2C-8131-E096380B0155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94E7041-1771-4AB2-821D-362C97F398AC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0987A50-15EF-4C62-BC30-466C6A974342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684BAA1-794A-435C-8415-D4A53AE3DA8F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48D687E-EE53-4E4B-B89B-CFB4423C96B4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327C2B1-5838-4310-8D2A-88E38C8B1457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DC598FF-2838-41C2-A7A7-105F6B655C34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7D7CDE0-514B-43DF-B633-9B4CEE47DEBE}"/>
              </a:ext>
            </a:extLst>
          </p:cNvPr>
          <p:cNvSpPr txBox="1"/>
          <p:nvPr/>
        </p:nvSpPr>
        <p:spPr>
          <a:xfrm>
            <a:off x="4577226" y="355913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249149C-C724-4D99-9711-E15D850FF50B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2848AF5-4638-4D18-B4B9-8DFA07B482DE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52905002-F3A7-400C-BB3D-E6E2E12FD2CF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7F35FFB8-F6DD-42A6-89B0-4C92C799977F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477B7C2C-6E6F-4CE5-B06D-C2F0C2E1EFF9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2631C1D1-68EA-4CB8-99C5-906D463B2D0D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</a:t>
            </a:r>
            <a:r>
              <a:rPr lang="en-US" i="1" dirty="0"/>
              <a:t>T</a:t>
            </a:r>
            <a:r>
              <a:rPr lang="en-US" dirty="0"/>
              <a:t>-join cost</a:t>
            </a:r>
          </a:p>
        </p:txBody>
      </p:sp>
      <p:sp>
        <p:nvSpPr>
          <p:cNvPr id="96" name="직각 삼각형 95">
            <a:extLst>
              <a:ext uri="{FF2B5EF4-FFF2-40B4-BE49-F238E27FC236}">
                <a16:creationId xmlns:a16="http://schemas.microsoft.com/office/drawing/2014/main" id="{A6699F54-70E7-424D-A566-579350A1DA3B}"/>
              </a:ext>
            </a:extLst>
          </p:cNvPr>
          <p:cNvSpPr/>
          <p:nvPr/>
        </p:nvSpPr>
        <p:spPr>
          <a:xfrm flipH="1" flipV="1">
            <a:off x="3363313" y="5164147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직각 삼각형 98">
            <a:extLst>
              <a:ext uri="{FF2B5EF4-FFF2-40B4-BE49-F238E27FC236}">
                <a16:creationId xmlns:a16="http://schemas.microsoft.com/office/drawing/2014/main" id="{E198A3CC-EC62-4C27-9538-21FD57981FD0}"/>
              </a:ext>
            </a:extLst>
          </p:cNvPr>
          <p:cNvSpPr/>
          <p:nvPr/>
        </p:nvSpPr>
        <p:spPr>
          <a:xfrm>
            <a:off x="3363317" y="5164147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7AE673C5-0D2A-4A73-9A7E-33D5F3BCC52A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직각 삼각형 107">
            <a:extLst>
              <a:ext uri="{FF2B5EF4-FFF2-40B4-BE49-F238E27FC236}">
                <a16:creationId xmlns:a16="http://schemas.microsoft.com/office/drawing/2014/main" id="{3B3CDD83-DA93-4ECE-B4A8-2F2406A79F2E}"/>
              </a:ext>
            </a:extLst>
          </p:cNvPr>
          <p:cNvSpPr/>
          <p:nvPr/>
        </p:nvSpPr>
        <p:spPr>
          <a:xfrm flipH="1" flipV="1">
            <a:off x="6432405" y="2806340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각 삼각형 110">
            <a:extLst>
              <a:ext uri="{FF2B5EF4-FFF2-40B4-BE49-F238E27FC236}">
                <a16:creationId xmlns:a16="http://schemas.microsoft.com/office/drawing/2014/main" id="{14687D6E-45A2-44ED-B2EB-F29FD27D9962}"/>
              </a:ext>
            </a:extLst>
          </p:cNvPr>
          <p:cNvSpPr/>
          <p:nvPr/>
        </p:nvSpPr>
        <p:spPr>
          <a:xfrm>
            <a:off x="6432409" y="2806340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Rectangle 5">
            <a:extLst>
              <a:ext uri="{FF2B5EF4-FFF2-40B4-BE49-F238E27FC236}">
                <a16:creationId xmlns:a16="http://schemas.microsoft.com/office/drawing/2014/main" id="{B9CC0813-BB58-4935-98D7-4C5BC6FBF438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직각 삼각형 113">
            <a:extLst>
              <a:ext uri="{FF2B5EF4-FFF2-40B4-BE49-F238E27FC236}">
                <a16:creationId xmlns:a16="http://schemas.microsoft.com/office/drawing/2014/main" id="{425D6149-543D-4DB4-8988-C02D3685417D}"/>
              </a:ext>
            </a:extLst>
          </p:cNvPr>
          <p:cNvSpPr/>
          <p:nvPr/>
        </p:nvSpPr>
        <p:spPr>
          <a:xfrm flipH="1" flipV="1">
            <a:off x="7548529" y="2538126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직각 삼각형 116">
            <a:extLst>
              <a:ext uri="{FF2B5EF4-FFF2-40B4-BE49-F238E27FC236}">
                <a16:creationId xmlns:a16="http://schemas.microsoft.com/office/drawing/2014/main" id="{6D38B725-1DDD-4463-8BC5-D7E56BD06766}"/>
              </a:ext>
            </a:extLst>
          </p:cNvPr>
          <p:cNvSpPr/>
          <p:nvPr/>
        </p:nvSpPr>
        <p:spPr>
          <a:xfrm>
            <a:off x="7548533" y="2538126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Rectangle 5">
            <a:extLst>
              <a:ext uri="{FF2B5EF4-FFF2-40B4-BE49-F238E27FC236}">
                <a16:creationId xmlns:a16="http://schemas.microsoft.com/office/drawing/2014/main" id="{E3618390-4F2C-4F98-B4C7-2CDF5FA7B7F2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3">
            <a:extLst>
              <a:ext uri="{FF2B5EF4-FFF2-40B4-BE49-F238E27FC236}">
                <a16:creationId xmlns:a16="http://schemas.microsoft.com/office/drawing/2014/main" id="{1B8B7A97-F949-48AE-AC28-D2A8BCE93EE8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3">
            <a:extLst>
              <a:ext uri="{FF2B5EF4-FFF2-40B4-BE49-F238E27FC236}">
                <a16:creationId xmlns:a16="http://schemas.microsoft.com/office/drawing/2014/main" id="{F65C6E03-E721-47B7-8333-AEA5108F9B26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3">
            <a:extLst>
              <a:ext uri="{FF2B5EF4-FFF2-40B4-BE49-F238E27FC236}">
                <a16:creationId xmlns:a16="http://schemas.microsoft.com/office/drawing/2014/main" id="{7B2CC15C-0EB7-469F-9600-0F29E14A5D3D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직각 삼각형 122">
            <a:extLst>
              <a:ext uri="{FF2B5EF4-FFF2-40B4-BE49-F238E27FC236}">
                <a16:creationId xmlns:a16="http://schemas.microsoft.com/office/drawing/2014/main" id="{E7A576C0-3330-4985-B070-C4A0FC0D32BD}"/>
              </a:ext>
            </a:extLst>
          </p:cNvPr>
          <p:cNvSpPr/>
          <p:nvPr/>
        </p:nvSpPr>
        <p:spPr>
          <a:xfrm flipH="1" flipV="1">
            <a:off x="957789" y="314138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각 삼각형 125">
            <a:extLst>
              <a:ext uri="{FF2B5EF4-FFF2-40B4-BE49-F238E27FC236}">
                <a16:creationId xmlns:a16="http://schemas.microsoft.com/office/drawing/2014/main" id="{7D674605-F494-48EB-A469-5F873B1490EB}"/>
              </a:ext>
            </a:extLst>
          </p:cNvPr>
          <p:cNvSpPr/>
          <p:nvPr/>
        </p:nvSpPr>
        <p:spPr>
          <a:xfrm>
            <a:off x="957793" y="3141389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Rectangle 5">
            <a:extLst>
              <a:ext uri="{FF2B5EF4-FFF2-40B4-BE49-F238E27FC236}">
                <a16:creationId xmlns:a16="http://schemas.microsoft.com/office/drawing/2014/main" id="{17586D94-1173-45DE-928F-F82E88AF7CC3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직각 삼각형 128">
            <a:extLst>
              <a:ext uri="{FF2B5EF4-FFF2-40B4-BE49-F238E27FC236}">
                <a16:creationId xmlns:a16="http://schemas.microsoft.com/office/drawing/2014/main" id="{E404AA13-45E3-4003-95B1-FF0D73F5E85D}"/>
              </a:ext>
            </a:extLst>
          </p:cNvPr>
          <p:cNvSpPr/>
          <p:nvPr/>
        </p:nvSpPr>
        <p:spPr>
          <a:xfrm flipH="1" flipV="1">
            <a:off x="2637924" y="3194842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직각 삼각형 131">
            <a:extLst>
              <a:ext uri="{FF2B5EF4-FFF2-40B4-BE49-F238E27FC236}">
                <a16:creationId xmlns:a16="http://schemas.microsoft.com/office/drawing/2014/main" id="{B27AB8DB-37F0-4E86-9A55-5D1C4BFDE4DA}"/>
              </a:ext>
            </a:extLst>
          </p:cNvPr>
          <p:cNvSpPr/>
          <p:nvPr/>
        </p:nvSpPr>
        <p:spPr>
          <a:xfrm>
            <a:off x="2637928" y="3194842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5">
            <a:extLst>
              <a:ext uri="{FF2B5EF4-FFF2-40B4-BE49-F238E27FC236}">
                <a16:creationId xmlns:a16="http://schemas.microsoft.com/office/drawing/2014/main" id="{925580CF-9383-4B87-8374-623CA97E29B0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직각 삼각형 134">
            <a:extLst>
              <a:ext uri="{FF2B5EF4-FFF2-40B4-BE49-F238E27FC236}">
                <a16:creationId xmlns:a16="http://schemas.microsoft.com/office/drawing/2014/main" id="{C5640873-7264-4B1B-880F-3379B3A80315}"/>
              </a:ext>
            </a:extLst>
          </p:cNvPr>
          <p:cNvSpPr/>
          <p:nvPr/>
        </p:nvSpPr>
        <p:spPr>
          <a:xfrm flipH="1" flipV="1">
            <a:off x="1855490" y="2396604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직각 삼각형 137">
            <a:extLst>
              <a:ext uri="{FF2B5EF4-FFF2-40B4-BE49-F238E27FC236}">
                <a16:creationId xmlns:a16="http://schemas.microsoft.com/office/drawing/2014/main" id="{A0D7109D-6388-44AB-9E40-F79977C765D5}"/>
              </a:ext>
            </a:extLst>
          </p:cNvPr>
          <p:cNvSpPr/>
          <p:nvPr/>
        </p:nvSpPr>
        <p:spPr>
          <a:xfrm>
            <a:off x="1855494" y="239660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ectangle 5">
            <a:extLst>
              <a:ext uri="{FF2B5EF4-FFF2-40B4-BE49-F238E27FC236}">
                <a16:creationId xmlns:a16="http://schemas.microsoft.com/office/drawing/2014/main" id="{BD35DEDA-054E-44DD-BD53-E508A6A735E8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">
            <a:extLst>
              <a:ext uri="{FF2B5EF4-FFF2-40B4-BE49-F238E27FC236}">
                <a16:creationId xmlns:a16="http://schemas.microsoft.com/office/drawing/2014/main" id="{447DE3F3-F7CD-49D3-AF4A-23C58EF51DEF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3">
            <a:extLst>
              <a:ext uri="{FF2B5EF4-FFF2-40B4-BE49-F238E27FC236}">
                <a16:creationId xmlns:a16="http://schemas.microsoft.com/office/drawing/2014/main" id="{BAF5A843-DAF0-4DE8-AE25-70A1BD63B95C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3">
            <a:extLst>
              <a:ext uri="{FF2B5EF4-FFF2-40B4-BE49-F238E27FC236}">
                <a16:creationId xmlns:a16="http://schemas.microsoft.com/office/drawing/2014/main" id="{4FD0D93E-A5F8-4571-ABB0-9DCF61814E43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직각 삼각형 144">
            <a:extLst>
              <a:ext uri="{FF2B5EF4-FFF2-40B4-BE49-F238E27FC236}">
                <a16:creationId xmlns:a16="http://schemas.microsoft.com/office/drawing/2014/main" id="{2F12C8FC-20E3-418B-9C9A-57AD17D17809}"/>
              </a:ext>
            </a:extLst>
          </p:cNvPr>
          <p:cNvSpPr/>
          <p:nvPr/>
        </p:nvSpPr>
        <p:spPr>
          <a:xfrm flipH="1" flipV="1">
            <a:off x="4743213" y="3821910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직각 삼각형 147">
            <a:extLst>
              <a:ext uri="{FF2B5EF4-FFF2-40B4-BE49-F238E27FC236}">
                <a16:creationId xmlns:a16="http://schemas.microsoft.com/office/drawing/2014/main" id="{0ED43750-0B33-44BF-8A6B-7100A2A4D8DA}"/>
              </a:ext>
            </a:extLst>
          </p:cNvPr>
          <p:cNvSpPr/>
          <p:nvPr/>
        </p:nvSpPr>
        <p:spPr>
          <a:xfrm>
            <a:off x="4743217" y="3821910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Rectangle 5">
            <a:extLst>
              <a:ext uri="{FF2B5EF4-FFF2-40B4-BE49-F238E27FC236}">
                <a16:creationId xmlns:a16="http://schemas.microsoft.com/office/drawing/2014/main" id="{FAD3D10C-B618-402E-BB2E-16F45F0AE315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직각 삼각형 153">
            <a:extLst>
              <a:ext uri="{FF2B5EF4-FFF2-40B4-BE49-F238E27FC236}">
                <a16:creationId xmlns:a16="http://schemas.microsoft.com/office/drawing/2014/main" id="{E2FF36D1-ABAF-4659-95BF-7C541FE80F53}"/>
              </a:ext>
            </a:extLst>
          </p:cNvPr>
          <p:cNvSpPr/>
          <p:nvPr/>
        </p:nvSpPr>
        <p:spPr>
          <a:xfrm flipH="1" flipV="1">
            <a:off x="5669693" y="4699594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직각 삼각형 157">
            <a:extLst>
              <a:ext uri="{FF2B5EF4-FFF2-40B4-BE49-F238E27FC236}">
                <a16:creationId xmlns:a16="http://schemas.microsoft.com/office/drawing/2014/main" id="{A41E4328-B5A2-4619-9EF9-0661C546DC7A}"/>
              </a:ext>
            </a:extLst>
          </p:cNvPr>
          <p:cNvSpPr/>
          <p:nvPr/>
        </p:nvSpPr>
        <p:spPr>
          <a:xfrm>
            <a:off x="5669697" y="4699594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Rectangle 5">
            <a:extLst>
              <a:ext uri="{FF2B5EF4-FFF2-40B4-BE49-F238E27FC236}">
                <a16:creationId xmlns:a16="http://schemas.microsoft.com/office/drawing/2014/main" id="{61B4562B-C18A-4E08-96D8-80D9E5769750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직각 삼각형 162">
            <a:extLst>
              <a:ext uri="{FF2B5EF4-FFF2-40B4-BE49-F238E27FC236}">
                <a16:creationId xmlns:a16="http://schemas.microsoft.com/office/drawing/2014/main" id="{28DB0F3D-3396-43D9-B822-30FADE308BE5}"/>
              </a:ext>
            </a:extLst>
          </p:cNvPr>
          <p:cNvSpPr/>
          <p:nvPr/>
        </p:nvSpPr>
        <p:spPr>
          <a:xfrm flipH="1" flipV="1">
            <a:off x="5723146" y="5656543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직각 삼각형 166">
            <a:extLst>
              <a:ext uri="{FF2B5EF4-FFF2-40B4-BE49-F238E27FC236}">
                <a16:creationId xmlns:a16="http://schemas.microsoft.com/office/drawing/2014/main" id="{268641C6-64F5-437D-B311-F5F49F7803A8}"/>
              </a:ext>
            </a:extLst>
          </p:cNvPr>
          <p:cNvSpPr/>
          <p:nvPr/>
        </p:nvSpPr>
        <p:spPr>
          <a:xfrm>
            <a:off x="5723150" y="5656543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Rectangle 5">
            <a:extLst>
              <a:ext uri="{FF2B5EF4-FFF2-40B4-BE49-F238E27FC236}">
                <a16:creationId xmlns:a16="http://schemas.microsoft.com/office/drawing/2014/main" id="{0ABE5A8E-3E77-466B-90A9-594C68D8C0B2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직각 삼각형 171">
            <a:extLst>
              <a:ext uri="{FF2B5EF4-FFF2-40B4-BE49-F238E27FC236}">
                <a16:creationId xmlns:a16="http://schemas.microsoft.com/office/drawing/2014/main" id="{4E7DAD23-8DF3-4A2E-95F7-3E64CB1588C2}"/>
              </a:ext>
            </a:extLst>
          </p:cNvPr>
          <p:cNvSpPr/>
          <p:nvPr/>
        </p:nvSpPr>
        <p:spPr>
          <a:xfrm flipH="1" flipV="1">
            <a:off x="3807141" y="561849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직각 삼각형 175">
            <a:extLst>
              <a:ext uri="{FF2B5EF4-FFF2-40B4-BE49-F238E27FC236}">
                <a16:creationId xmlns:a16="http://schemas.microsoft.com/office/drawing/2014/main" id="{ABEE2115-E78C-4D9C-9744-60B184751E00}"/>
              </a:ext>
            </a:extLst>
          </p:cNvPr>
          <p:cNvSpPr/>
          <p:nvPr/>
        </p:nvSpPr>
        <p:spPr>
          <a:xfrm>
            <a:off x="3807145" y="5618499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Rectangle 5">
            <a:extLst>
              <a:ext uri="{FF2B5EF4-FFF2-40B4-BE49-F238E27FC236}">
                <a16:creationId xmlns:a16="http://schemas.microsoft.com/office/drawing/2014/main" id="{E9748094-911A-45AD-AF77-496B272C7EFF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직각 삼각형 180">
            <a:extLst>
              <a:ext uri="{FF2B5EF4-FFF2-40B4-BE49-F238E27FC236}">
                <a16:creationId xmlns:a16="http://schemas.microsoft.com/office/drawing/2014/main" id="{EAC67EF9-B207-4EC5-A25B-0872742A5A20}"/>
              </a:ext>
            </a:extLst>
          </p:cNvPr>
          <p:cNvSpPr/>
          <p:nvPr/>
        </p:nvSpPr>
        <p:spPr>
          <a:xfrm flipH="1" flipV="1">
            <a:off x="3712381" y="4690955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직각 삼각형 184">
            <a:extLst>
              <a:ext uri="{FF2B5EF4-FFF2-40B4-BE49-F238E27FC236}">
                <a16:creationId xmlns:a16="http://schemas.microsoft.com/office/drawing/2014/main" id="{CE5512B1-50B7-4D4A-87FB-09F419EEB365}"/>
              </a:ext>
            </a:extLst>
          </p:cNvPr>
          <p:cNvSpPr/>
          <p:nvPr/>
        </p:nvSpPr>
        <p:spPr>
          <a:xfrm>
            <a:off x="3712385" y="4690955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" name="Rectangle 5">
            <a:extLst>
              <a:ext uri="{FF2B5EF4-FFF2-40B4-BE49-F238E27FC236}">
                <a16:creationId xmlns:a16="http://schemas.microsoft.com/office/drawing/2014/main" id="{00CA5C7E-42BB-4352-9962-EE04B692E5FA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3">
            <a:extLst>
              <a:ext uri="{FF2B5EF4-FFF2-40B4-BE49-F238E27FC236}">
                <a16:creationId xmlns:a16="http://schemas.microsoft.com/office/drawing/2014/main" id="{A641173F-C0B1-4CA1-AC7A-D555C691064C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3">
            <a:extLst>
              <a:ext uri="{FF2B5EF4-FFF2-40B4-BE49-F238E27FC236}">
                <a16:creationId xmlns:a16="http://schemas.microsoft.com/office/drawing/2014/main" id="{F16D6932-1A62-4056-A950-49CD98DE4951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직각 삼각형 202">
            <a:extLst>
              <a:ext uri="{FF2B5EF4-FFF2-40B4-BE49-F238E27FC236}">
                <a16:creationId xmlns:a16="http://schemas.microsoft.com/office/drawing/2014/main" id="{37BA2F6E-27BE-4F0B-9710-7AC8C11717B1}"/>
              </a:ext>
            </a:extLst>
          </p:cNvPr>
          <p:cNvSpPr/>
          <p:nvPr/>
        </p:nvSpPr>
        <p:spPr>
          <a:xfrm flipH="1" flipV="1">
            <a:off x="6201736" y="5251074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8" name="직각 삼각형 207">
            <a:extLst>
              <a:ext uri="{FF2B5EF4-FFF2-40B4-BE49-F238E27FC236}">
                <a16:creationId xmlns:a16="http://schemas.microsoft.com/office/drawing/2014/main" id="{9499B4A4-A2F1-4CCE-A452-1E5497034282}"/>
              </a:ext>
            </a:extLst>
          </p:cNvPr>
          <p:cNvSpPr/>
          <p:nvPr/>
        </p:nvSpPr>
        <p:spPr>
          <a:xfrm>
            <a:off x="6201740" y="525107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9" name="Rectangle 5">
            <a:extLst>
              <a:ext uri="{FF2B5EF4-FFF2-40B4-BE49-F238E27FC236}">
                <a16:creationId xmlns:a16="http://schemas.microsoft.com/office/drawing/2014/main" id="{A802A768-D3B0-4D2E-B0FD-A8C14554251F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13">
            <a:extLst>
              <a:ext uri="{FF2B5EF4-FFF2-40B4-BE49-F238E27FC236}">
                <a16:creationId xmlns:a16="http://schemas.microsoft.com/office/drawing/2014/main" id="{594C38D0-259F-4C80-951E-ED3210AAC622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13">
            <a:extLst>
              <a:ext uri="{FF2B5EF4-FFF2-40B4-BE49-F238E27FC236}">
                <a16:creationId xmlns:a16="http://schemas.microsoft.com/office/drawing/2014/main" id="{3275C1E0-0605-4C74-A205-4D409DDE0FB6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직각 삼각형 214">
            <a:extLst>
              <a:ext uri="{FF2B5EF4-FFF2-40B4-BE49-F238E27FC236}">
                <a16:creationId xmlns:a16="http://schemas.microsoft.com/office/drawing/2014/main" id="{0D460DAB-A951-4D7F-9738-671915E9D47F}"/>
              </a:ext>
            </a:extLst>
          </p:cNvPr>
          <p:cNvSpPr/>
          <p:nvPr/>
        </p:nvSpPr>
        <p:spPr>
          <a:xfrm flipH="1" flipV="1">
            <a:off x="4735948" y="513196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8" name="직각 삼각형 217">
            <a:extLst>
              <a:ext uri="{FF2B5EF4-FFF2-40B4-BE49-F238E27FC236}">
                <a16:creationId xmlns:a16="http://schemas.microsoft.com/office/drawing/2014/main" id="{257420DE-8C42-43F1-83AA-144C72943DE6}"/>
              </a:ext>
            </a:extLst>
          </p:cNvPr>
          <p:cNvSpPr/>
          <p:nvPr/>
        </p:nvSpPr>
        <p:spPr>
          <a:xfrm>
            <a:off x="4735952" y="5131969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9" name="Rectangle 5">
            <a:extLst>
              <a:ext uri="{FF2B5EF4-FFF2-40B4-BE49-F238E27FC236}">
                <a16:creationId xmlns:a16="http://schemas.microsoft.com/office/drawing/2014/main" id="{713BDA1F-7A5B-4662-A066-0340CEBE2C2A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5">
            <a:extLst>
              <a:ext uri="{FF2B5EF4-FFF2-40B4-BE49-F238E27FC236}">
                <a16:creationId xmlns:a16="http://schemas.microsoft.com/office/drawing/2014/main" id="{F0B79462-64C7-4AB8-BCCA-22C4AA3733DD}"/>
              </a:ext>
            </a:extLst>
          </p:cNvPr>
          <p:cNvSpPr/>
          <p:nvPr/>
        </p:nvSpPr>
        <p:spPr>
          <a:xfrm rot="2700000">
            <a:off x="5371242" y="1770134"/>
            <a:ext cx="190800" cy="190800"/>
          </a:xfrm>
          <a:prstGeom prst="rect">
            <a:avLst/>
          </a:prstGeom>
          <a:solidFill>
            <a:srgbClr val="B482DA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3C7824-ECB6-408A-BFA6-454E036D8ACF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F0301F0-B89F-4E2D-811D-503DE19610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02B312F-F458-4FAA-AE33-39392953D853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586C6F5-2C4A-47C4-9D0E-E9908672A729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4CE4BE08-BFE3-4EE0-BB8F-6F76300C0051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1131637-29EF-41BF-9FA0-87D92EC11634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13802568-6B1D-4EFE-A786-B192E3180F6C}"/>
              </a:ext>
            </a:extLst>
          </p:cNvPr>
          <p:cNvGrpSpPr/>
          <p:nvPr/>
        </p:nvGrpSpPr>
        <p:grpSpPr>
          <a:xfrm>
            <a:off x="6984604" y="3895050"/>
            <a:ext cx="1741068" cy="2410737"/>
            <a:chOff x="530932" y="3934587"/>
            <a:chExt cx="1741068" cy="2410737"/>
          </a:xfrm>
        </p:grpSpPr>
        <p:sp>
          <p:nvSpPr>
            <p:cNvPr id="134" name="사각형: 둥근 모서리 133">
              <a:extLst>
                <a:ext uri="{FF2B5EF4-FFF2-40B4-BE49-F238E27FC236}">
                  <a16:creationId xmlns:a16="http://schemas.microsoft.com/office/drawing/2014/main" id="{60CB3968-4690-44BA-BE6B-F89748AD13D0}"/>
                </a:ext>
              </a:extLst>
            </p:cNvPr>
            <p:cNvSpPr/>
            <p:nvPr/>
          </p:nvSpPr>
          <p:spPr>
            <a:xfrm>
              <a:off x="530932" y="3934587"/>
              <a:ext cx="1713535" cy="237473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직각 삼각형 143">
              <a:extLst>
                <a:ext uri="{FF2B5EF4-FFF2-40B4-BE49-F238E27FC236}">
                  <a16:creationId xmlns:a16="http://schemas.microsoft.com/office/drawing/2014/main" id="{B78C540A-3961-4253-8346-008F8E939A3D}"/>
                </a:ext>
              </a:extLst>
            </p:cNvPr>
            <p:cNvSpPr/>
            <p:nvPr/>
          </p:nvSpPr>
          <p:spPr>
            <a:xfrm flipH="1" flipV="1">
              <a:off x="750199" y="4107051"/>
              <a:ext cx="183861" cy="1908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각 삼각형 148">
              <a:extLst>
                <a:ext uri="{FF2B5EF4-FFF2-40B4-BE49-F238E27FC236}">
                  <a16:creationId xmlns:a16="http://schemas.microsoft.com/office/drawing/2014/main" id="{A8D48A47-9AF7-4464-8E88-6E2702BD56AC}"/>
                </a:ext>
              </a:extLst>
            </p:cNvPr>
            <p:cNvSpPr/>
            <p:nvPr/>
          </p:nvSpPr>
          <p:spPr>
            <a:xfrm>
              <a:off x="750203" y="4107051"/>
              <a:ext cx="190801" cy="190800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3" name="Rectangle 5">
              <a:extLst>
                <a:ext uri="{FF2B5EF4-FFF2-40B4-BE49-F238E27FC236}">
                  <a16:creationId xmlns:a16="http://schemas.microsoft.com/office/drawing/2014/main" id="{E1CF88DA-9159-4F7C-88F6-F3E8173BBE02}"/>
                </a:ext>
              </a:extLst>
            </p:cNvPr>
            <p:cNvSpPr/>
            <p:nvPr/>
          </p:nvSpPr>
          <p:spPr>
            <a:xfrm>
              <a:off x="746738" y="4107051"/>
              <a:ext cx="190800" cy="190800"/>
            </a:xfrm>
            <a:prstGeom prst="rect">
              <a:avLst/>
            </a:prstGeom>
            <a:noFill/>
            <a:ln w="1270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직각 삼각형 160">
              <a:extLst>
                <a:ext uri="{FF2B5EF4-FFF2-40B4-BE49-F238E27FC236}">
                  <a16:creationId xmlns:a16="http://schemas.microsoft.com/office/drawing/2014/main" id="{F316DFB7-8DDF-494A-A0A5-5BE86D487E07}"/>
                </a:ext>
              </a:extLst>
            </p:cNvPr>
            <p:cNvSpPr/>
            <p:nvPr/>
          </p:nvSpPr>
          <p:spPr>
            <a:xfrm flipH="1" flipV="1">
              <a:off x="746738" y="4755123"/>
              <a:ext cx="183861" cy="190800"/>
            </a:xfrm>
            <a:prstGeom prst="rt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각 삼각형 169">
              <a:extLst>
                <a:ext uri="{FF2B5EF4-FFF2-40B4-BE49-F238E27FC236}">
                  <a16:creationId xmlns:a16="http://schemas.microsoft.com/office/drawing/2014/main" id="{8F33105C-1C62-49B6-8EC3-1E29C80811F8}"/>
                </a:ext>
              </a:extLst>
            </p:cNvPr>
            <p:cNvSpPr/>
            <p:nvPr/>
          </p:nvSpPr>
          <p:spPr>
            <a:xfrm>
              <a:off x="746742" y="4755123"/>
              <a:ext cx="190801" cy="1908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Rectangle 5">
              <a:extLst>
                <a:ext uri="{FF2B5EF4-FFF2-40B4-BE49-F238E27FC236}">
                  <a16:creationId xmlns:a16="http://schemas.microsoft.com/office/drawing/2014/main" id="{EBE7A509-56BE-4F00-BFB5-A651A53E2800}"/>
                </a:ext>
              </a:extLst>
            </p:cNvPr>
            <p:cNvSpPr/>
            <p:nvPr/>
          </p:nvSpPr>
          <p:spPr>
            <a:xfrm>
              <a:off x="743277" y="4755123"/>
              <a:ext cx="190800" cy="190800"/>
            </a:xfrm>
            <a:prstGeom prst="rect">
              <a:avLst/>
            </a:prstGeom>
            <a:noFill/>
            <a:ln w="1270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직선 연결선 176">
              <a:extLst>
                <a:ext uri="{FF2B5EF4-FFF2-40B4-BE49-F238E27FC236}">
                  <a16:creationId xmlns:a16="http://schemas.microsoft.com/office/drawing/2014/main" id="{5DA2F8C1-77C5-42BD-BE5D-15321207F2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387" y="4529911"/>
              <a:ext cx="319886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직선 연결선 178">
              <a:extLst>
                <a:ext uri="{FF2B5EF4-FFF2-40B4-BE49-F238E27FC236}">
                  <a16:creationId xmlns:a16="http://schemas.microsoft.com/office/drawing/2014/main" id="{DDBD3040-0F1B-4CD7-B965-0CE00B9BDA9A}"/>
                </a:ext>
              </a:extLst>
            </p:cNvPr>
            <p:cNvCxnSpPr>
              <a:cxnSpLocks/>
            </p:cNvCxnSpPr>
            <p:nvPr/>
          </p:nvCxnSpPr>
          <p:spPr>
            <a:xfrm>
              <a:off x="678725" y="5172747"/>
              <a:ext cx="319886" cy="0"/>
            </a:xfrm>
            <a:prstGeom prst="line">
              <a:avLst/>
            </a:prstGeom>
            <a:ln w="12700">
              <a:solidFill>
                <a:srgbClr val="FF3399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1F0FAFB3-9BD6-4E53-82EB-46314C66C0F8}"/>
                </a:ext>
              </a:extLst>
            </p:cNvPr>
            <p:cNvSpPr txBox="1"/>
            <p:nvPr/>
          </p:nvSpPr>
          <p:spPr>
            <a:xfrm>
              <a:off x="971903" y="4027219"/>
              <a:ext cx="1300097" cy="2318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spcBef>
                  <a:spcPts val="700"/>
                </a:spcBef>
              </a:pPr>
              <a:r>
                <a:rPr lang="en-US" sz="1500" dirty="0"/>
                <a:t>open in </a:t>
              </a:r>
              <a:r>
                <a:rPr lang="en-US" sz="1500" dirty="0" err="1"/>
                <a:t>init.</a:t>
              </a:r>
              <a:endParaRPr lang="en-US" sz="1500" dirty="0"/>
            </a:p>
            <a:p>
              <a:pPr>
                <a:spcBef>
                  <a:spcPts val="700"/>
                </a:spcBef>
              </a:pPr>
              <a:r>
                <a:rPr lang="en-US" sz="1500" dirty="0" err="1"/>
                <a:t>init.</a:t>
              </a:r>
              <a:r>
                <a:rPr lang="en-US" sz="1500" dirty="0"/>
                <a:t> assign.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open in opt.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opt. assign.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nodes in </a:t>
              </a:r>
              <a:r>
                <a:rPr lang="en-US" sz="1500" i="1" dirty="0">
                  <a:solidFill>
                    <a:srgbClr val="FF0000"/>
                  </a:solidFill>
                </a:rPr>
                <a:t>T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opening edges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closing edges</a:t>
              </a:r>
            </a:p>
          </p:txBody>
        </p:sp>
        <p:sp>
          <p:nvSpPr>
            <p:cNvPr id="193" name="Rectangle 5">
              <a:extLst>
                <a:ext uri="{FF2B5EF4-FFF2-40B4-BE49-F238E27FC236}">
                  <a16:creationId xmlns:a16="http://schemas.microsoft.com/office/drawing/2014/main" id="{A21290E2-400E-456E-A65C-1800060C7DC3}"/>
                </a:ext>
              </a:extLst>
            </p:cNvPr>
            <p:cNvSpPr/>
            <p:nvPr/>
          </p:nvSpPr>
          <p:spPr>
            <a:xfrm>
              <a:off x="746738" y="5392415"/>
              <a:ext cx="190800" cy="190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직선 연결선 193">
              <a:extLst>
                <a:ext uri="{FF2B5EF4-FFF2-40B4-BE49-F238E27FC236}">
                  <a16:creationId xmlns:a16="http://schemas.microsoft.com/office/drawing/2014/main" id="{D04FC762-E702-4B6F-8CBC-56E1F5B00936}"/>
                </a:ext>
              </a:extLst>
            </p:cNvPr>
            <p:cNvCxnSpPr>
              <a:cxnSpLocks/>
            </p:cNvCxnSpPr>
            <p:nvPr/>
          </p:nvCxnSpPr>
          <p:spPr>
            <a:xfrm>
              <a:off x="680400" y="6129300"/>
              <a:ext cx="319886" cy="0"/>
            </a:xfrm>
            <a:prstGeom prst="line">
              <a:avLst/>
            </a:prstGeom>
            <a:ln w="34925" cmpd="dbl">
              <a:solidFill>
                <a:srgbClr val="8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연결선 195">
              <a:extLst>
                <a:ext uri="{FF2B5EF4-FFF2-40B4-BE49-F238E27FC236}">
                  <a16:creationId xmlns:a16="http://schemas.microsoft.com/office/drawing/2014/main" id="{F7CD572A-CA25-47CC-83F1-1229FD0CC7FF}"/>
                </a:ext>
              </a:extLst>
            </p:cNvPr>
            <p:cNvCxnSpPr>
              <a:cxnSpLocks/>
            </p:cNvCxnSpPr>
            <p:nvPr/>
          </p:nvCxnSpPr>
          <p:spPr>
            <a:xfrm>
              <a:off x="680400" y="5805264"/>
              <a:ext cx="319886" cy="0"/>
            </a:xfrm>
            <a:prstGeom prst="line">
              <a:avLst/>
            </a:prstGeom>
            <a:ln w="34925" cmpd="dbl">
              <a:solidFill>
                <a:srgbClr val="00808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" name="내용 개체 틀 2">
            <a:extLst>
              <a:ext uri="{FF2B5EF4-FFF2-40B4-BE49-F238E27FC236}">
                <a16:creationId xmlns:a16="http://schemas.microsoft.com/office/drawing/2014/main" id="{8B53034A-30F9-4161-B635-54286B4379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71284" cy="4937760"/>
          </a:xfrm>
        </p:spPr>
        <p:txBody>
          <a:bodyPr/>
          <a:lstStyle/>
          <a:p>
            <a:r>
              <a:rPr lang="en-US" altLang="ko-KR" dirty="0"/>
              <a:t>The closing edge can be paid for by the assignments within the connected component</a:t>
            </a:r>
          </a:p>
        </p:txBody>
      </p:sp>
      <p:sp>
        <p:nvSpPr>
          <p:cNvPr id="107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직사각형 112"/>
          <p:cNvSpPr/>
          <p:nvPr/>
        </p:nvSpPr>
        <p:spPr>
          <a:xfrm>
            <a:off x="5330982" y="166480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solidFill>
                  <a:srgbClr val="5B2682"/>
                </a:solidFill>
              </a:rPr>
              <a:t>z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8107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" name="직선 연결선 213">
            <a:extLst>
              <a:ext uri="{FF2B5EF4-FFF2-40B4-BE49-F238E27FC236}">
                <a16:creationId xmlns:a16="http://schemas.microsoft.com/office/drawing/2014/main" id="{806C106A-C04C-45C0-AE40-5F2256A07726}"/>
              </a:ext>
            </a:extLst>
          </p:cNvPr>
          <p:cNvCxnSpPr>
            <a:cxnSpLocks/>
          </p:cNvCxnSpPr>
          <p:nvPr/>
        </p:nvCxnSpPr>
        <p:spPr>
          <a:xfrm flipH="1" flipV="1">
            <a:off x="5399184" y="1798076"/>
            <a:ext cx="1125160" cy="1108024"/>
          </a:xfrm>
          <a:prstGeom prst="line">
            <a:avLst/>
          </a:prstGeom>
          <a:ln w="34925" cmpd="dbl">
            <a:solidFill>
              <a:srgbClr val="0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직선 연결선 197">
            <a:extLst>
              <a:ext uri="{FF2B5EF4-FFF2-40B4-BE49-F238E27FC236}">
                <a16:creationId xmlns:a16="http://schemas.microsoft.com/office/drawing/2014/main" id="{4A79B312-D4B6-4CF0-919E-5F39DD5E3A07}"/>
              </a:ext>
            </a:extLst>
          </p:cNvPr>
          <p:cNvCxnSpPr>
            <a:cxnSpLocks/>
            <a:stCxn id="132" idx="5"/>
            <a:endCxn id="141" idx="1"/>
          </p:cNvCxnSpPr>
          <p:nvPr/>
        </p:nvCxnSpPr>
        <p:spPr>
          <a:xfrm flipH="1" flipV="1">
            <a:off x="2410943" y="2770349"/>
            <a:ext cx="322386" cy="5198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직선 연결선 206">
            <a:extLst>
              <a:ext uri="{FF2B5EF4-FFF2-40B4-BE49-F238E27FC236}">
                <a16:creationId xmlns:a16="http://schemas.microsoft.com/office/drawing/2014/main" id="{FBF529C6-0331-4E33-B109-944582631970}"/>
              </a:ext>
            </a:extLst>
          </p:cNvPr>
          <p:cNvCxnSpPr>
            <a:cxnSpLocks/>
            <a:stCxn id="141" idx="5"/>
            <a:endCxn id="138" idx="5"/>
          </p:cNvCxnSpPr>
          <p:nvPr/>
        </p:nvCxnSpPr>
        <p:spPr>
          <a:xfrm flipH="1" flipV="1">
            <a:off x="1950895" y="2492004"/>
            <a:ext cx="602600" cy="42089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3">
            <a:extLst>
              <a:ext uri="{FF2B5EF4-FFF2-40B4-BE49-F238E27FC236}">
                <a16:creationId xmlns:a16="http://schemas.microsoft.com/office/drawing/2014/main" id="{69CD343E-6B37-419D-8E18-D823FB407AD4}"/>
              </a:ext>
            </a:extLst>
          </p:cNvPr>
          <p:cNvSpPr/>
          <p:nvPr/>
        </p:nvSpPr>
        <p:spPr>
          <a:xfrm>
            <a:off x="2381419" y="274082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직선 연결선 170">
            <a:extLst>
              <a:ext uri="{FF2B5EF4-FFF2-40B4-BE49-F238E27FC236}">
                <a16:creationId xmlns:a16="http://schemas.microsoft.com/office/drawing/2014/main" id="{C63210F8-7520-49C9-83D2-26617E38E589}"/>
              </a:ext>
            </a:extLst>
          </p:cNvPr>
          <p:cNvCxnSpPr>
            <a:cxnSpLocks/>
          </p:cNvCxnSpPr>
          <p:nvPr/>
        </p:nvCxnSpPr>
        <p:spPr>
          <a:xfrm flipV="1">
            <a:off x="1049728" y="1880828"/>
            <a:ext cx="4393632" cy="1332569"/>
          </a:xfrm>
          <a:prstGeom prst="line">
            <a:avLst/>
          </a:prstGeom>
          <a:ln w="34925" cmpd="dbl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직선 연결선 161">
            <a:extLst>
              <a:ext uri="{FF2B5EF4-FFF2-40B4-BE49-F238E27FC236}">
                <a16:creationId xmlns:a16="http://schemas.microsoft.com/office/drawing/2014/main" id="{5E1FF8B1-D9D3-4D47-B29A-5BF14DBEF88D}"/>
              </a:ext>
            </a:extLst>
          </p:cNvPr>
          <p:cNvCxnSpPr>
            <a:cxnSpLocks/>
            <a:stCxn id="121" idx="0"/>
            <a:endCxn id="117" idx="5"/>
          </p:cNvCxnSpPr>
          <p:nvPr/>
        </p:nvCxnSpPr>
        <p:spPr>
          <a:xfrm flipV="1">
            <a:off x="7545068" y="2633526"/>
            <a:ext cx="98866" cy="65482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>
            <a:extLst>
              <a:ext uri="{FF2B5EF4-FFF2-40B4-BE49-F238E27FC236}">
                <a16:creationId xmlns:a16="http://schemas.microsoft.com/office/drawing/2014/main" id="{598FD613-34EE-4BB5-ADA8-940E98D82947}"/>
              </a:ext>
            </a:extLst>
          </p:cNvPr>
          <p:cNvCxnSpPr>
            <a:cxnSpLocks/>
            <a:stCxn id="117" idx="5"/>
            <a:endCxn id="119" idx="5"/>
          </p:cNvCxnSpPr>
          <p:nvPr/>
        </p:nvCxnSpPr>
        <p:spPr>
          <a:xfrm flipH="1" flipV="1">
            <a:off x="7307759" y="2464283"/>
            <a:ext cx="336175" cy="1692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연결선 158">
            <a:extLst>
              <a:ext uri="{FF2B5EF4-FFF2-40B4-BE49-F238E27FC236}">
                <a16:creationId xmlns:a16="http://schemas.microsoft.com/office/drawing/2014/main" id="{A13A465D-4C3A-4F5A-BA6B-D7CEDE927187}"/>
              </a:ext>
            </a:extLst>
          </p:cNvPr>
          <p:cNvCxnSpPr>
            <a:cxnSpLocks/>
            <a:stCxn id="117" idx="5"/>
            <a:endCxn id="120" idx="3"/>
          </p:cNvCxnSpPr>
          <p:nvPr/>
        </p:nvCxnSpPr>
        <p:spPr>
          <a:xfrm flipH="1">
            <a:off x="7182902" y="2633526"/>
            <a:ext cx="461032" cy="4348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직선 연결선 149">
            <a:extLst>
              <a:ext uri="{FF2B5EF4-FFF2-40B4-BE49-F238E27FC236}">
                <a16:creationId xmlns:a16="http://schemas.microsoft.com/office/drawing/2014/main" id="{FD841D42-3C3E-4BF6-8701-352E3EF23EFC}"/>
              </a:ext>
            </a:extLst>
          </p:cNvPr>
          <p:cNvCxnSpPr>
            <a:cxnSpLocks/>
            <a:stCxn id="111" idx="5"/>
            <a:endCxn id="120" idx="2"/>
          </p:cNvCxnSpPr>
          <p:nvPr/>
        </p:nvCxnSpPr>
        <p:spPr>
          <a:xfrm>
            <a:off x="6527810" y="2901740"/>
            <a:ext cx="625568" cy="9540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 151">
            <a:extLst>
              <a:ext uri="{FF2B5EF4-FFF2-40B4-BE49-F238E27FC236}">
                <a16:creationId xmlns:a16="http://schemas.microsoft.com/office/drawing/2014/main" id="{52685A48-4EFC-4F5B-BC79-EFB5DC612CAF}"/>
              </a:ext>
            </a:extLst>
          </p:cNvPr>
          <p:cNvCxnSpPr>
            <a:cxnSpLocks/>
            <a:stCxn id="111" idx="5"/>
            <a:endCxn id="121" idx="5"/>
          </p:cNvCxnSpPr>
          <p:nvPr/>
        </p:nvCxnSpPr>
        <p:spPr>
          <a:xfrm>
            <a:off x="6527810" y="2901740"/>
            <a:ext cx="1088534" cy="558685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93CF1F1B-95DF-42E1-86A8-A1BBEBD11AA7}"/>
              </a:ext>
            </a:extLst>
          </p:cNvPr>
          <p:cNvCxnSpPr>
            <a:cxnSpLocks/>
            <a:stCxn id="111" idx="5"/>
            <a:endCxn id="119" idx="3"/>
          </p:cNvCxnSpPr>
          <p:nvPr/>
        </p:nvCxnSpPr>
        <p:spPr>
          <a:xfrm flipV="1">
            <a:off x="6527810" y="2464283"/>
            <a:ext cx="637397" cy="43745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직선 연결선 188">
            <a:extLst>
              <a:ext uri="{FF2B5EF4-FFF2-40B4-BE49-F238E27FC236}">
                <a16:creationId xmlns:a16="http://schemas.microsoft.com/office/drawing/2014/main" id="{D4644675-4A69-4C8F-8363-41BE6B91CC28}"/>
              </a:ext>
            </a:extLst>
          </p:cNvPr>
          <p:cNvCxnSpPr>
            <a:cxnSpLocks/>
            <a:stCxn id="140" idx="7"/>
            <a:endCxn id="126" idx="5"/>
          </p:cNvCxnSpPr>
          <p:nvPr/>
        </p:nvCxnSpPr>
        <p:spPr>
          <a:xfrm flipH="1">
            <a:off x="1053194" y="2757491"/>
            <a:ext cx="472519" cy="47929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직선 연결선 191">
            <a:extLst>
              <a:ext uri="{FF2B5EF4-FFF2-40B4-BE49-F238E27FC236}">
                <a16:creationId xmlns:a16="http://schemas.microsoft.com/office/drawing/2014/main" id="{1CAABF0D-86AD-4C20-B12F-629C84DFE16A}"/>
              </a:ext>
            </a:extLst>
          </p:cNvPr>
          <p:cNvCxnSpPr>
            <a:cxnSpLocks/>
            <a:stCxn id="126" idx="5"/>
            <a:endCxn id="142" idx="5"/>
          </p:cNvCxnSpPr>
          <p:nvPr/>
        </p:nvCxnSpPr>
        <p:spPr>
          <a:xfrm>
            <a:off x="1053194" y="3236789"/>
            <a:ext cx="596044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직선 연결선 194">
            <a:extLst>
              <a:ext uri="{FF2B5EF4-FFF2-40B4-BE49-F238E27FC236}">
                <a16:creationId xmlns:a16="http://schemas.microsoft.com/office/drawing/2014/main" id="{F319BFDC-C2AC-4100-8BBE-263CCF278BAD}"/>
              </a:ext>
            </a:extLst>
          </p:cNvPr>
          <p:cNvCxnSpPr>
            <a:cxnSpLocks/>
            <a:stCxn id="132" idx="5"/>
            <a:endCxn id="143" idx="3"/>
          </p:cNvCxnSpPr>
          <p:nvPr/>
        </p:nvCxnSpPr>
        <p:spPr>
          <a:xfrm flipH="1">
            <a:off x="2169839" y="3290242"/>
            <a:ext cx="563490" cy="5586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연결선 200">
            <a:extLst>
              <a:ext uri="{FF2B5EF4-FFF2-40B4-BE49-F238E27FC236}">
                <a16:creationId xmlns:a16="http://schemas.microsoft.com/office/drawing/2014/main" id="{D41D307B-D75B-43C2-B699-7DB6F4CF33BA}"/>
              </a:ext>
            </a:extLst>
          </p:cNvPr>
          <p:cNvCxnSpPr>
            <a:cxnSpLocks/>
            <a:stCxn id="142" idx="4"/>
            <a:endCxn id="138" idx="5"/>
          </p:cNvCxnSpPr>
          <p:nvPr/>
        </p:nvCxnSpPr>
        <p:spPr>
          <a:xfrm flipV="1">
            <a:off x="1577962" y="2492004"/>
            <a:ext cx="372933" cy="1232194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직선 연결선 203">
            <a:extLst>
              <a:ext uri="{FF2B5EF4-FFF2-40B4-BE49-F238E27FC236}">
                <a16:creationId xmlns:a16="http://schemas.microsoft.com/office/drawing/2014/main" id="{76949DA2-AB51-4251-BAAF-514815A9AFF8}"/>
              </a:ext>
            </a:extLst>
          </p:cNvPr>
          <p:cNvCxnSpPr>
            <a:cxnSpLocks/>
            <a:stCxn id="140" idx="3"/>
            <a:endCxn id="138" idx="5"/>
          </p:cNvCxnSpPr>
          <p:nvPr/>
        </p:nvCxnSpPr>
        <p:spPr>
          <a:xfrm flipV="1">
            <a:off x="1383161" y="2492004"/>
            <a:ext cx="567734" cy="408039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직선 연결선 209">
            <a:extLst>
              <a:ext uri="{FF2B5EF4-FFF2-40B4-BE49-F238E27FC236}">
                <a16:creationId xmlns:a16="http://schemas.microsoft.com/office/drawing/2014/main" id="{CEBDF594-B704-4D8E-A335-0966EF94FEC6}"/>
              </a:ext>
            </a:extLst>
          </p:cNvPr>
          <p:cNvCxnSpPr>
            <a:cxnSpLocks/>
            <a:stCxn id="143" idx="4"/>
            <a:endCxn id="138" idx="5"/>
          </p:cNvCxnSpPr>
          <p:nvPr/>
        </p:nvCxnSpPr>
        <p:spPr>
          <a:xfrm flipH="1" flipV="1">
            <a:off x="1950895" y="2492004"/>
            <a:ext cx="290220" cy="1386447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69EFF2EE-DA8E-462B-A143-0A7E898E03C5}"/>
              </a:ext>
            </a:extLst>
          </p:cNvPr>
          <p:cNvSpPr txBox="1"/>
          <p:nvPr/>
        </p:nvSpPr>
        <p:spPr>
          <a:xfrm>
            <a:off x="2471937" y="2932066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94E7041-1771-4AB2-821D-362C97F398AC}"/>
              </a:ext>
            </a:extLst>
          </p:cNvPr>
          <p:cNvSpPr txBox="1"/>
          <p:nvPr/>
        </p:nvSpPr>
        <p:spPr>
          <a:xfrm>
            <a:off x="6266418" y="2543564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0987A50-15EF-4C62-BC30-466C6A974342}"/>
              </a:ext>
            </a:extLst>
          </p:cNvPr>
          <p:cNvSpPr txBox="1"/>
          <p:nvPr/>
        </p:nvSpPr>
        <p:spPr>
          <a:xfrm>
            <a:off x="6175900" y="291901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684BAA1-794A-435C-8415-D4A53AE3DA8F}"/>
              </a:ext>
            </a:extLst>
          </p:cNvPr>
          <p:cNvSpPr txBox="1"/>
          <p:nvPr/>
        </p:nvSpPr>
        <p:spPr>
          <a:xfrm>
            <a:off x="7382542" y="2275350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48D687E-EE53-4E4B-B89B-CFB4423C96B4}"/>
              </a:ext>
            </a:extLst>
          </p:cNvPr>
          <p:cNvSpPr txBox="1"/>
          <p:nvPr/>
        </p:nvSpPr>
        <p:spPr>
          <a:xfrm>
            <a:off x="791802" y="287861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327C2B1-5838-4310-8D2A-88E38C8B1457}"/>
              </a:ext>
            </a:extLst>
          </p:cNvPr>
          <p:cNvSpPr txBox="1"/>
          <p:nvPr/>
        </p:nvSpPr>
        <p:spPr>
          <a:xfrm>
            <a:off x="1689503" y="213382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DC598FF-2838-41C2-A7A7-105F6B655C34}"/>
              </a:ext>
            </a:extLst>
          </p:cNvPr>
          <p:cNvSpPr txBox="1"/>
          <p:nvPr/>
        </p:nvSpPr>
        <p:spPr>
          <a:xfrm>
            <a:off x="1598985" y="250928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</a:t>
            </a:r>
            <a:r>
              <a:rPr lang="en-US" i="1" dirty="0"/>
              <a:t>T</a:t>
            </a:r>
            <a:r>
              <a:rPr lang="en-US" dirty="0"/>
              <a:t>-join cost</a:t>
            </a:r>
          </a:p>
        </p:txBody>
      </p:sp>
      <p:sp>
        <p:nvSpPr>
          <p:cNvPr id="108" name="직각 삼각형 107">
            <a:extLst>
              <a:ext uri="{FF2B5EF4-FFF2-40B4-BE49-F238E27FC236}">
                <a16:creationId xmlns:a16="http://schemas.microsoft.com/office/drawing/2014/main" id="{3B3CDD83-DA93-4ECE-B4A8-2F2406A79F2E}"/>
              </a:ext>
            </a:extLst>
          </p:cNvPr>
          <p:cNvSpPr/>
          <p:nvPr/>
        </p:nvSpPr>
        <p:spPr>
          <a:xfrm flipH="1" flipV="1">
            <a:off x="6432405" y="2806340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각 삼각형 110">
            <a:extLst>
              <a:ext uri="{FF2B5EF4-FFF2-40B4-BE49-F238E27FC236}">
                <a16:creationId xmlns:a16="http://schemas.microsoft.com/office/drawing/2014/main" id="{14687D6E-45A2-44ED-B2EB-F29FD27D9962}"/>
              </a:ext>
            </a:extLst>
          </p:cNvPr>
          <p:cNvSpPr/>
          <p:nvPr/>
        </p:nvSpPr>
        <p:spPr>
          <a:xfrm>
            <a:off x="6432409" y="2806340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Rectangle 5">
            <a:extLst>
              <a:ext uri="{FF2B5EF4-FFF2-40B4-BE49-F238E27FC236}">
                <a16:creationId xmlns:a16="http://schemas.microsoft.com/office/drawing/2014/main" id="{B9CC0813-BB58-4935-98D7-4C5BC6FBF438}"/>
              </a:ext>
            </a:extLst>
          </p:cNvPr>
          <p:cNvSpPr/>
          <p:nvPr/>
        </p:nvSpPr>
        <p:spPr>
          <a:xfrm>
            <a:off x="6428944" y="280634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직각 삼각형 113">
            <a:extLst>
              <a:ext uri="{FF2B5EF4-FFF2-40B4-BE49-F238E27FC236}">
                <a16:creationId xmlns:a16="http://schemas.microsoft.com/office/drawing/2014/main" id="{425D6149-543D-4DB4-8988-C02D3685417D}"/>
              </a:ext>
            </a:extLst>
          </p:cNvPr>
          <p:cNvSpPr/>
          <p:nvPr/>
        </p:nvSpPr>
        <p:spPr>
          <a:xfrm flipH="1" flipV="1">
            <a:off x="7548529" y="2538126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직각 삼각형 116">
            <a:extLst>
              <a:ext uri="{FF2B5EF4-FFF2-40B4-BE49-F238E27FC236}">
                <a16:creationId xmlns:a16="http://schemas.microsoft.com/office/drawing/2014/main" id="{6D38B725-1DDD-4463-8BC5-D7E56BD06766}"/>
              </a:ext>
            </a:extLst>
          </p:cNvPr>
          <p:cNvSpPr/>
          <p:nvPr/>
        </p:nvSpPr>
        <p:spPr>
          <a:xfrm>
            <a:off x="7548533" y="2538126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Rectangle 5">
            <a:extLst>
              <a:ext uri="{FF2B5EF4-FFF2-40B4-BE49-F238E27FC236}">
                <a16:creationId xmlns:a16="http://schemas.microsoft.com/office/drawing/2014/main" id="{E3618390-4F2C-4F98-B4C7-2CDF5FA7B7F2}"/>
              </a:ext>
            </a:extLst>
          </p:cNvPr>
          <p:cNvSpPr/>
          <p:nvPr/>
        </p:nvSpPr>
        <p:spPr>
          <a:xfrm>
            <a:off x="7545068" y="2538126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3">
            <a:extLst>
              <a:ext uri="{FF2B5EF4-FFF2-40B4-BE49-F238E27FC236}">
                <a16:creationId xmlns:a16="http://schemas.microsoft.com/office/drawing/2014/main" id="{1B8B7A97-F949-48AE-AC28-D2A8BCE93EE8}"/>
              </a:ext>
            </a:extLst>
          </p:cNvPr>
          <p:cNvSpPr/>
          <p:nvPr/>
        </p:nvSpPr>
        <p:spPr>
          <a:xfrm>
            <a:off x="7135683" y="229220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3">
            <a:extLst>
              <a:ext uri="{FF2B5EF4-FFF2-40B4-BE49-F238E27FC236}">
                <a16:creationId xmlns:a16="http://schemas.microsoft.com/office/drawing/2014/main" id="{F65C6E03-E721-47B7-8333-AEA5108F9B26}"/>
              </a:ext>
            </a:extLst>
          </p:cNvPr>
          <p:cNvSpPr/>
          <p:nvPr/>
        </p:nvSpPr>
        <p:spPr>
          <a:xfrm>
            <a:off x="7153378" y="289634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3">
            <a:extLst>
              <a:ext uri="{FF2B5EF4-FFF2-40B4-BE49-F238E27FC236}">
                <a16:creationId xmlns:a16="http://schemas.microsoft.com/office/drawing/2014/main" id="{7B2CC15C-0EB7-469F-9600-0F29E14A5D3D}"/>
              </a:ext>
            </a:extLst>
          </p:cNvPr>
          <p:cNvSpPr/>
          <p:nvPr/>
        </p:nvSpPr>
        <p:spPr>
          <a:xfrm>
            <a:off x="7444268" y="3288349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직각 삼각형 122">
            <a:extLst>
              <a:ext uri="{FF2B5EF4-FFF2-40B4-BE49-F238E27FC236}">
                <a16:creationId xmlns:a16="http://schemas.microsoft.com/office/drawing/2014/main" id="{E7A576C0-3330-4985-B070-C4A0FC0D32BD}"/>
              </a:ext>
            </a:extLst>
          </p:cNvPr>
          <p:cNvSpPr/>
          <p:nvPr/>
        </p:nvSpPr>
        <p:spPr>
          <a:xfrm flipH="1" flipV="1">
            <a:off x="957789" y="314138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각 삼각형 125">
            <a:extLst>
              <a:ext uri="{FF2B5EF4-FFF2-40B4-BE49-F238E27FC236}">
                <a16:creationId xmlns:a16="http://schemas.microsoft.com/office/drawing/2014/main" id="{7D674605-F494-48EB-A469-5F873B1490EB}"/>
              </a:ext>
            </a:extLst>
          </p:cNvPr>
          <p:cNvSpPr/>
          <p:nvPr/>
        </p:nvSpPr>
        <p:spPr>
          <a:xfrm>
            <a:off x="957793" y="3141389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Rectangle 5">
            <a:extLst>
              <a:ext uri="{FF2B5EF4-FFF2-40B4-BE49-F238E27FC236}">
                <a16:creationId xmlns:a16="http://schemas.microsoft.com/office/drawing/2014/main" id="{17586D94-1173-45DE-928F-F82E88AF7CC3}"/>
              </a:ext>
            </a:extLst>
          </p:cNvPr>
          <p:cNvSpPr/>
          <p:nvPr/>
        </p:nvSpPr>
        <p:spPr>
          <a:xfrm>
            <a:off x="954328" y="3141389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직각 삼각형 128">
            <a:extLst>
              <a:ext uri="{FF2B5EF4-FFF2-40B4-BE49-F238E27FC236}">
                <a16:creationId xmlns:a16="http://schemas.microsoft.com/office/drawing/2014/main" id="{E404AA13-45E3-4003-95B1-FF0D73F5E85D}"/>
              </a:ext>
            </a:extLst>
          </p:cNvPr>
          <p:cNvSpPr/>
          <p:nvPr/>
        </p:nvSpPr>
        <p:spPr>
          <a:xfrm flipH="1" flipV="1">
            <a:off x="2637924" y="3194842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직각 삼각형 131">
            <a:extLst>
              <a:ext uri="{FF2B5EF4-FFF2-40B4-BE49-F238E27FC236}">
                <a16:creationId xmlns:a16="http://schemas.microsoft.com/office/drawing/2014/main" id="{B27AB8DB-37F0-4E86-9A55-5D1C4BFDE4DA}"/>
              </a:ext>
            </a:extLst>
          </p:cNvPr>
          <p:cNvSpPr/>
          <p:nvPr/>
        </p:nvSpPr>
        <p:spPr>
          <a:xfrm>
            <a:off x="2637928" y="3194842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5">
            <a:extLst>
              <a:ext uri="{FF2B5EF4-FFF2-40B4-BE49-F238E27FC236}">
                <a16:creationId xmlns:a16="http://schemas.microsoft.com/office/drawing/2014/main" id="{925580CF-9383-4B87-8374-623CA97E29B0}"/>
              </a:ext>
            </a:extLst>
          </p:cNvPr>
          <p:cNvSpPr/>
          <p:nvPr/>
        </p:nvSpPr>
        <p:spPr>
          <a:xfrm>
            <a:off x="2634463" y="3194842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직각 삼각형 134">
            <a:extLst>
              <a:ext uri="{FF2B5EF4-FFF2-40B4-BE49-F238E27FC236}">
                <a16:creationId xmlns:a16="http://schemas.microsoft.com/office/drawing/2014/main" id="{C5640873-7264-4B1B-880F-3379B3A80315}"/>
              </a:ext>
            </a:extLst>
          </p:cNvPr>
          <p:cNvSpPr/>
          <p:nvPr/>
        </p:nvSpPr>
        <p:spPr>
          <a:xfrm flipH="1" flipV="1">
            <a:off x="1855490" y="2396604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직각 삼각형 137">
            <a:extLst>
              <a:ext uri="{FF2B5EF4-FFF2-40B4-BE49-F238E27FC236}">
                <a16:creationId xmlns:a16="http://schemas.microsoft.com/office/drawing/2014/main" id="{A0D7109D-6388-44AB-9E40-F79977C765D5}"/>
              </a:ext>
            </a:extLst>
          </p:cNvPr>
          <p:cNvSpPr/>
          <p:nvPr/>
        </p:nvSpPr>
        <p:spPr>
          <a:xfrm>
            <a:off x="1855494" y="239660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ectangle 5">
            <a:extLst>
              <a:ext uri="{FF2B5EF4-FFF2-40B4-BE49-F238E27FC236}">
                <a16:creationId xmlns:a16="http://schemas.microsoft.com/office/drawing/2014/main" id="{BD35DEDA-054E-44DD-BD53-E508A6A735E8}"/>
              </a:ext>
            </a:extLst>
          </p:cNvPr>
          <p:cNvSpPr/>
          <p:nvPr/>
        </p:nvSpPr>
        <p:spPr>
          <a:xfrm>
            <a:off x="1852029" y="239660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">
            <a:extLst>
              <a:ext uri="{FF2B5EF4-FFF2-40B4-BE49-F238E27FC236}">
                <a16:creationId xmlns:a16="http://schemas.microsoft.com/office/drawing/2014/main" id="{447DE3F3-F7CD-49D3-AF4A-23C58EF51DEF}"/>
              </a:ext>
            </a:extLst>
          </p:cNvPr>
          <p:cNvSpPr/>
          <p:nvPr/>
        </p:nvSpPr>
        <p:spPr>
          <a:xfrm>
            <a:off x="1353637" y="2727967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3">
            <a:extLst>
              <a:ext uri="{FF2B5EF4-FFF2-40B4-BE49-F238E27FC236}">
                <a16:creationId xmlns:a16="http://schemas.microsoft.com/office/drawing/2014/main" id="{BAF5A843-DAF0-4DE8-AE25-70A1BD63B95C}"/>
              </a:ext>
            </a:extLst>
          </p:cNvPr>
          <p:cNvSpPr/>
          <p:nvPr/>
        </p:nvSpPr>
        <p:spPr>
          <a:xfrm>
            <a:off x="1477162" y="352259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3">
            <a:extLst>
              <a:ext uri="{FF2B5EF4-FFF2-40B4-BE49-F238E27FC236}">
                <a16:creationId xmlns:a16="http://schemas.microsoft.com/office/drawing/2014/main" id="{4FD0D93E-A5F8-4571-ABB0-9DCF61814E43}"/>
              </a:ext>
            </a:extLst>
          </p:cNvPr>
          <p:cNvSpPr/>
          <p:nvPr/>
        </p:nvSpPr>
        <p:spPr>
          <a:xfrm>
            <a:off x="2140315" y="3676851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5">
            <a:extLst>
              <a:ext uri="{FF2B5EF4-FFF2-40B4-BE49-F238E27FC236}">
                <a16:creationId xmlns:a16="http://schemas.microsoft.com/office/drawing/2014/main" id="{F0B79462-64C7-4AB8-BCCA-22C4AA3733DD}"/>
              </a:ext>
            </a:extLst>
          </p:cNvPr>
          <p:cNvSpPr/>
          <p:nvPr/>
        </p:nvSpPr>
        <p:spPr>
          <a:xfrm rot="2700000">
            <a:off x="5371242" y="1770134"/>
            <a:ext cx="190800" cy="190800"/>
          </a:xfrm>
          <a:prstGeom prst="rect">
            <a:avLst/>
          </a:prstGeom>
          <a:solidFill>
            <a:srgbClr val="B482DA"/>
          </a:solidFill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3C7824-ECB6-408A-BFA6-454E036D8ACF}"/>
              </a:ext>
            </a:extLst>
          </p:cNvPr>
          <p:cNvSpPr txBox="1"/>
          <p:nvPr/>
        </p:nvSpPr>
        <p:spPr>
          <a:xfrm>
            <a:off x="701284" y="325406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F0301F0-B89F-4E2D-811D-503DE196101E}"/>
              </a:ext>
            </a:extLst>
          </p:cNvPr>
          <p:cNvSpPr txBox="1"/>
          <p:nvPr/>
        </p:nvSpPr>
        <p:spPr>
          <a:xfrm>
            <a:off x="2381419" y="3307519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37CE5CD-2BC0-4C9E-8932-F12D8A879CA0}"/>
              </a:ext>
            </a:extLst>
          </p:cNvPr>
          <p:cNvSpPr txBox="1"/>
          <p:nvPr/>
        </p:nvSpPr>
        <p:spPr>
          <a:xfrm>
            <a:off x="7292024" y="2650803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13802568-6B1D-4EFE-A786-B192E3180F6C}"/>
              </a:ext>
            </a:extLst>
          </p:cNvPr>
          <p:cNvGrpSpPr/>
          <p:nvPr/>
        </p:nvGrpSpPr>
        <p:grpSpPr>
          <a:xfrm>
            <a:off x="6984604" y="3895050"/>
            <a:ext cx="1741068" cy="2410737"/>
            <a:chOff x="530932" y="3934587"/>
            <a:chExt cx="1741068" cy="2410737"/>
          </a:xfrm>
        </p:grpSpPr>
        <p:sp>
          <p:nvSpPr>
            <p:cNvPr id="134" name="사각형: 둥근 모서리 133">
              <a:extLst>
                <a:ext uri="{FF2B5EF4-FFF2-40B4-BE49-F238E27FC236}">
                  <a16:creationId xmlns:a16="http://schemas.microsoft.com/office/drawing/2014/main" id="{60CB3968-4690-44BA-BE6B-F89748AD13D0}"/>
                </a:ext>
              </a:extLst>
            </p:cNvPr>
            <p:cNvSpPr/>
            <p:nvPr/>
          </p:nvSpPr>
          <p:spPr>
            <a:xfrm>
              <a:off x="530932" y="3934587"/>
              <a:ext cx="1713535" cy="237473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직각 삼각형 143">
              <a:extLst>
                <a:ext uri="{FF2B5EF4-FFF2-40B4-BE49-F238E27FC236}">
                  <a16:creationId xmlns:a16="http://schemas.microsoft.com/office/drawing/2014/main" id="{B78C540A-3961-4253-8346-008F8E939A3D}"/>
                </a:ext>
              </a:extLst>
            </p:cNvPr>
            <p:cNvSpPr/>
            <p:nvPr/>
          </p:nvSpPr>
          <p:spPr>
            <a:xfrm flipH="1" flipV="1">
              <a:off x="750199" y="4107051"/>
              <a:ext cx="183861" cy="1908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각 삼각형 148">
              <a:extLst>
                <a:ext uri="{FF2B5EF4-FFF2-40B4-BE49-F238E27FC236}">
                  <a16:creationId xmlns:a16="http://schemas.microsoft.com/office/drawing/2014/main" id="{A8D48A47-9AF7-4464-8E88-6E2702BD56AC}"/>
                </a:ext>
              </a:extLst>
            </p:cNvPr>
            <p:cNvSpPr/>
            <p:nvPr/>
          </p:nvSpPr>
          <p:spPr>
            <a:xfrm>
              <a:off x="750203" y="4107051"/>
              <a:ext cx="190801" cy="190800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3" name="Rectangle 5">
              <a:extLst>
                <a:ext uri="{FF2B5EF4-FFF2-40B4-BE49-F238E27FC236}">
                  <a16:creationId xmlns:a16="http://schemas.microsoft.com/office/drawing/2014/main" id="{E1CF88DA-9159-4F7C-88F6-F3E8173BBE02}"/>
                </a:ext>
              </a:extLst>
            </p:cNvPr>
            <p:cNvSpPr/>
            <p:nvPr/>
          </p:nvSpPr>
          <p:spPr>
            <a:xfrm>
              <a:off x="746738" y="4107051"/>
              <a:ext cx="190800" cy="190800"/>
            </a:xfrm>
            <a:prstGeom prst="rect">
              <a:avLst/>
            </a:prstGeom>
            <a:noFill/>
            <a:ln w="1270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직각 삼각형 160">
              <a:extLst>
                <a:ext uri="{FF2B5EF4-FFF2-40B4-BE49-F238E27FC236}">
                  <a16:creationId xmlns:a16="http://schemas.microsoft.com/office/drawing/2014/main" id="{F316DFB7-8DDF-494A-A0A5-5BE86D487E07}"/>
                </a:ext>
              </a:extLst>
            </p:cNvPr>
            <p:cNvSpPr/>
            <p:nvPr/>
          </p:nvSpPr>
          <p:spPr>
            <a:xfrm flipH="1" flipV="1">
              <a:off x="746738" y="4755123"/>
              <a:ext cx="183861" cy="190800"/>
            </a:xfrm>
            <a:prstGeom prst="rt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각 삼각형 169">
              <a:extLst>
                <a:ext uri="{FF2B5EF4-FFF2-40B4-BE49-F238E27FC236}">
                  <a16:creationId xmlns:a16="http://schemas.microsoft.com/office/drawing/2014/main" id="{8F33105C-1C62-49B6-8EC3-1E29C80811F8}"/>
                </a:ext>
              </a:extLst>
            </p:cNvPr>
            <p:cNvSpPr/>
            <p:nvPr/>
          </p:nvSpPr>
          <p:spPr>
            <a:xfrm>
              <a:off x="746742" y="4755123"/>
              <a:ext cx="190801" cy="1908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Rectangle 5">
              <a:extLst>
                <a:ext uri="{FF2B5EF4-FFF2-40B4-BE49-F238E27FC236}">
                  <a16:creationId xmlns:a16="http://schemas.microsoft.com/office/drawing/2014/main" id="{EBE7A509-56BE-4F00-BFB5-A651A53E2800}"/>
                </a:ext>
              </a:extLst>
            </p:cNvPr>
            <p:cNvSpPr/>
            <p:nvPr/>
          </p:nvSpPr>
          <p:spPr>
            <a:xfrm>
              <a:off x="743277" y="4755123"/>
              <a:ext cx="190800" cy="190800"/>
            </a:xfrm>
            <a:prstGeom prst="rect">
              <a:avLst/>
            </a:prstGeom>
            <a:noFill/>
            <a:ln w="1270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직선 연결선 176">
              <a:extLst>
                <a:ext uri="{FF2B5EF4-FFF2-40B4-BE49-F238E27FC236}">
                  <a16:creationId xmlns:a16="http://schemas.microsoft.com/office/drawing/2014/main" id="{5DA2F8C1-77C5-42BD-BE5D-15321207F2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387" y="4529911"/>
              <a:ext cx="319886" cy="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직선 연결선 178">
              <a:extLst>
                <a:ext uri="{FF2B5EF4-FFF2-40B4-BE49-F238E27FC236}">
                  <a16:creationId xmlns:a16="http://schemas.microsoft.com/office/drawing/2014/main" id="{DDBD3040-0F1B-4CD7-B965-0CE00B9BDA9A}"/>
                </a:ext>
              </a:extLst>
            </p:cNvPr>
            <p:cNvCxnSpPr>
              <a:cxnSpLocks/>
            </p:cNvCxnSpPr>
            <p:nvPr/>
          </p:nvCxnSpPr>
          <p:spPr>
            <a:xfrm>
              <a:off x="678725" y="5172747"/>
              <a:ext cx="319886" cy="0"/>
            </a:xfrm>
            <a:prstGeom prst="line">
              <a:avLst/>
            </a:prstGeom>
            <a:ln w="12700">
              <a:solidFill>
                <a:srgbClr val="FF3399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1F0FAFB3-9BD6-4E53-82EB-46314C66C0F8}"/>
                </a:ext>
              </a:extLst>
            </p:cNvPr>
            <p:cNvSpPr txBox="1"/>
            <p:nvPr/>
          </p:nvSpPr>
          <p:spPr>
            <a:xfrm>
              <a:off x="971903" y="4027219"/>
              <a:ext cx="1300097" cy="2318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spcBef>
                  <a:spcPts val="700"/>
                </a:spcBef>
              </a:pPr>
              <a:r>
                <a:rPr lang="en-US" sz="1500" dirty="0"/>
                <a:t>open in </a:t>
              </a:r>
              <a:r>
                <a:rPr lang="en-US" sz="1500" dirty="0" err="1"/>
                <a:t>init.</a:t>
              </a:r>
              <a:endParaRPr lang="en-US" sz="1500" dirty="0"/>
            </a:p>
            <a:p>
              <a:pPr>
                <a:spcBef>
                  <a:spcPts val="700"/>
                </a:spcBef>
              </a:pPr>
              <a:r>
                <a:rPr lang="en-US" sz="1500" dirty="0" err="1"/>
                <a:t>init.</a:t>
              </a:r>
              <a:r>
                <a:rPr lang="en-US" sz="1500" dirty="0"/>
                <a:t> assign.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open in opt.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opt. assign.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nodes in </a:t>
              </a:r>
              <a:r>
                <a:rPr lang="en-US" sz="1500" i="1" dirty="0">
                  <a:solidFill>
                    <a:srgbClr val="FF0000"/>
                  </a:solidFill>
                </a:rPr>
                <a:t>T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opening edges</a:t>
              </a:r>
            </a:p>
            <a:p>
              <a:pPr>
                <a:spcBef>
                  <a:spcPts val="700"/>
                </a:spcBef>
              </a:pPr>
              <a:r>
                <a:rPr lang="en-US" sz="1500" dirty="0"/>
                <a:t>closing edges</a:t>
              </a:r>
            </a:p>
          </p:txBody>
        </p:sp>
        <p:sp>
          <p:nvSpPr>
            <p:cNvPr id="193" name="Rectangle 5">
              <a:extLst>
                <a:ext uri="{FF2B5EF4-FFF2-40B4-BE49-F238E27FC236}">
                  <a16:creationId xmlns:a16="http://schemas.microsoft.com/office/drawing/2014/main" id="{A21290E2-400E-456E-A65C-1800060C7DC3}"/>
                </a:ext>
              </a:extLst>
            </p:cNvPr>
            <p:cNvSpPr/>
            <p:nvPr/>
          </p:nvSpPr>
          <p:spPr>
            <a:xfrm>
              <a:off x="746738" y="5392415"/>
              <a:ext cx="190800" cy="190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직선 연결선 193">
              <a:extLst>
                <a:ext uri="{FF2B5EF4-FFF2-40B4-BE49-F238E27FC236}">
                  <a16:creationId xmlns:a16="http://schemas.microsoft.com/office/drawing/2014/main" id="{D04FC762-E702-4B6F-8CBC-56E1F5B00936}"/>
                </a:ext>
              </a:extLst>
            </p:cNvPr>
            <p:cNvCxnSpPr>
              <a:cxnSpLocks/>
            </p:cNvCxnSpPr>
            <p:nvPr/>
          </p:nvCxnSpPr>
          <p:spPr>
            <a:xfrm>
              <a:off x="680400" y="6129300"/>
              <a:ext cx="319886" cy="0"/>
            </a:xfrm>
            <a:prstGeom prst="line">
              <a:avLst/>
            </a:prstGeom>
            <a:ln w="34925" cmpd="dbl">
              <a:solidFill>
                <a:srgbClr val="8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연결선 195">
              <a:extLst>
                <a:ext uri="{FF2B5EF4-FFF2-40B4-BE49-F238E27FC236}">
                  <a16:creationId xmlns:a16="http://schemas.microsoft.com/office/drawing/2014/main" id="{F7CD572A-CA25-47CC-83F1-1229FD0CC7FF}"/>
                </a:ext>
              </a:extLst>
            </p:cNvPr>
            <p:cNvCxnSpPr>
              <a:cxnSpLocks/>
            </p:cNvCxnSpPr>
            <p:nvPr/>
          </p:nvCxnSpPr>
          <p:spPr>
            <a:xfrm>
              <a:off x="680400" y="5805264"/>
              <a:ext cx="319886" cy="0"/>
            </a:xfrm>
            <a:prstGeom prst="line">
              <a:avLst/>
            </a:prstGeom>
            <a:ln w="34925" cmpd="dbl">
              <a:solidFill>
                <a:srgbClr val="00808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9D3F037-D552-4C86-8668-B9E80C73F47B}"/>
              </a:ext>
            </a:extLst>
          </p:cNvPr>
          <p:cNvSpPr txBox="1"/>
          <p:nvPr/>
        </p:nvSpPr>
        <p:spPr>
          <a:xfrm>
            <a:off x="440266" y="5854286"/>
            <a:ext cx="24368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/>
              <a:t>≤ </a:t>
            </a:r>
            <a:r>
              <a:rPr lang="en-US" altLang="ko-KR" sz="2500" dirty="0"/>
              <a:t>OPT· (</a:t>
            </a:r>
            <a:r>
              <a:rPr lang="el-GR" altLang="ko-KR" sz="2500" i="1" dirty="0"/>
              <a:t>ρ</a:t>
            </a:r>
            <a:r>
              <a:rPr lang="en-US" altLang="ko-KR" sz="2500" dirty="0"/>
              <a:t>+1)· 2</a:t>
            </a:r>
            <a:endParaRPr lang="ko-KR" altLang="en-US" sz="2500" dirty="0"/>
          </a:p>
        </p:txBody>
      </p:sp>
      <p:cxnSp>
        <p:nvCxnSpPr>
          <p:cNvPr id="292" name="직선 연결선 291">
            <a:extLst>
              <a:ext uri="{FF2B5EF4-FFF2-40B4-BE49-F238E27FC236}">
                <a16:creationId xmlns:a16="http://schemas.microsoft.com/office/drawing/2014/main" id="{49A9AD1A-008D-4C34-8501-C7305348D21D}"/>
              </a:ext>
            </a:extLst>
          </p:cNvPr>
          <p:cNvCxnSpPr>
            <a:cxnSpLocks/>
          </p:cNvCxnSpPr>
          <p:nvPr/>
        </p:nvCxnSpPr>
        <p:spPr>
          <a:xfrm>
            <a:off x="3192348" y="4881852"/>
            <a:ext cx="262904" cy="38335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직선 연결선 292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stCxn id="332" idx="5"/>
            <a:endCxn id="351" idx="2"/>
          </p:cNvCxnSpPr>
          <p:nvPr/>
        </p:nvCxnSpPr>
        <p:spPr>
          <a:xfrm flipH="1">
            <a:off x="3091548" y="4786355"/>
            <a:ext cx="712763" cy="952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직선 연결선 293">
            <a:extLst>
              <a:ext uri="{FF2B5EF4-FFF2-40B4-BE49-F238E27FC236}">
                <a16:creationId xmlns:a16="http://schemas.microsoft.com/office/drawing/2014/main" id="{C82B3807-4B2D-4C86-8ADD-EA4668313E3F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772800"/>
            <a:ext cx="480412" cy="1213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직선 연결선 294">
            <a:extLst>
              <a:ext uri="{FF2B5EF4-FFF2-40B4-BE49-F238E27FC236}">
                <a16:creationId xmlns:a16="http://schemas.microsoft.com/office/drawing/2014/main" id="{DF2A6917-2F0E-4172-A4ED-55AA76DD349D}"/>
              </a:ext>
            </a:extLst>
          </p:cNvPr>
          <p:cNvCxnSpPr>
            <a:cxnSpLocks/>
          </p:cNvCxnSpPr>
          <p:nvPr/>
        </p:nvCxnSpPr>
        <p:spPr>
          <a:xfrm flipH="1" flipV="1">
            <a:off x="4354740" y="3816000"/>
            <a:ext cx="480412" cy="12131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Oval 13">
            <a:extLst>
              <a:ext uri="{FF2B5EF4-FFF2-40B4-BE49-F238E27FC236}">
                <a16:creationId xmlns:a16="http://schemas.microsoft.com/office/drawing/2014/main" id="{A3F40297-AF74-4AE7-B8DE-CF5868D3C538}"/>
              </a:ext>
            </a:extLst>
          </p:cNvPr>
          <p:cNvSpPr/>
          <p:nvPr/>
        </p:nvSpPr>
        <p:spPr>
          <a:xfrm>
            <a:off x="4253940" y="370060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7" name="직선 연결선 296">
            <a:extLst>
              <a:ext uri="{FF2B5EF4-FFF2-40B4-BE49-F238E27FC236}">
                <a16:creationId xmlns:a16="http://schemas.microsoft.com/office/drawing/2014/main" id="{B3FD381A-E7E4-4BAF-ADF0-96EFFD2248CD}"/>
              </a:ext>
            </a:extLst>
          </p:cNvPr>
          <p:cNvCxnSpPr>
            <a:cxnSpLocks/>
            <a:stCxn id="337" idx="2"/>
            <a:endCxn id="322" idx="1"/>
          </p:cNvCxnSpPr>
          <p:nvPr/>
        </p:nvCxnSpPr>
        <p:spPr>
          <a:xfrm flipV="1">
            <a:off x="3468671" y="3917310"/>
            <a:ext cx="1271081" cy="42891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직선 연결선 297">
            <a:extLst>
              <a:ext uri="{FF2B5EF4-FFF2-40B4-BE49-F238E27FC236}">
                <a16:creationId xmlns:a16="http://schemas.microsoft.com/office/drawing/2014/main" id="{44BB1826-956C-4592-ABF3-880CA6E64C9F}"/>
              </a:ext>
            </a:extLst>
          </p:cNvPr>
          <p:cNvCxnSpPr>
            <a:cxnSpLocks/>
            <a:stCxn id="336" idx="0"/>
            <a:endCxn id="324" idx="5"/>
          </p:cNvCxnSpPr>
          <p:nvPr/>
        </p:nvCxnSpPr>
        <p:spPr>
          <a:xfrm flipH="1">
            <a:off x="5765098" y="4012710"/>
            <a:ext cx="37403" cy="7822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직선 연결선 298">
            <a:extLst>
              <a:ext uri="{FF2B5EF4-FFF2-40B4-BE49-F238E27FC236}">
                <a16:creationId xmlns:a16="http://schemas.microsoft.com/office/drawing/2014/main" id="{546F60AF-C7EE-4E62-8C70-26CEA086AC41}"/>
              </a:ext>
            </a:extLst>
          </p:cNvPr>
          <p:cNvCxnSpPr>
            <a:cxnSpLocks/>
            <a:stCxn id="336" idx="6"/>
            <a:endCxn id="321" idx="5"/>
          </p:cNvCxnSpPr>
          <p:nvPr/>
        </p:nvCxnSpPr>
        <p:spPr>
          <a:xfrm flipH="1" flipV="1">
            <a:off x="4838618" y="3917310"/>
            <a:ext cx="1064683" cy="196200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연결선 299">
            <a:extLst>
              <a:ext uri="{FF2B5EF4-FFF2-40B4-BE49-F238E27FC236}">
                <a16:creationId xmlns:a16="http://schemas.microsoft.com/office/drawing/2014/main" id="{5AB1DF40-9337-43E1-82A6-E5C9F09544F2}"/>
              </a:ext>
            </a:extLst>
          </p:cNvPr>
          <p:cNvCxnSpPr>
            <a:cxnSpLocks/>
            <a:stCxn id="337" idx="1"/>
            <a:endCxn id="333" idx="5"/>
          </p:cNvCxnSpPr>
          <p:nvPr/>
        </p:nvCxnSpPr>
        <p:spPr>
          <a:xfrm>
            <a:off x="3498195" y="4274944"/>
            <a:ext cx="309591" cy="51141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직선 연결선 300">
            <a:extLst>
              <a:ext uri="{FF2B5EF4-FFF2-40B4-BE49-F238E27FC236}">
                <a16:creationId xmlns:a16="http://schemas.microsoft.com/office/drawing/2014/main" id="{49A9AD1A-008D-4C34-8501-C7305348D21D}"/>
              </a:ext>
            </a:extLst>
          </p:cNvPr>
          <p:cNvCxnSpPr>
            <a:cxnSpLocks/>
            <a:stCxn id="335" idx="4"/>
            <a:endCxn id="318" idx="5"/>
          </p:cNvCxnSpPr>
          <p:nvPr/>
        </p:nvCxnSpPr>
        <p:spPr>
          <a:xfrm flipH="1" flipV="1">
            <a:off x="3458718" y="5259547"/>
            <a:ext cx="53679" cy="941761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직선 연결선 301">
            <a:extLst>
              <a:ext uri="{FF2B5EF4-FFF2-40B4-BE49-F238E27FC236}">
                <a16:creationId xmlns:a16="http://schemas.microsoft.com/office/drawing/2014/main" id="{D3882C52-4310-4AC0-94C0-53BF671020AB}"/>
              </a:ext>
            </a:extLst>
          </p:cNvPr>
          <p:cNvCxnSpPr>
            <a:cxnSpLocks/>
            <a:stCxn id="335" idx="3"/>
            <a:endCxn id="330" idx="5"/>
          </p:cNvCxnSpPr>
          <p:nvPr/>
        </p:nvCxnSpPr>
        <p:spPr>
          <a:xfrm flipV="1">
            <a:off x="3441121" y="5713899"/>
            <a:ext cx="461425" cy="457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직선 연결선 302">
            <a:extLst>
              <a:ext uri="{FF2B5EF4-FFF2-40B4-BE49-F238E27FC236}">
                <a16:creationId xmlns:a16="http://schemas.microsoft.com/office/drawing/2014/main" id="{C694EC00-E335-4EF9-9A4E-7992614AF9F0}"/>
              </a:ext>
            </a:extLst>
          </p:cNvPr>
          <p:cNvCxnSpPr>
            <a:cxnSpLocks/>
            <a:stCxn id="342" idx="6"/>
            <a:endCxn id="327" idx="5"/>
          </p:cNvCxnSpPr>
          <p:nvPr/>
        </p:nvCxnSpPr>
        <p:spPr>
          <a:xfrm flipH="1" flipV="1">
            <a:off x="5818551" y="5751943"/>
            <a:ext cx="637918" cy="2019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연결선 303">
            <a:extLst>
              <a:ext uri="{FF2B5EF4-FFF2-40B4-BE49-F238E27FC236}">
                <a16:creationId xmlns:a16="http://schemas.microsoft.com/office/drawing/2014/main" id="{19CEEC68-1D63-4871-949E-6B052E079E1C}"/>
              </a:ext>
            </a:extLst>
          </p:cNvPr>
          <p:cNvCxnSpPr>
            <a:cxnSpLocks/>
            <a:stCxn id="342" idx="4"/>
            <a:endCxn id="339" idx="5"/>
          </p:cNvCxnSpPr>
          <p:nvPr/>
        </p:nvCxnSpPr>
        <p:spPr>
          <a:xfrm flipH="1" flipV="1">
            <a:off x="6297141" y="5346474"/>
            <a:ext cx="58528" cy="70821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직선 연결선 304">
            <a:extLst>
              <a:ext uri="{FF2B5EF4-FFF2-40B4-BE49-F238E27FC236}">
                <a16:creationId xmlns:a16="http://schemas.microsoft.com/office/drawing/2014/main" id="{F5520F40-5011-4D7A-B3AA-23EC1BB6B98C}"/>
              </a:ext>
            </a:extLst>
          </p:cNvPr>
          <p:cNvCxnSpPr>
            <a:cxnSpLocks/>
            <a:stCxn id="341" idx="0"/>
            <a:endCxn id="339" idx="5"/>
          </p:cNvCxnSpPr>
          <p:nvPr/>
        </p:nvCxnSpPr>
        <p:spPr>
          <a:xfrm>
            <a:off x="6198275" y="4337382"/>
            <a:ext cx="98866" cy="1009092"/>
          </a:xfrm>
          <a:prstGeom prst="line">
            <a:avLst/>
          </a:prstGeom>
          <a:ln w="12700">
            <a:solidFill>
              <a:srgbClr val="FF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직선 연결선 305">
            <a:extLst>
              <a:ext uri="{FF2B5EF4-FFF2-40B4-BE49-F238E27FC236}">
                <a16:creationId xmlns:a16="http://schemas.microsoft.com/office/drawing/2014/main" id="{FCD54CD8-BC94-4784-B49C-203A6F046182}"/>
              </a:ext>
            </a:extLst>
          </p:cNvPr>
          <p:cNvCxnSpPr>
            <a:cxnSpLocks/>
            <a:stCxn id="324" idx="5"/>
            <a:endCxn id="341" idx="7"/>
          </p:cNvCxnSpPr>
          <p:nvPr/>
        </p:nvCxnSpPr>
        <p:spPr>
          <a:xfrm flipV="1">
            <a:off x="5765098" y="4366906"/>
            <a:ext cx="504453" cy="4280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TextBox 306">
            <a:extLst>
              <a:ext uri="{FF2B5EF4-FFF2-40B4-BE49-F238E27FC236}">
                <a16:creationId xmlns:a16="http://schemas.microsoft.com/office/drawing/2014/main" id="{0C2C85C7-E1C8-40ED-960C-2AF4E6E98238}"/>
              </a:ext>
            </a:extLst>
          </p:cNvPr>
          <p:cNvSpPr txBox="1"/>
          <p:nvPr/>
        </p:nvSpPr>
        <p:spPr>
          <a:xfrm>
            <a:off x="4486708" y="3934587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4CCCB8B4-2E26-4036-B198-132E3333FFE9}"/>
              </a:ext>
            </a:extLst>
          </p:cNvPr>
          <p:cNvSpPr txBox="1"/>
          <p:nvPr/>
        </p:nvSpPr>
        <p:spPr>
          <a:xfrm>
            <a:off x="3546394" y="4428179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E8982139-4A08-4F87-AFF6-668188D59849}"/>
              </a:ext>
            </a:extLst>
          </p:cNvPr>
          <p:cNvSpPr txBox="1"/>
          <p:nvPr/>
        </p:nvSpPr>
        <p:spPr>
          <a:xfrm>
            <a:off x="5503706" y="443681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0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40F7832B-854B-4A2C-8131-E096380B0155}"/>
              </a:ext>
            </a:extLst>
          </p:cNvPr>
          <p:cNvSpPr txBox="1"/>
          <p:nvPr/>
        </p:nvSpPr>
        <p:spPr>
          <a:xfrm>
            <a:off x="3197326" y="4901371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3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6249149C-C724-4D99-9711-E15D850FF50B}"/>
              </a:ext>
            </a:extLst>
          </p:cNvPr>
          <p:cNvSpPr txBox="1"/>
          <p:nvPr/>
        </p:nvSpPr>
        <p:spPr>
          <a:xfrm>
            <a:off x="5557159" y="5393767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E2848AF5-4638-4D18-B4B9-8DFA07B482DE}"/>
              </a:ext>
            </a:extLst>
          </p:cNvPr>
          <p:cNvSpPr txBox="1"/>
          <p:nvPr/>
        </p:nvSpPr>
        <p:spPr>
          <a:xfrm>
            <a:off x="3641154" y="535572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52905002-F3A7-400C-BB3D-E6E2E12FD2CF}"/>
              </a:ext>
            </a:extLst>
          </p:cNvPr>
          <p:cNvSpPr txBox="1"/>
          <p:nvPr/>
        </p:nvSpPr>
        <p:spPr>
          <a:xfrm>
            <a:off x="6035749" y="4988298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7F35FFB8-F6DD-42A6-89B0-4C92C799977F}"/>
              </a:ext>
            </a:extLst>
          </p:cNvPr>
          <p:cNvSpPr txBox="1"/>
          <p:nvPr/>
        </p:nvSpPr>
        <p:spPr>
          <a:xfrm>
            <a:off x="5945231" y="536375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477B7C2C-6E6F-4CE5-B06D-C2F0C2E1EFF9}"/>
              </a:ext>
            </a:extLst>
          </p:cNvPr>
          <p:cNvSpPr txBox="1"/>
          <p:nvPr/>
        </p:nvSpPr>
        <p:spPr>
          <a:xfrm>
            <a:off x="4479443" y="524464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2631C1D1-68EA-4CB8-99C5-906D463B2D0D}"/>
              </a:ext>
            </a:extLst>
          </p:cNvPr>
          <p:cNvSpPr txBox="1"/>
          <p:nvPr/>
        </p:nvSpPr>
        <p:spPr>
          <a:xfrm>
            <a:off x="4569961" y="4869193"/>
            <a:ext cx="515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317" name="직각 삼각형 316">
            <a:extLst>
              <a:ext uri="{FF2B5EF4-FFF2-40B4-BE49-F238E27FC236}">
                <a16:creationId xmlns:a16="http://schemas.microsoft.com/office/drawing/2014/main" id="{A6699F54-70E7-424D-A566-579350A1DA3B}"/>
              </a:ext>
            </a:extLst>
          </p:cNvPr>
          <p:cNvSpPr/>
          <p:nvPr/>
        </p:nvSpPr>
        <p:spPr>
          <a:xfrm flipH="1" flipV="1">
            <a:off x="3363313" y="5164147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8" name="직각 삼각형 317">
            <a:extLst>
              <a:ext uri="{FF2B5EF4-FFF2-40B4-BE49-F238E27FC236}">
                <a16:creationId xmlns:a16="http://schemas.microsoft.com/office/drawing/2014/main" id="{E198A3CC-EC62-4C27-9538-21FD57981FD0}"/>
              </a:ext>
            </a:extLst>
          </p:cNvPr>
          <p:cNvSpPr/>
          <p:nvPr/>
        </p:nvSpPr>
        <p:spPr>
          <a:xfrm>
            <a:off x="3363317" y="5164147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9" name="Rectangle 5">
            <a:extLst>
              <a:ext uri="{FF2B5EF4-FFF2-40B4-BE49-F238E27FC236}">
                <a16:creationId xmlns:a16="http://schemas.microsoft.com/office/drawing/2014/main" id="{7AE673C5-0D2A-4A73-9A7E-33D5F3BCC52A}"/>
              </a:ext>
            </a:extLst>
          </p:cNvPr>
          <p:cNvSpPr/>
          <p:nvPr/>
        </p:nvSpPr>
        <p:spPr>
          <a:xfrm>
            <a:off x="3359852" y="5164147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직각 삼각형 319">
            <a:extLst>
              <a:ext uri="{FF2B5EF4-FFF2-40B4-BE49-F238E27FC236}">
                <a16:creationId xmlns:a16="http://schemas.microsoft.com/office/drawing/2014/main" id="{2F12C8FC-20E3-418B-9C9A-57AD17D17809}"/>
              </a:ext>
            </a:extLst>
          </p:cNvPr>
          <p:cNvSpPr/>
          <p:nvPr/>
        </p:nvSpPr>
        <p:spPr>
          <a:xfrm flipH="1" flipV="1">
            <a:off x="4743213" y="3821910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1" name="직각 삼각형 320">
            <a:extLst>
              <a:ext uri="{FF2B5EF4-FFF2-40B4-BE49-F238E27FC236}">
                <a16:creationId xmlns:a16="http://schemas.microsoft.com/office/drawing/2014/main" id="{0ED43750-0B33-44BF-8A6B-7100A2A4D8DA}"/>
              </a:ext>
            </a:extLst>
          </p:cNvPr>
          <p:cNvSpPr/>
          <p:nvPr/>
        </p:nvSpPr>
        <p:spPr>
          <a:xfrm>
            <a:off x="4743217" y="3821910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2" name="Rectangle 5">
            <a:extLst>
              <a:ext uri="{FF2B5EF4-FFF2-40B4-BE49-F238E27FC236}">
                <a16:creationId xmlns:a16="http://schemas.microsoft.com/office/drawing/2014/main" id="{FAD3D10C-B618-402E-BB2E-16F45F0AE315}"/>
              </a:ext>
            </a:extLst>
          </p:cNvPr>
          <p:cNvSpPr/>
          <p:nvPr/>
        </p:nvSpPr>
        <p:spPr>
          <a:xfrm>
            <a:off x="4739752" y="3821910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직각 삼각형 322">
            <a:extLst>
              <a:ext uri="{FF2B5EF4-FFF2-40B4-BE49-F238E27FC236}">
                <a16:creationId xmlns:a16="http://schemas.microsoft.com/office/drawing/2014/main" id="{E2FF36D1-ABAF-4659-95BF-7C541FE80F53}"/>
              </a:ext>
            </a:extLst>
          </p:cNvPr>
          <p:cNvSpPr/>
          <p:nvPr/>
        </p:nvSpPr>
        <p:spPr>
          <a:xfrm flipH="1" flipV="1">
            <a:off x="5669693" y="4699594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4" name="직각 삼각형 323">
            <a:extLst>
              <a:ext uri="{FF2B5EF4-FFF2-40B4-BE49-F238E27FC236}">
                <a16:creationId xmlns:a16="http://schemas.microsoft.com/office/drawing/2014/main" id="{A41E4328-B5A2-4619-9EF9-0661C546DC7A}"/>
              </a:ext>
            </a:extLst>
          </p:cNvPr>
          <p:cNvSpPr/>
          <p:nvPr/>
        </p:nvSpPr>
        <p:spPr>
          <a:xfrm>
            <a:off x="5669697" y="4699594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5" name="Rectangle 5">
            <a:extLst>
              <a:ext uri="{FF2B5EF4-FFF2-40B4-BE49-F238E27FC236}">
                <a16:creationId xmlns:a16="http://schemas.microsoft.com/office/drawing/2014/main" id="{61B4562B-C18A-4E08-96D8-80D9E5769750}"/>
              </a:ext>
            </a:extLst>
          </p:cNvPr>
          <p:cNvSpPr/>
          <p:nvPr/>
        </p:nvSpPr>
        <p:spPr>
          <a:xfrm>
            <a:off x="5666232" y="4699594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직각 삼각형 325">
            <a:extLst>
              <a:ext uri="{FF2B5EF4-FFF2-40B4-BE49-F238E27FC236}">
                <a16:creationId xmlns:a16="http://schemas.microsoft.com/office/drawing/2014/main" id="{28DB0F3D-3396-43D9-B822-30FADE308BE5}"/>
              </a:ext>
            </a:extLst>
          </p:cNvPr>
          <p:cNvSpPr/>
          <p:nvPr/>
        </p:nvSpPr>
        <p:spPr>
          <a:xfrm flipH="1" flipV="1">
            <a:off x="5723146" y="5656543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7" name="직각 삼각형 326">
            <a:extLst>
              <a:ext uri="{FF2B5EF4-FFF2-40B4-BE49-F238E27FC236}">
                <a16:creationId xmlns:a16="http://schemas.microsoft.com/office/drawing/2014/main" id="{268641C6-64F5-437D-B311-F5F49F7803A8}"/>
              </a:ext>
            </a:extLst>
          </p:cNvPr>
          <p:cNvSpPr/>
          <p:nvPr/>
        </p:nvSpPr>
        <p:spPr>
          <a:xfrm>
            <a:off x="5723150" y="5656543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8" name="Rectangle 5">
            <a:extLst>
              <a:ext uri="{FF2B5EF4-FFF2-40B4-BE49-F238E27FC236}">
                <a16:creationId xmlns:a16="http://schemas.microsoft.com/office/drawing/2014/main" id="{0ABE5A8E-3E77-466B-90A9-594C68D8C0B2}"/>
              </a:ext>
            </a:extLst>
          </p:cNvPr>
          <p:cNvSpPr/>
          <p:nvPr/>
        </p:nvSpPr>
        <p:spPr>
          <a:xfrm>
            <a:off x="5719685" y="5656543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직각 삼각형 328">
            <a:extLst>
              <a:ext uri="{FF2B5EF4-FFF2-40B4-BE49-F238E27FC236}">
                <a16:creationId xmlns:a16="http://schemas.microsoft.com/office/drawing/2014/main" id="{4E7DAD23-8DF3-4A2E-95F7-3E64CB1588C2}"/>
              </a:ext>
            </a:extLst>
          </p:cNvPr>
          <p:cNvSpPr/>
          <p:nvPr/>
        </p:nvSpPr>
        <p:spPr>
          <a:xfrm flipH="1" flipV="1">
            <a:off x="3807141" y="561849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0" name="직각 삼각형 329">
            <a:extLst>
              <a:ext uri="{FF2B5EF4-FFF2-40B4-BE49-F238E27FC236}">
                <a16:creationId xmlns:a16="http://schemas.microsoft.com/office/drawing/2014/main" id="{ABEE2115-E78C-4D9C-9744-60B184751E00}"/>
              </a:ext>
            </a:extLst>
          </p:cNvPr>
          <p:cNvSpPr/>
          <p:nvPr/>
        </p:nvSpPr>
        <p:spPr>
          <a:xfrm>
            <a:off x="3807145" y="5618499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1" name="Rectangle 5">
            <a:extLst>
              <a:ext uri="{FF2B5EF4-FFF2-40B4-BE49-F238E27FC236}">
                <a16:creationId xmlns:a16="http://schemas.microsoft.com/office/drawing/2014/main" id="{E9748094-911A-45AD-AF77-496B272C7EFF}"/>
              </a:ext>
            </a:extLst>
          </p:cNvPr>
          <p:cNvSpPr/>
          <p:nvPr/>
        </p:nvSpPr>
        <p:spPr>
          <a:xfrm>
            <a:off x="3803680" y="5618499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직각 삼각형 331">
            <a:extLst>
              <a:ext uri="{FF2B5EF4-FFF2-40B4-BE49-F238E27FC236}">
                <a16:creationId xmlns:a16="http://schemas.microsoft.com/office/drawing/2014/main" id="{EAC67EF9-B207-4EC5-A25B-0872742A5A20}"/>
              </a:ext>
            </a:extLst>
          </p:cNvPr>
          <p:cNvSpPr/>
          <p:nvPr/>
        </p:nvSpPr>
        <p:spPr>
          <a:xfrm flipH="1" flipV="1">
            <a:off x="3712381" y="4690955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3" name="직각 삼각형 332">
            <a:extLst>
              <a:ext uri="{FF2B5EF4-FFF2-40B4-BE49-F238E27FC236}">
                <a16:creationId xmlns:a16="http://schemas.microsoft.com/office/drawing/2014/main" id="{CE5512B1-50B7-4D4A-87FB-09F419EEB365}"/>
              </a:ext>
            </a:extLst>
          </p:cNvPr>
          <p:cNvSpPr/>
          <p:nvPr/>
        </p:nvSpPr>
        <p:spPr>
          <a:xfrm>
            <a:off x="3712385" y="4690955"/>
            <a:ext cx="190801" cy="1908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4" name="Rectangle 5">
            <a:extLst>
              <a:ext uri="{FF2B5EF4-FFF2-40B4-BE49-F238E27FC236}">
                <a16:creationId xmlns:a16="http://schemas.microsoft.com/office/drawing/2014/main" id="{00CA5C7E-42BB-4352-9962-EE04B692E5FA}"/>
              </a:ext>
            </a:extLst>
          </p:cNvPr>
          <p:cNvSpPr/>
          <p:nvPr/>
        </p:nvSpPr>
        <p:spPr>
          <a:xfrm>
            <a:off x="3708920" y="4690955"/>
            <a:ext cx="190800" cy="1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411597" y="5999708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13">
            <a:extLst>
              <a:ext uri="{FF2B5EF4-FFF2-40B4-BE49-F238E27FC236}">
                <a16:creationId xmlns:a16="http://schemas.microsoft.com/office/drawing/2014/main" id="{A641173F-C0B1-4CA1-AC7A-D555C691064C}"/>
              </a:ext>
            </a:extLst>
          </p:cNvPr>
          <p:cNvSpPr/>
          <p:nvPr/>
        </p:nvSpPr>
        <p:spPr>
          <a:xfrm>
            <a:off x="5701701" y="401271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13">
            <a:extLst>
              <a:ext uri="{FF2B5EF4-FFF2-40B4-BE49-F238E27FC236}">
                <a16:creationId xmlns:a16="http://schemas.microsoft.com/office/drawing/2014/main" id="{F16D6932-1A62-4056-A950-49CD98DE4951}"/>
              </a:ext>
            </a:extLst>
          </p:cNvPr>
          <p:cNvSpPr/>
          <p:nvPr/>
        </p:nvSpPr>
        <p:spPr>
          <a:xfrm>
            <a:off x="3468671" y="4245420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직각 삼각형 337">
            <a:extLst>
              <a:ext uri="{FF2B5EF4-FFF2-40B4-BE49-F238E27FC236}">
                <a16:creationId xmlns:a16="http://schemas.microsoft.com/office/drawing/2014/main" id="{37BA2F6E-27BE-4F0B-9710-7AC8C11717B1}"/>
              </a:ext>
            </a:extLst>
          </p:cNvPr>
          <p:cNvSpPr/>
          <p:nvPr/>
        </p:nvSpPr>
        <p:spPr>
          <a:xfrm flipH="1" flipV="1">
            <a:off x="6201736" y="5251074"/>
            <a:ext cx="183861" cy="190800"/>
          </a:xfrm>
          <a:prstGeom prst="rt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9" name="직각 삼각형 338">
            <a:extLst>
              <a:ext uri="{FF2B5EF4-FFF2-40B4-BE49-F238E27FC236}">
                <a16:creationId xmlns:a16="http://schemas.microsoft.com/office/drawing/2014/main" id="{9499B4A4-A2F1-4CCE-A452-1E5497034282}"/>
              </a:ext>
            </a:extLst>
          </p:cNvPr>
          <p:cNvSpPr/>
          <p:nvPr/>
        </p:nvSpPr>
        <p:spPr>
          <a:xfrm>
            <a:off x="6201740" y="5251074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0" name="Rectangle 5">
            <a:extLst>
              <a:ext uri="{FF2B5EF4-FFF2-40B4-BE49-F238E27FC236}">
                <a16:creationId xmlns:a16="http://schemas.microsoft.com/office/drawing/2014/main" id="{A802A768-D3B0-4D2E-B0FD-A8C14554251F}"/>
              </a:ext>
            </a:extLst>
          </p:cNvPr>
          <p:cNvSpPr/>
          <p:nvPr/>
        </p:nvSpPr>
        <p:spPr>
          <a:xfrm>
            <a:off x="6198275" y="5251074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13">
            <a:extLst>
              <a:ext uri="{FF2B5EF4-FFF2-40B4-BE49-F238E27FC236}">
                <a16:creationId xmlns:a16="http://schemas.microsoft.com/office/drawing/2014/main" id="{594C38D0-259F-4C80-951E-ED3210AAC622}"/>
              </a:ext>
            </a:extLst>
          </p:cNvPr>
          <p:cNvSpPr/>
          <p:nvPr/>
        </p:nvSpPr>
        <p:spPr>
          <a:xfrm>
            <a:off x="6097475" y="4337382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13">
            <a:extLst>
              <a:ext uri="{FF2B5EF4-FFF2-40B4-BE49-F238E27FC236}">
                <a16:creationId xmlns:a16="http://schemas.microsoft.com/office/drawing/2014/main" id="{3275C1E0-0605-4C74-A205-4D409DDE0FB6}"/>
              </a:ext>
            </a:extLst>
          </p:cNvPr>
          <p:cNvSpPr/>
          <p:nvPr/>
        </p:nvSpPr>
        <p:spPr>
          <a:xfrm>
            <a:off x="6254869" y="5853086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직각 삼각형 342">
            <a:extLst>
              <a:ext uri="{FF2B5EF4-FFF2-40B4-BE49-F238E27FC236}">
                <a16:creationId xmlns:a16="http://schemas.microsoft.com/office/drawing/2014/main" id="{0D460DAB-A951-4D7F-9738-671915E9D47F}"/>
              </a:ext>
            </a:extLst>
          </p:cNvPr>
          <p:cNvSpPr/>
          <p:nvPr/>
        </p:nvSpPr>
        <p:spPr>
          <a:xfrm flipH="1" flipV="1">
            <a:off x="4735948" y="5131969"/>
            <a:ext cx="18386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4" name="직각 삼각형 343">
            <a:extLst>
              <a:ext uri="{FF2B5EF4-FFF2-40B4-BE49-F238E27FC236}">
                <a16:creationId xmlns:a16="http://schemas.microsoft.com/office/drawing/2014/main" id="{257420DE-8C42-43F1-83AA-144C72943DE6}"/>
              </a:ext>
            </a:extLst>
          </p:cNvPr>
          <p:cNvSpPr/>
          <p:nvPr/>
        </p:nvSpPr>
        <p:spPr>
          <a:xfrm>
            <a:off x="4735952" y="5131969"/>
            <a:ext cx="190801" cy="1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5" name="Rectangle 5">
            <a:extLst>
              <a:ext uri="{FF2B5EF4-FFF2-40B4-BE49-F238E27FC236}">
                <a16:creationId xmlns:a16="http://schemas.microsoft.com/office/drawing/2014/main" id="{713BDA1F-7A5B-4662-A066-0340CEBE2C2A}"/>
              </a:ext>
            </a:extLst>
          </p:cNvPr>
          <p:cNvSpPr/>
          <p:nvPr/>
        </p:nvSpPr>
        <p:spPr>
          <a:xfrm>
            <a:off x="4732487" y="5131969"/>
            <a:ext cx="190800" cy="190800"/>
          </a:xfrm>
          <a:prstGeom prst="rect">
            <a:avLst/>
          </a:prstGeom>
          <a:noFill/>
          <a:ln w="1270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921E0B46-1DCE-4FE5-9C15-41351496F254}"/>
              </a:ext>
            </a:extLst>
          </p:cNvPr>
          <p:cNvSpPr txBox="1"/>
          <p:nvPr/>
        </p:nvSpPr>
        <p:spPr>
          <a:xfrm>
            <a:off x="3550636" y="5731176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1600" dirty="0">
                <a:solidFill>
                  <a:srgbClr val="3333B2"/>
                </a:solidFill>
              </a:rPr>
              <a:t>even</a:t>
            </a:r>
            <a:endParaRPr lang="en-US" sz="1600" dirty="0">
              <a:solidFill>
                <a:srgbClr val="3333B2"/>
              </a:solidFill>
            </a:endParaRP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402B312F-F458-4FAA-AE33-39392953D853}"/>
              </a:ext>
            </a:extLst>
          </p:cNvPr>
          <p:cNvSpPr txBox="1"/>
          <p:nvPr/>
        </p:nvSpPr>
        <p:spPr>
          <a:xfrm>
            <a:off x="5413188" y="4812271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7586C6F5-2C4A-47C4-9D0E-E9908672A729}"/>
              </a:ext>
            </a:extLst>
          </p:cNvPr>
          <p:cNvSpPr txBox="1"/>
          <p:nvPr/>
        </p:nvSpPr>
        <p:spPr>
          <a:xfrm>
            <a:off x="5466641" y="5769220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4CE4BE08-BFE3-4EE0-BB8F-6F76300C0051}"/>
              </a:ext>
            </a:extLst>
          </p:cNvPr>
          <p:cNvSpPr txBox="1"/>
          <p:nvPr/>
        </p:nvSpPr>
        <p:spPr>
          <a:xfrm>
            <a:off x="3455876" y="4803632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odd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F1131637-29EF-41BF-9FA0-87D92EC11634}"/>
              </a:ext>
            </a:extLst>
          </p:cNvPr>
          <p:cNvSpPr txBox="1"/>
          <p:nvPr/>
        </p:nvSpPr>
        <p:spPr>
          <a:xfrm>
            <a:off x="3106808" y="5276824"/>
            <a:ext cx="6968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3333B2"/>
                </a:solidFill>
              </a:rPr>
              <a:t>even</a:t>
            </a:r>
          </a:p>
        </p:txBody>
      </p:sp>
      <p:sp>
        <p:nvSpPr>
          <p:cNvPr id="351" name="Oval 13">
            <a:extLst>
              <a:ext uri="{FF2B5EF4-FFF2-40B4-BE49-F238E27FC236}">
                <a16:creationId xmlns:a16="http://schemas.microsoft.com/office/drawing/2014/main" id="{9E73F733-6E82-4295-9163-8AC6FEE698FB}"/>
              </a:ext>
            </a:extLst>
          </p:cNvPr>
          <p:cNvSpPr/>
          <p:nvPr/>
        </p:nvSpPr>
        <p:spPr>
          <a:xfrm>
            <a:off x="3091548" y="4780795"/>
            <a:ext cx="201600" cy="2016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직사각형 351"/>
          <p:cNvSpPr/>
          <p:nvPr/>
        </p:nvSpPr>
        <p:spPr>
          <a:xfrm>
            <a:off x="5330982" y="166480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solidFill>
                  <a:srgbClr val="5B2682"/>
                </a:solidFill>
              </a:rPr>
              <a:t>z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24218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580CE-154B-4851-BB6F-111D9EC95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Main result</a:t>
            </a:r>
            <a:endParaRPr lang="ko-KR" altLang="en-US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E350E7C-ECAF-4112-AF7A-AF9C18838CAD}"/>
              </a:ext>
            </a:extLst>
          </p:cNvPr>
          <p:cNvSpPr/>
          <p:nvPr/>
        </p:nvSpPr>
        <p:spPr>
          <a:xfrm>
            <a:off x="503548" y="2600908"/>
            <a:ext cx="8388932" cy="216024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B6F65A-A1E4-439F-B644-1C3CBFB8F968}"/>
              </a:ext>
            </a:extLst>
          </p:cNvPr>
          <p:cNvSpPr txBox="1"/>
          <p:nvPr/>
        </p:nvSpPr>
        <p:spPr>
          <a:xfrm>
            <a:off x="647564" y="281693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ko-KR" sz="2400" dirty="0">
                <a:solidFill>
                  <a:srgbClr val="3333B2"/>
                </a:solidFill>
              </a:rPr>
              <a:t>Theorem</a:t>
            </a:r>
            <a:r>
              <a:rPr lang="en-US" altLang="ko-KR" sz="2400" dirty="0"/>
              <a:t> </a:t>
            </a:r>
            <a:r>
              <a:rPr lang="en-US" altLang="ko-KR" sz="2200" dirty="0"/>
              <a:t>[Kim, Shin, A 2019]</a:t>
            </a:r>
            <a:endParaRPr lang="ko-KR" alt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4E9E32-09F7-44FE-B553-204F1CC962AF}"/>
              </a:ext>
            </a:extLst>
          </p:cNvPr>
          <p:cNvSpPr txBox="1"/>
          <p:nvPr/>
        </p:nvSpPr>
        <p:spPr>
          <a:xfrm>
            <a:off x="719572" y="3380316"/>
            <a:ext cx="8028892" cy="1020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ko-KR" sz="2600" dirty="0"/>
              <a:t>There exists a randomized 6.464-approximation algorithm</a:t>
            </a:r>
          </a:p>
          <a:p>
            <a:pPr>
              <a:spcBef>
                <a:spcPts val="1000"/>
              </a:spcBef>
            </a:pPr>
            <a:r>
              <a:rPr lang="en-US" altLang="ko-KR" sz="2600" dirty="0"/>
              <a:t>for the general parity-constrained facility location problem.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5420024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784F70-D315-4B01-BC88-4AFD39DD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Future directions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C85B3A-9D36-4F64-AFF5-4E54493F4FE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Does there exist a good linear programming relaxation?</a:t>
            </a:r>
          </a:p>
          <a:p>
            <a:endParaRPr lang="en-US" altLang="ko-KR" dirty="0"/>
          </a:p>
          <a:p>
            <a:r>
              <a:rPr lang="en-US" altLang="ko-KR" dirty="0"/>
              <a:t>Can parity constraints be introduced to other fundamental combinatorial optimization problems?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08147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448780"/>
            <a:ext cx="1791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15878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5DCA5D-AAC6-4AA2-B836-62479011A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 Question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A5BED6-DC97-4C23-815D-C7A90624B5B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25252" y="2465236"/>
            <a:ext cx="7895220" cy="373607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Does the problem still admit </a:t>
            </a:r>
            <a:r>
              <a:rPr lang="en-US" altLang="ko-KR" i="1" dirty="0"/>
              <a:t>O</a:t>
            </a:r>
            <a:r>
              <a:rPr lang="en-US" altLang="ko-KR" dirty="0"/>
              <a:t>(1)-approx. algorithms when </a:t>
            </a:r>
            <a:r>
              <a:rPr lang="en-US" altLang="ko-KR" dirty="0">
                <a:solidFill>
                  <a:srgbClr val="FF0000"/>
                </a:solidFill>
              </a:rPr>
              <a:t>parity constraints</a:t>
            </a:r>
            <a:r>
              <a:rPr lang="en-US" altLang="ko-KR" dirty="0"/>
              <a:t> are introduced?   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46576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HCAN@PSWELLNVISWZY5H8" val="523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4939</TotalTime>
  <Words>4341</Words>
  <Application>Microsoft Office PowerPoint</Application>
  <PresentationFormat>화면 슬라이드 쇼(4:3)</PresentationFormat>
  <Paragraphs>1552</Paragraphs>
  <Slides>87</Slides>
  <Notes>0</Notes>
  <HiddenSlides>1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87</vt:i4>
      </vt:variant>
    </vt:vector>
  </HeadingPairs>
  <TitlesOfParts>
    <vt:vector size="94" baseType="lpstr">
      <vt:lpstr>Wingdings 3</vt:lpstr>
      <vt:lpstr>Calibri</vt:lpstr>
      <vt:lpstr>Gill Sans MT</vt:lpstr>
      <vt:lpstr>Bookman Old Style</vt:lpstr>
      <vt:lpstr>Wingdings</vt:lpstr>
      <vt:lpstr>맑은 고딕</vt:lpstr>
      <vt:lpstr>Origin</vt:lpstr>
      <vt:lpstr>           Constant-Factor Approximation Algorithms  for Parity-Constrained Facility Location Problems            Hyung-Chan An          July 29, 2013    Joint work with Kangsan Kim and Yongho Shin </vt:lpstr>
      <vt:lpstr>Parity</vt:lpstr>
      <vt:lpstr>Parity-constrained optimization</vt:lpstr>
      <vt:lpstr>Unconstrained facility location</vt:lpstr>
      <vt:lpstr>Unconstrained facility location</vt:lpstr>
      <vt:lpstr>Unconstrained facility location</vt:lpstr>
      <vt:lpstr>Unconstrained facility location</vt:lpstr>
      <vt:lpstr>Unconstrained facility location</vt:lpstr>
      <vt:lpstr>The Question</vt:lpstr>
      <vt:lpstr>The Question</vt:lpstr>
      <vt:lpstr>Unconstrained facility location</vt:lpstr>
      <vt:lpstr>Parity-constrained facility location</vt:lpstr>
      <vt:lpstr>Parity-constrained facility location</vt:lpstr>
      <vt:lpstr>Parity-constrained facility location</vt:lpstr>
      <vt:lpstr>Parity-constrained facility location</vt:lpstr>
      <vt:lpstr>Main result</vt:lpstr>
      <vt:lpstr>Unconstrained FL as a relaxation</vt:lpstr>
      <vt:lpstr>Unconstrained FL as a relaxation</vt:lpstr>
      <vt:lpstr>Unconstrained FL as a relaxation</vt:lpstr>
      <vt:lpstr>Unconstrained FL as a relaxation</vt:lpstr>
      <vt:lpstr>Warm-up: all-even case</vt:lpstr>
      <vt:lpstr>Warm-up: all-even case</vt:lpstr>
      <vt:lpstr>Warm-up: all-even case</vt:lpstr>
      <vt:lpstr>Warm-up: all-even case</vt:lpstr>
      <vt:lpstr>Warm-up: all-even case</vt:lpstr>
      <vt:lpstr>Warm-up: all-even case</vt:lpstr>
      <vt:lpstr>Warm-up: all-even case</vt:lpstr>
      <vt:lpstr>Warm-up: all-even case</vt:lpstr>
      <vt:lpstr>Warm-up: all-even case</vt:lpstr>
      <vt:lpstr>Warm-up: all-even case</vt:lpstr>
      <vt:lpstr>Warm-up: all-even case</vt:lpstr>
      <vt:lpstr>Warm-up: all-even case</vt:lpstr>
      <vt:lpstr>Warm-up: all-even case</vt:lpstr>
      <vt:lpstr>Warm-up: all-even case</vt:lpstr>
      <vt:lpstr>Warm-up: all-even case</vt:lpstr>
      <vt:lpstr>Warm-up: all-even case</vt:lpstr>
      <vt:lpstr>Warm-up: all-even case</vt:lpstr>
      <vt:lpstr>Warm-up: all-even case</vt:lpstr>
      <vt:lpstr>Our algorithm (first attempt)</vt:lpstr>
      <vt:lpstr>Repairing the initial solution</vt:lpstr>
      <vt:lpstr>Repairing the initial solution</vt:lpstr>
      <vt:lpstr>Repairing the initial solution</vt:lpstr>
      <vt:lpstr>Our algorithm (first attempt)</vt:lpstr>
      <vt:lpstr>Our algorithm (first attempt)</vt:lpstr>
      <vt:lpstr>Our algorithm (first attempt)</vt:lpstr>
      <vt:lpstr>Our algorithm (first attempt)</vt:lpstr>
      <vt:lpstr>Our algorithm (first attempt)</vt:lpstr>
      <vt:lpstr>Our algorithm (first attempt)</vt:lpstr>
      <vt:lpstr>Our algorithm (first attempt)</vt:lpstr>
      <vt:lpstr>Reassignments alone are not enough</vt:lpstr>
      <vt:lpstr>Reassignments alone are not enough</vt:lpstr>
      <vt:lpstr>Reassignments alone are not enough</vt:lpstr>
      <vt:lpstr>Reassignments alone are not enough</vt:lpstr>
      <vt:lpstr>Reassignments alone are not enough</vt:lpstr>
      <vt:lpstr>Construction of the auxiliary graph</vt:lpstr>
      <vt:lpstr>Opening edges</vt:lpstr>
      <vt:lpstr>Opening edges</vt:lpstr>
      <vt:lpstr>Opening edges</vt:lpstr>
      <vt:lpstr>Closing edges</vt:lpstr>
      <vt:lpstr>Closing edges</vt:lpstr>
      <vt:lpstr>Closing edges</vt:lpstr>
      <vt:lpstr>Closing edges</vt:lpstr>
      <vt:lpstr>Closing edges</vt:lpstr>
      <vt:lpstr>Our algorithm</vt:lpstr>
      <vt:lpstr>Possible issues</vt:lpstr>
      <vt:lpstr>Possible issues</vt:lpstr>
      <vt:lpstr>Our algorithm</vt:lpstr>
      <vt:lpstr>Our algorithm</vt:lpstr>
      <vt:lpstr>Our algorithm</vt:lpstr>
      <vt:lpstr>Bounding minimum T-join cost</vt:lpstr>
      <vt:lpstr>Bounding minimum T-join cost</vt:lpstr>
      <vt:lpstr>Bounding minimum T-join cost</vt:lpstr>
      <vt:lpstr>Bounding the T-join cost</vt:lpstr>
      <vt:lpstr>Bounding the T-join cost</vt:lpstr>
      <vt:lpstr>Bounding the T-join cost</vt:lpstr>
      <vt:lpstr>Bounding the T-join cost</vt:lpstr>
      <vt:lpstr>Bounding the T-join cost</vt:lpstr>
      <vt:lpstr>Bounding the T-join cost</vt:lpstr>
      <vt:lpstr>Bounding the T-join cost</vt:lpstr>
      <vt:lpstr>Bounding the T-join cost</vt:lpstr>
      <vt:lpstr>Bounding the T-join cost</vt:lpstr>
      <vt:lpstr>Bounding the T-join cost</vt:lpstr>
      <vt:lpstr>Bounding the T-join cost</vt:lpstr>
      <vt:lpstr>Bounding the T-join cost</vt:lpstr>
      <vt:lpstr>Main result</vt:lpstr>
      <vt:lpstr>Future directions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Constant-factor approximation algorithms for the parity-constrained facility location problems</dc:title>
  <dc:creator>Hyung-Chan An</dc:creator>
  <cp:lastModifiedBy>안형찬</cp:lastModifiedBy>
  <cp:revision>313</cp:revision>
  <cp:lastPrinted>2020-01-11T12:34:07Z</cp:lastPrinted>
  <dcterms:created xsi:type="dcterms:W3CDTF">2013-07-26T15:37:22Z</dcterms:created>
  <dcterms:modified xsi:type="dcterms:W3CDTF">2022-01-08T05:18:53Z</dcterms:modified>
</cp:coreProperties>
</file>