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3" r:id="rId4"/>
    <p:sldId id="261" r:id="rId5"/>
    <p:sldId id="262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  <p:sldId id="299" r:id="rId17"/>
    <p:sldId id="274" r:id="rId18"/>
    <p:sldId id="275" r:id="rId19"/>
    <p:sldId id="301" r:id="rId20"/>
    <p:sldId id="302" r:id="rId21"/>
    <p:sldId id="276" r:id="rId22"/>
    <p:sldId id="277" r:id="rId23"/>
    <p:sldId id="278" r:id="rId24"/>
    <p:sldId id="281" r:id="rId25"/>
    <p:sldId id="303" r:id="rId26"/>
    <p:sldId id="304" r:id="rId27"/>
    <p:sldId id="305" r:id="rId28"/>
    <p:sldId id="306" r:id="rId29"/>
    <p:sldId id="307" r:id="rId30"/>
    <p:sldId id="308" r:id="rId31"/>
    <p:sldId id="282" r:id="rId32"/>
    <p:sldId id="283" r:id="rId33"/>
    <p:sldId id="284" r:id="rId34"/>
    <p:sldId id="287" r:id="rId35"/>
    <p:sldId id="288" r:id="rId36"/>
    <p:sldId id="289" r:id="rId37"/>
    <p:sldId id="291" r:id="rId38"/>
    <p:sldId id="286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Gill Sans MT" panose="020B0502020104020203" pitchFamily="34" charset="0"/>
      <p:regular r:id="rId53"/>
      <p:bold r:id="rId54"/>
      <p:italic r:id="rId55"/>
      <p:boldItalic r:id="rId56"/>
    </p:embeddedFont>
    <p:embeddedFont>
      <p:font typeface="Wingdings 3" panose="05040102010807070707" pitchFamily="18" charset="2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0"/>
    <a:srgbClr val="FF4040"/>
    <a:srgbClr val="3333B2"/>
    <a:srgbClr val="0040E0"/>
    <a:srgbClr val="B26033"/>
    <a:srgbClr val="B23333"/>
    <a:srgbClr val="208C20"/>
    <a:srgbClr val="338080"/>
    <a:srgbClr val="33606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1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lvl1pPr algn="ctr">
              <a:defRPr>
                <a:latin typeface="+mn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0040E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Centrality of Trees for Capacitated </a:t>
            </a:r>
            <a:r>
              <a:rPr lang="en-US" sz="3600" i="1" dirty="0">
                <a:solidFill>
                  <a:srgbClr val="0040E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k</a:t>
            </a:r>
            <a:r>
              <a:rPr lang="en-US" sz="3600" dirty="0">
                <a:solidFill>
                  <a:srgbClr val="0040E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-Center</a:t>
            </a:r>
            <a:br>
              <a:rPr lang="en-US" sz="36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Hyung-Chan An</a:t>
            </a: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3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fr-FR" sz="22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July 29, 2013</a:t>
            </a:r>
            <a:br>
              <a:rPr lang="fr-FR" sz="23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3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Joint work with Aditya Bhaskara &amp; Ola Svensson</a:t>
            </a:r>
            <a:b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Independent work of Chandra Chekuri, Shalmoli Gupta &amp; Vivek Madan</a:t>
            </a:r>
          </a:p>
        </p:txBody>
      </p:sp>
    </p:spTree>
    <p:extLst>
      <p:ext uri="{BB962C8B-B14F-4D97-AF65-F5344CB8AC3E}">
        <p14:creationId xmlns:p14="http://schemas.microsoft.com/office/powerpoint/2010/main" val="174423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Simple</a:t>
            </a:r>
            <a:r>
              <a:rPr lang="en-US" dirty="0"/>
              <a:t> algorithm with clean analysis</a:t>
            </a:r>
          </a:p>
          <a:p>
            <a:pPr lvl="1"/>
            <a:r>
              <a:rPr lang="en-US" dirty="0"/>
              <a:t>Improvement in approximation ratio &amp; integrality gap          (9-approximation)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Tree instances</a:t>
            </a:r>
          </a:p>
        </p:txBody>
      </p:sp>
    </p:spTree>
    <p:extLst>
      <p:ext uri="{BB962C8B-B14F-4D97-AF65-F5344CB8AC3E}">
        <p14:creationId xmlns:p14="http://schemas.microsoft.com/office/powerpoint/2010/main" val="35260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to unweighted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Guess the optimal solution value </a:t>
            </a:r>
            <a:r>
              <a:rPr lang="el-GR" altLang="ko-KR" i="1" dirty="0"/>
              <a:t>τ</a:t>
            </a:r>
            <a:endParaRPr lang="en-US" altLang="ko-KR" dirty="0"/>
          </a:p>
          <a:p>
            <a:r>
              <a:rPr lang="en-US" altLang="ko-KR" dirty="0"/>
              <a:t>Consider a graph </a:t>
            </a:r>
            <a:r>
              <a:rPr lang="en-US" altLang="ko-KR" i="1" dirty="0"/>
              <a:t>G</a:t>
            </a:r>
            <a:r>
              <a:rPr lang="en-US" altLang="ko-KR" dirty="0"/>
              <a:t> representing admissible assignments: </a:t>
            </a:r>
            <a:r>
              <a:rPr lang="en-US" altLang="ko-KR" i="1" dirty="0"/>
              <a:t>G</a:t>
            </a:r>
            <a:r>
              <a:rPr lang="en-US" altLang="ko-KR" dirty="0"/>
              <a:t> has an edge (</a:t>
            </a:r>
            <a:r>
              <a:rPr lang="en-US" altLang="ko-KR" i="1" dirty="0"/>
              <a:t>u</a:t>
            </a:r>
            <a:r>
              <a:rPr lang="en-US" altLang="ko-KR" dirty="0"/>
              <a:t>, </a:t>
            </a:r>
            <a:r>
              <a:rPr lang="en-US" altLang="ko-KR" i="1" dirty="0"/>
              <a:t>v</a:t>
            </a:r>
            <a:r>
              <a:rPr lang="en-US" altLang="ko-KR" dirty="0"/>
              <a:t>) </a:t>
            </a:r>
            <a:r>
              <a:rPr lang="en-US" altLang="ko-KR" dirty="0" err="1"/>
              <a:t>iff</a:t>
            </a:r>
            <a:r>
              <a:rPr lang="en-US" altLang="ko-KR" dirty="0"/>
              <a:t>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altLang="ko-KR" i="1" dirty="0"/>
              <a:t>u</a:t>
            </a:r>
            <a:r>
              <a:rPr lang="en-US" altLang="ko-KR" dirty="0"/>
              <a:t>, </a:t>
            </a:r>
            <a:r>
              <a:rPr lang="en-US" altLang="ko-KR" i="1" dirty="0"/>
              <a:t>v</a:t>
            </a:r>
            <a:r>
              <a:rPr lang="en-US" altLang="ko-KR" dirty="0"/>
              <a:t>) </a:t>
            </a:r>
            <a:r>
              <a:rPr lang="ko-KR" altLang="en-US" dirty="0"/>
              <a:t>≤ </a:t>
            </a:r>
            <a:r>
              <a:rPr lang="el-GR" altLang="ko-KR" i="1" dirty="0"/>
              <a:t>τ</a:t>
            </a:r>
            <a:endParaRPr lang="en-US" altLang="ko-KR" i="1" dirty="0"/>
          </a:p>
          <a:p>
            <a:endParaRPr lang="en-US" altLang="ko-KR" dirty="0"/>
          </a:p>
          <a:p>
            <a:r>
              <a:rPr lang="en-US" altLang="ko-KR" dirty="0"/>
              <a:t>Will either</a:t>
            </a:r>
          </a:p>
          <a:p>
            <a:pPr lvl="1"/>
            <a:r>
              <a:rPr lang="en-US" altLang="ko-KR" dirty="0"/>
              <a:t>certify that </a:t>
            </a:r>
            <a:r>
              <a:rPr lang="en-US" altLang="ko-KR" i="1" dirty="0"/>
              <a:t>G</a:t>
            </a:r>
            <a:r>
              <a:rPr lang="en-US" altLang="ko-KR" dirty="0"/>
              <a:t> has no feasible assignment</a:t>
            </a:r>
          </a:p>
          <a:p>
            <a:pPr lvl="1"/>
            <a:r>
              <a:rPr lang="en-US" altLang="ko-KR" dirty="0"/>
              <a:t>find an assignment that uses paths of length </a:t>
            </a:r>
            <a:r>
              <a:rPr lang="ko-KR" altLang="en-US" dirty="0"/>
              <a:t>≤ </a:t>
            </a:r>
            <a:r>
              <a:rPr lang="el-GR" altLang="ko-KR" i="1" dirty="0"/>
              <a:t>ρ</a:t>
            </a:r>
            <a:endParaRPr lang="en-US" altLang="ko-KR" i="1" dirty="0"/>
          </a:p>
          <a:p>
            <a:pPr marL="274320" lvl="1" indent="0">
              <a:buNone/>
            </a:pPr>
            <a:r>
              <a:rPr lang="ko-KR" altLang="en-US" dirty="0"/>
              <a:t>  ⇒ </a:t>
            </a:r>
            <a:r>
              <a:rPr lang="el-GR" altLang="ko-KR" i="1" dirty="0"/>
              <a:t>ρ</a:t>
            </a:r>
            <a:r>
              <a:rPr lang="en-US" altLang="ko-KR" dirty="0"/>
              <a:t>-approximation algorithm</a:t>
            </a:r>
          </a:p>
          <a:p>
            <a:pPr lvl="1"/>
            <a:endParaRPr lang="en-US" altLang="ko-KR" i="1" dirty="0"/>
          </a:p>
          <a:p>
            <a:endParaRPr lang="el-GR" alt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7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LP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Feasibility LP</a:t>
            </a:r>
          </a:p>
          <a:p>
            <a:r>
              <a:rPr lang="en-US" dirty="0"/>
              <a:t>Assignment variables</a:t>
            </a:r>
          </a:p>
          <a:p>
            <a:r>
              <a:rPr lang="en-US" dirty="0"/>
              <a:t>Opening variables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00" y="1807200"/>
            <a:ext cx="478825" cy="350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36" y="2257200"/>
            <a:ext cx="343039" cy="378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86" y="2830286"/>
            <a:ext cx="4777202" cy="352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2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LP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Unbounded integrality gap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4320" lvl="1" indent="0">
              <a:buNone/>
            </a:pPr>
            <a:r>
              <a:rPr lang="en-US" sz="200" dirty="0"/>
              <a:t>	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i="1" dirty="0"/>
              <a:t>k </a:t>
            </a:r>
            <a:r>
              <a:rPr lang="en-US" dirty="0"/>
              <a:t>= 3, uniform capacity of 2</a:t>
            </a:r>
          </a:p>
          <a:p>
            <a:endParaRPr lang="en-US" dirty="0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1238251" y="2100263"/>
            <a:ext cx="6665913" cy="912812"/>
          </a:xfrm>
          <a:custGeom>
            <a:avLst/>
            <a:gdLst>
              <a:gd name="T0" fmla="*/ 2 w 4199"/>
              <a:gd name="T1" fmla="*/ 0 h 575"/>
              <a:gd name="T2" fmla="*/ 0 w 4199"/>
              <a:gd name="T3" fmla="*/ 17 h 575"/>
              <a:gd name="T4" fmla="*/ 4196 w 4199"/>
              <a:gd name="T5" fmla="*/ 575 h 575"/>
              <a:gd name="T6" fmla="*/ 4199 w 4199"/>
              <a:gd name="T7" fmla="*/ 558 h 575"/>
              <a:gd name="T8" fmla="*/ 2 w 4199"/>
              <a:gd name="T9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9" h="575">
                <a:moveTo>
                  <a:pt x="2" y="0"/>
                </a:moveTo>
                <a:lnTo>
                  <a:pt x="0" y="17"/>
                </a:lnTo>
                <a:lnTo>
                  <a:pt x="4196" y="575"/>
                </a:lnTo>
                <a:lnTo>
                  <a:pt x="4199" y="558"/>
                </a:lnTo>
                <a:lnTo>
                  <a:pt x="2" y="0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1239838" y="2100263"/>
            <a:ext cx="5886450" cy="468312"/>
          </a:xfrm>
          <a:custGeom>
            <a:avLst/>
            <a:gdLst>
              <a:gd name="T0" fmla="*/ 1 w 3708"/>
              <a:gd name="T1" fmla="*/ 0 h 295"/>
              <a:gd name="T2" fmla="*/ 0 w 3708"/>
              <a:gd name="T3" fmla="*/ 17 h 295"/>
              <a:gd name="T4" fmla="*/ 3707 w 3708"/>
              <a:gd name="T5" fmla="*/ 295 h 295"/>
              <a:gd name="T6" fmla="*/ 3708 w 3708"/>
              <a:gd name="T7" fmla="*/ 278 h 295"/>
              <a:gd name="T8" fmla="*/ 1 w 3708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8" h="295">
                <a:moveTo>
                  <a:pt x="1" y="0"/>
                </a:moveTo>
                <a:lnTo>
                  <a:pt x="0" y="17"/>
                </a:lnTo>
                <a:lnTo>
                  <a:pt x="3707" y="295"/>
                </a:lnTo>
                <a:lnTo>
                  <a:pt x="3708" y="278"/>
                </a:lnTo>
                <a:lnTo>
                  <a:pt x="1" y="0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1239838" y="2100263"/>
            <a:ext cx="6662738" cy="2698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2017713" y="2541588"/>
            <a:ext cx="5886450" cy="471487"/>
          </a:xfrm>
          <a:custGeom>
            <a:avLst/>
            <a:gdLst>
              <a:gd name="T0" fmla="*/ 1 w 3708"/>
              <a:gd name="T1" fmla="*/ 0 h 297"/>
              <a:gd name="T2" fmla="*/ 0 w 3708"/>
              <a:gd name="T3" fmla="*/ 17 h 297"/>
              <a:gd name="T4" fmla="*/ 3707 w 3708"/>
              <a:gd name="T5" fmla="*/ 297 h 297"/>
              <a:gd name="T6" fmla="*/ 3708 w 3708"/>
              <a:gd name="T7" fmla="*/ 280 h 297"/>
              <a:gd name="T8" fmla="*/ 1 w 3708"/>
              <a:gd name="T9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8" h="297">
                <a:moveTo>
                  <a:pt x="1" y="0"/>
                </a:moveTo>
                <a:lnTo>
                  <a:pt x="0" y="17"/>
                </a:lnTo>
                <a:lnTo>
                  <a:pt x="3707" y="297"/>
                </a:lnTo>
                <a:lnTo>
                  <a:pt x="3708" y="280"/>
                </a:lnTo>
                <a:lnTo>
                  <a:pt x="1" y="0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2017713" y="2541588"/>
            <a:ext cx="5106988" cy="2698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2017713" y="2100263"/>
            <a:ext cx="5886450" cy="468312"/>
          </a:xfrm>
          <a:custGeom>
            <a:avLst/>
            <a:gdLst>
              <a:gd name="T0" fmla="*/ 0 w 3708"/>
              <a:gd name="T1" fmla="*/ 278 h 295"/>
              <a:gd name="T2" fmla="*/ 1 w 3708"/>
              <a:gd name="T3" fmla="*/ 295 h 295"/>
              <a:gd name="T4" fmla="*/ 3708 w 3708"/>
              <a:gd name="T5" fmla="*/ 17 h 295"/>
              <a:gd name="T6" fmla="*/ 3707 w 3708"/>
              <a:gd name="T7" fmla="*/ 0 h 295"/>
              <a:gd name="T8" fmla="*/ 0 w 3708"/>
              <a:gd name="T9" fmla="*/ 27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8" h="295">
                <a:moveTo>
                  <a:pt x="0" y="278"/>
                </a:moveTo>
                <a:lnTo>
                  <a:pt x="1" y="295"/>
                </a:lnTo>
                <a:lnTo>
                  <a:pt x="3708" y="17"/>
                </a:lnTo>
                <a:lnTo>
                  <a:pt x="3707" y="0"/>
                </a:lnTo>
                <a:lnTo>
                  <a:pt x="0" y="27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1238251" y="2100263"/>
            <a:ext cx="6665913" cy="912812"/>
          </a:xfrm>
          <a:custGeom>
            <a:avLst/>
            <a:gdLst>
              <a:gd name="T0" fmla="*/ 0 w 4199"/>
              <a:gd name="T1" fmla="*/ 558 h 575"/>
              <a:gd name="T2" fmla="*/ 2 w 4199"/>
              <a:gd name="T3" fmla="*/ 575 h 575"/>
              <a:gd name="T4" fmla="*/ 4199 w 4199"/>
              <a:gd name="T5" fmla="*/ 17 h 575"/>
              <a:gd name="T6" fmla="*/ 4196 w 4199"/>
              <a:gd name="T7" fmla="*/ 0 h 575"/>
              <a:gd name="T8" fmla="*/ 0 w 4199"/>
              <a:gd name="T9" fmla="*/ 558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9" h="575">
                <a:moveTo>
                  <a:pt x="0" y="558"/>
                </a:moveTo>
                <a:lnTo>
                  <a:pt x="2" y="575"/>
                </a:lnTo>
                <a:lnTo>
                  <a:pt x="4199" y="17"/>
                </a:lnTo>
                <a:lnTo>
                  <a:pt x="4196" y="0"/>
                </a:lnTo>
                <a:lnTo>
                  <a:pt x="0" y="55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1239838" y="2541588"/>
            <a:ext cx="5886450" cy="471487"/>
          </a:xfrm>
          <a:custGeom>
            <a:avLst/>
            <a:gdLst>
              <a:gd name="T0" fmla="*/ 0 w 3708"/>
              <a:gd name="T1" fmla="*/ 280 h 297"/>
              <a:gd name="T2" fmla="*/ 1 w 3708"/>
              <a:gd name="T3" fmla="*/ 297 h 297"/>
              <a:gd name="T4" fmla="*/ 3708 w 3708"/>
              <a:gd name="T5" fmla="*/ 17 h 297"/>
              <a:gd name="T6" fmla="*/ 3707 w 3708"/>
              <a:gd name="T7" fmla="*/ 0 h 297"/>
              <a:gd name="T8" fmla="*/ 0 w 3708"/>
              <a:gd name="T9" fmla="*/ 28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8" h="297">
                <a:moveTo>
                  <a:pt x="0" y="280"/>
                </a:moveTo>
                <a:lnTo>
                  <a:pt x="1" y="297"/>
                </a:lnTo>
                <a:lnTo>
                  <a:pt x="3708" y="17"/>
                </a:lnTo>
                <a:lnTo>
                  <a:pt x="3707" y="0"/>
                </a:lnTo>
                <a:lnTo>
                  <a:pt x="0" y="280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239838" y="2986088"/>
            <a:ext cx="6662738" cy="2698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H="1">
            <a:off x="1239838" y="2554288"/>
            <a:ext cx="777875" cy="444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V="1">
            <a:off x="1239838" y="2112963"/>
            <a:ext cx="0" cy="8858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1239838" y="2112963"/>
            <a:ext cx="777875" cy="4413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128713" y="2001838"/>
            <a:ext cx="222250" cy="220662"/>
          </a:xfrm>
          <a:custGeom>
            <a:avLst/>
            <a:gdLst>
              <a:gd name="T0" fmla="*/ 140 w 140"/>
              <a:gd name="T1" fmla="*/ 70 h 139"/>
              <a:gd name="T2" fmla="*/ 136 w 140"/>
              <a:gd name="T3" fmla="*/ 47 h 139"/>
              <a:gd name="T4" fmla="*/ 125 w 140"/>
              <a:gd name="T5" fmla="*/ 29 h 139"/>
              <a:gd name="T6" fmla="*/ 111 w 140"/>
              <a:gd name="T7" fmla="*/ 13 h 139"/>
              <a:gd name="T8" fmla="*/ 91 w 140"/>
              <a:gd name="T9" fmla="*/ 4 h 139"/>
              <a:gd name="T10" fmla="*/ 70 w 140"/>
              <a:gd name="T11" fmla="*/ 0 h 139"/>
              <a:gd name="T12" fmla="*/ 47 w 140"/>
              <a:gd name="T13" fmla="*/ 4 h 139"/>
              <a:gd name="T14" fmla="*/ 28 w 140"/>
              <a:gd name="T15" fmla="*/ 13 h 139"/>
              <a:gd name="T16" fmla="*/ 13 w 140"/>
              <a:gd name="T17" fmla="*/ 29 h 139"/>
              <a:gd name="T18" fmla="*/ 3 w 140"/>
              <a:gd name="T19" fmla="*/ 47 h 139"/>
              <a:gd name="T20" fmla="*/ 0 w 140"/>
              <a:gd name="T21" fmla="*/ 70 h 139"/>
              <a:gd name="T22" fmla="*/ 3 w 140"/>
              <a:gd name="T23" fmla="*/ 92 h 139"/>
              <a:gd name="T24" fmla="*/ 13 w 140"/>
              <a:gd name="T25" fmla="*/ 111 h 139"/>
              <a:gd name="T26" fmla="*/ 28 w 140"/>
              <a:gd name="T27" fmla="*/ 126 h 139"/>
              <a:gd name="T28" fmla="*/ 47 w 140"/>
              <a:gd name="T29" fmla="*/ 136 h 139"/>
              <a:gd name="T30" fmla="*/ 70 w 140"/>
              <a:gd name="T31" fmla="*/ 139 h 139"/>
              <a:gd name="T32" fmla="*/ 91 w 140"/>
              <a:gd name="T33" fmla="*/ 136 h 139"/>
              <a:gd name="T34" fmla="*/ 111 w 140"/>
              <a:gd name="T35" fmla="*/ 126 h 139"/>
              <a:gd name="T36" fmla="*/ 125 w 140"/>
              <a:gd name="T37" fmla="*/ 111 h 139"/>
              <a:gd name="T38" fmla="*/ 136 w 140"/>
              <a:gd name="T39" fmla="*/ 92 h 139"/>
              <a:gd name="T40" fmla="*/ 140 w 140"/>
              <a:gd name="T41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39">
                <a:moveTo>
                  <a:pt x="140" y="70"/>
                </a:moveTo>
                <a:lnTo>
                  <a:pt x="136" y="47"/>
                </a:lnTo>
                <a:lnTo>
                  <a:pt x="125" y="29"/>
                </a:lnTo>
                <a:lnTo>
                  <a:pt x="111" y="13"/>
                </a:lnTo>
                <a:lnTo>
                  <a:pt x="91" y="4"/>
                </a:lnTo>
                <a:lnTo>
                  <a:pt x="70" y="0"/>
                </a:lnTo>
                <a:lnTo>
                  <a:pt x="47" y="4"/>
                </a:lnTo>
                <a:lnTo>
                  <a:pt x="28" y="13"/>
                </a:lnTo>
                <a:lnTo>
                  <a:pt x="13" y="29"/>
                </a:lnTo>
                <a:lnTo>
                  <a:pt x="3" y="47"/>
                </a:lnTo>
                <a:lnTo>
                  <a:pt x="0" y="70"/>
                </a:lnTo>
                <a:lnTo>
                  <a:pt x="3" y="92"/>
                </a:lnTo>
                <a:lnTo>
                  <a:pt x="13" y="111"/>
                </a:lnTo>
                <a:lnTo>
                  <a:pt x="28" y="126"/>
                </a:lnTo>
                <a:lnTo>
                  <a:pt x="47" y="136"/>
                </a:lnTo>
                <a:lnTo>
                  <a:pt x="70" y="139"/>
                </a:lnTo>
                <a:lnTo>
                  <a:pt x="91" y="136"/>
                </a:lnTo>
                <a:lnTo>
                  <a:pt x="111" y="126"/>
                </a:lnTo>
                <a:lnTo>
                  <a:pt x="125" y="111"/>
                </a:lnTo>
                <a:lnTo>
                  <a:pt x="136" y="92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1128713" y="2001838"/>
            <a:ext cx="222250" cy="220662"/>
          </a:xfrm>
          <a:custGeom>
            <a:avLst/>
            <a:gdLst>
              <a:gd name="T0" fmla="*/ 140 w 140"/>
              <a:gd name="T1" fmla="*/ 70 h 139"/>
              <a:gd name="T2" fmla="*/ 136 w 140"/>
              <a:gd name="T3" fmla="*/ 47 h 139"/>
              <a:gd name="T4" fmla="*/ 125 w 140"/>
              <a:gd name="T5" fmla="*/ 29 h 139"/>
              <a:gd name="T6" fmla="*/ 111 w 140"/>
              <a:gd name="T7" fmla="*/ 13 h 139"/>
              <a:gd name="T8" fmla="*/ 91 w 140"/>
              <a:gd name="T9" fmla="*/ 4 h 139"/>
              <a:gd name="T10" fmla="*/ 70 w 140"/>
              <a:gd name="T11" fmla="*/ 0 h 139"/>
              <a:gd name="T12" fmla="*/ 47 w 140"/>
              <a:gd name="T13" fmla="*/ 4 h 139"/>
              <a:gd name="T14" fmla="*/ 28 w 140"/>
              <a:gd name="T15" fmla="*/ 13 h 139"/>
              <a:gd name="T16" fmla="*/ 13 w 140"/>
              <a:gd name="T17" fmla="*/ 29 h 139"/>
              <a:gd name="T18" fmla="*/ 3 w 140"/>
              <a:gd name="T19" fmla="*/ 47 h 139"/>
              <a:gd name="T20" fmla="*/ 0 w 140"/>
              <a:gd name="T21" fmla="*/ 70 h 139"/>
              <a:gd name="T22" fmla="*/ 3 w 140"/>
              <a:gd name="T23" fmla="*/ 92 h 139"/>
              <a:gd name="T24" fmla="*/ 13 w 140"/>
              <a:gd name="T25" fmla="*/ 111 h 139"/>
              <a:gd name="T26" fmla="*/ 28 w 140"/>
              <a:gd name="T27" fmla="*/ 126 h 139"/>
              <a:gd name="T28" fmla="*/ 47 w 140"/>
              <a:gd name="T29" fmla="*/ 136 h 139"/>
              <a:gd name="T30" fmla="*/ 70 w 140"/>
              <a:gd name="T31" fmla="*/ 139 h 139"/>
              <a:gd name="T32" fmla="*/ 91 w 140"/>
              <a:gd name="T33" fmla="*/ 136 h 139"/>
              <a:gd name="T34" fmla="*/ 111 w 140"/>
              <a:gd name="T35" fmla="*/ 126 h 139"/>
              <a:gd name="T36" fmla="*/ 125 w 140"/>
              <a:gd name="T37" fmla="*/ 111 h 139"/>
              <a:gd name="T38" fmla="*/ 136 w 140"/>
              <a:gd name="T39" fmla="*/ 92 h 139"/>
              <a:gd name="T40" fmla="*/ 140 w 140"/>
              <a:gd name="T41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39">
                <a:moveTo>
                  <a:pt x="140" y="70"/>
                </a:moveTo>
                <a:lnTo>
                  <a:pt x="136" y="47"/>
                </a:lnTo>
                <a:lnTo>
                  <a:pt x="125" y="29"/>
                </a:lnTo>
                <a:lnTo>
                  <a:pt x="111" y="13"/>
                </a:lnTo>
                <a:lnTo>
                  <a:pt x="91" y="4"/>
                </a:lnTo>
                <a:lnTo>
                  <a:pt x="70" y="0"/>
                </a:lnTo>
                <a:lnTo>
                  <a:pt x="47" y="4"/>
                </a:lnTo>
                <a:lnTo>
                  <a:pt x="28" y="13"/>
                </a:lnTo>
                <a:lnTo>
                  <a:pt x="13" y="29"/>
                </a:lnTo>
                <a:lnTo>
                  <a:pt x="3" y="47"/>
                </a:lnTo>
                <a:lnTo>
                  <a:pt x="0" y="70"/>
                </a:lnTo>
                <a:lnTo>
                  <a:pt x="3" y="92"/>
                </a:lnTo>
                <a:lnTo>
                  <a:pt x="13" y="111"/>
                </a:lnTo>
                <a:lnTo>
                  <a:pt x="28" y="126"/>
                </a:lnTo>
                <a:lnTo>
                  <a:pt x="47" y="136"/>
                </a:lnTo>
                <a:lnTo>
                  <a:pt x="70" y="139"/>
                </a:lnTo>
                <a:lnTo>
                  <a:pt x="91" y="136"/>
                </a:lnTo>
                <a:lnTo>
                  <a:pt x="111" y="126"/>
                </a:lnTo>
                <a:lnTo>
                  <a:pt x="125" y="111"/>
                </a:lnTo>
                <a:lnTo>
                  <a:pt x="136" y="92"/>
                </a:lnTo>
                <a:lnTo>
                  <a:pt x="140" y="7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1906588" y="2444750"/>
            <a:ext cx="220663" cy="222250"/>
          </a:xfrm>
          <a:custGeom>
            <a:avLst/>
            <a:gdLst>
              <a:gd name="T0" fmla="*/ 139 w 139"/>
              <a:gd name="T1" fmla="*/ 69 h 140"/>
              <a:gd name="T2" fmla="*/ 136 w 139"/>
              <a:gd name="T3" fmla="*/ 47 h 140"/>
              <a:gd name="T4" fmla="*/ 126 w 139"/>
              <a:gd name="T5" fmla="*/ 29 h 140"/>
              <a:gd name="T6" fmla="*/ 110 w 139"/>
              <a:gd name="T7" fmla="*/ 13 h 140"/>
              <a:gd name="T8" fmla="*/ 91 w 139"/>
              <a:gd name="T9" fmla="*/ 4 h 140"/>
              <a:gd name="T10" fmla="*/ 70 w 139"/>
              <a:gd name="T11" fmla="*/ 0 h 140"/>
              <a:gd name="T12" fmla="*/ 47 w 139"/>
              <a:gd name="T13" fmla="*/ 4 h 140"/>
              <a:gd name="T14" fmla="*/ 27 w 139"/>
              <a:gd name="T15" fmla="*/ 13 h 140"/>
              <a:gd name="T16" fmla="*/ 13 w 139"/>
              <a:gd name="T17" fmla="*/ 29 h 140"/>
              <a:gd name="T18" fmla="*/ 2 w 139"/>
              <a:gd name="T19" fmla="*/ 47 h 140"/>
              <a:gd name="T20" fmla="*/ 0 w 139"/>
              <a:gd name="T21" fmla="*/ 69 h 140"/>
              <a:gd name="T22" fmla="*/ 2 w 139"/>
              <a:gd name="T23" fmla="*/ 92 h 140"/>
              <a:gd name="T24" fmla="*/ 13 w 139"/>
              <a:gd name="T25" fmla="*/ 111 h 140"/>
              <a:gd name="T26" fmla="*/ 27 w 139"/>
              <a:gd name="T27" fmla="*/ 126 h 140"/>
              <a:gd name="T28" fmla="*/ 47 w 139"/>
              <a:gd name="T29" fmla="*/ 136 h 140"/>
              <a:gd name="T30" fmla="*/ 70 w 139"/>
              <a:gd name="T31" fmla="*/ 140 h 140"/>
              <a:gd name="T32" fmla="*/ 91 w 139"/>
              <a:gd name="T33" fmla="*/ 136 h 140"/>
              <a:gd name="T34" fmla="*/ 110 w 139"/>
              <a:gd name="T35" fmla="*/ 126 h 140"/>
              <a:gd name="T36" fmla="*/ 126 w 139"/>
              <a:gd name="T37" fmla="*/ 111 h 140"/>
              <a:gd name="T38" fmla="*/ 136 w 139"/>
              <a:gd name="T39" fmla="*/ 92 h 140"/>
              <a:gd name="T40" fmla="*/ 139 w 139"/>
              <a:gd name="T41" fmla="*/ 6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9" h="140">
                <a:moveTo>
                  <a:pt x="139" y="69"/>
                </a:moveTo>
                <a:lnTo>
                  <a:pt x="136" y="47"/>
                </a:lnTo>
                <a:lnTo>
                  <a:pt x="126" y="29"/>
                </a:lnTo>
                <a:lnTo>
                  <a:pt x="110" y="13"/>
                </a:lnTo>
                <a:lnTo>
                  <a:pt x="91" y="4"/>
                </a:lnTo>
                <a:lnTo>
                  <a:pt x="70" y="0"/>
                </a:lnTo>
                <a:lnTo>
                  <a:pt x="47" y="4"/>
                </a:lnTo>
                <a:lnTo>
                  <a:pt x="27" y="13"/>
                </a:lnTo>
                <a:lnTo>
                  <a:pt x="13" y="29"/>
                </a:lnTo>
                <a:lnTo>
                  <a:pt x="2" y="47"/>
                </a:lnTo>
                <a:lnTo>
                  <a:pt x="0" y="69"/>
                </a:lnTo>
                <a:lnTo>
                  <a:pt x="2" y="92"/>
                </a:lnTo>
                <a:lnTo>
                  <a:pt x="13" y="111"/>
                </a:lnTo>
                <a:lnTo>
                  <a:pt x="27" y="126"/>
                </a:lnTo>
                <a:lnTo>
                  <a:pt x="47" y="136"/>
                </a:lnTo>
                <a:lnTo>
                  <a:pt x="70" y="140"/>
                </a:lnTo>
                <a:lnTo>
                  <a:pt x="91" y="136"/>
                </a:lnTo>
                <a:lnTo>
                  <a:pt x="110" y="126"/>
                </a:lnTo>
                <a:lnTo>
                  <a:pt x="126" y="111"/>
                </a:lnTo>
                <a:lnTo>
                  <a:pt x="136" y="92"/>
                </a:lnTo>
                <a:lnTo>
                  <a:pt x="139" y="69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906588" y="2444750"/>
            <a:ext cx="220663" cy="222250"/>
          </a:xfrm>
          <a:custGeom>
            <a:avLst/>
            <a:gdLst>
              <a:gd name="T0" fmla="*/ 139 w 139"/>
              <a:gd name="T1" fmla="*/ 69 h 140"/>
              <a:gd name="T2" fmla="*/ 136 w 139"/>
              <a:gd name="T3" fmla="*/ 47 h 140"/>
              <a:gd name="T4" fmla="*/ 126 w 139"/>
              <a:gd name="T5" fmla="*/ 29 h 140"/>
              <a:gd name="T6" fmla="*/ 110 w 139"/>
              <a:gd name="T7" fmla="*/ 13 h 140"/>
              <a:gd name="T8" fmla="*/ 91 w 139"/>
              <a:gd name="T9" fmla="*/ 4 h 140"/>
              <a:gd name="T10" fmla="*/ 70 w 139"/>
              <a:gd name="T11" fmla="*/ 0 h 140"/>
              <a:gd name="T12" fmla="*/ 47 w 139"/>
              <a:gd name="T13" fmla="*/ 4 h 140"/>
              <a:gd name="T14" fmla="*/ 27 w 139"/>
              <a:gd name="T15" fmla="*/ 13 h 140"/>
              <a:gd name="T16" fmla="*/ 13 w 139"/>
              <a:gd name="T17" fmla="*/ 29 h 140"/>
              <a:gd name="T18" fmla="*/ 2 w 139"/>
              <a:gd name="T19" fmla="*/ 47 h 140"/>
              <a:gd name="T20" fmla="*/ 0 w 139"/>
              <a:gd name="T21" fmla="*/ 69 h 140"/>
              <a:gd name="T22" fmla="*/ 2 w 139"/>
              <a:gd name="T23" fmla="*/ 92 h 140"/>
              <a:gd name="T24" fmla="*/ 13 w 139"/>
              <a:gd name="T25" fmla="*/ 111 h 140"/>
              <a:gd name="T26" fmla="*/ 27 w 139"/>
              <a:gd name="T27" fmla="*/ 126 h 140"/>
              <a:gd name="T28" fmla="*/ 47 w 139"/>
              <a:gd name="T29" fmla="*/ 136 h 140"/>
              <a:gd name="T30" fmla="*/ 70 w 139"/>
              <a:gd name="T31" fmla="*/ 140 h 140"/>
              <a:gd name="T32" fmla="*/ 91 w 139"/>
              <a:gd name="T33" fmla="*/ 136 h 140"/>
              <a:gd name="T34" fmla="*/ 110 w 139"/>
              <a:gd name="T35" fmla="*/ 126 h 140"/>
              <a:gd name="T36" fmla="*/ 126 w 139"/>
              <a:gd name="T37" fmla="*/ 111 h 140"/>
              <a:gd name="T38" fmla="*/ 136 w 139"/>
              <a:gd name="T39" fmla="*/ 92 h 140"/>
              <a:gd name="T40" fmla="*/ 139 w 139"/>
              <a:gd name="T41" fmla="*/ 6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9" h="140">
                <a:moveTo>
                  <a:pt x="139" y="69"/>
                </a:moveTo>
                <a:lnTo>
                  <a:pt x="136" y="47"/>
                </a:lnTo>
                <a:lnTo>
                  <a:pt x="126" y="29"/>
                </a:lnTo>
                <a:lnTo>
                  <a:pt x="110" y="13"/>
                </a:lnTo>
                <a:lnTo>
                  <a:pt x="91" y="4"/>
                </a:lnTo>
                <a:lnTo>
                  <a:pt x="70" y="0"/>
                </a:lnTo>
                <a:lnTo>
                  <a:pt x="47" y="4"/>
                </a:lnTo>
                <a:lnTo>
                  <a:pt x="27" y="13"/>
                </a:lnTo>
                <a:lnTo>
                  <a:pt x="13" y="29"/>
                </a:lnTo>
                <a:lnTo>
                  <a:pt x="2" y="47"/>
                </a:lnTo>
                <a:lnTo>
                  <a:pt x="0" y="69"/>
                </a:lnTo>
                <a:lnTo>
                  <a:pt x="2" y="92"/>
                </a:lnTo>
                <a:lnTo>
                  <a:pt x="13" y="111"/>
                </a:lnTo>
                <a:lnTo>
                  <a:pt x="27" y="126"/>
                </a:lnTo>
                <a:lnTo>
                  <a:pt x="47" y="136"/>
                </a:lnTo>
                <a:lnTo>
                  <a:pt x="70" y="140"/>
                </a:lnTo>
                <a:lnTo>
                  <a:pt x="91" y="136"/>
                </a:lnTo>
                <a:lnTo>
                  <a:pt x="110" y="126"/>
                </a:lnTo>
                <a:lnTo>
                  <a:pt x="126" y="111"/>
                </a:lnTo>
                <a:lnTo>
                  <a:pt x="136" y="92"/>
                </a:lnTo>
                <a:lnTo>
                  <a:pt x="139" y="6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1128713" y="2887663"/>
            <a:ext cx="222250" cy="222250"/>
          </a:xfrm>
          <a:custGeom>
            <a:avLst/>
            <a:gdLst>
              <a:gd name="T0" fmla="*/ 140 w 140"/>
              <a:gd name="T1" fmla="*/ 70 h 140"/>
              <a:gd name="T2" fmla="*/ 136 w 140"/>
              <a:gd name="T3" fmla="*/ 48 h 140"/>
              <a:gd name="T4" fmla="*/ 125 w 140"/>
              <a:gd name="T5" fmla="*/ 29 h 140"/>
              <a:gd name="T6" fmla="*/ 111 w 140"/>
              <a:gd name="T7" fmla="*/ 13 h 140"/>
              <a:gd name="T8" fmla="*/ 91 w 140"/>
              <a:gd name="T9" fmla="*/ 4 h 140"/>
              <a:gd name="T10" fmla="*/ 70 w 140"/>
              <a:gd name="T11" fmla="*/ 0 h 140"/>
              <a:gd name="T12" fmla="*/ 47 w 140"/>
              <a:gd name="T13" fmla="*/ 4 h 140"/>
              <a:gd name="T14" fmla="*/ 28 w 140"/>
              <a:gd name="T15" fmla="*/ 13 h 140"/>
              <a:gd name="T16" fmla="*/ 13 w 140"/>
              <a:gd name="T17" fmla="*/ 29 h 140"/>
              <a:gd name="T18" fmla="*/ 3 w 140"/>
              <a:gd name="T19" fmla="*/ 48 h 140"/>
              <a:gd name="T20" fmla="*/ 0 w 140"/>
              <a:gd name="T21" fmla="*/ 70 h 140"/>
              <a:gd name="T22" fmla="*/ 3 w 140"/>
              <a:gd name="T23" fmla="*/ 92 h 140"/>
              <a:gd name="T24" fmla="*/ 13 w 140"/>
              <a:gd name="T25" fmla="*/ 111 h 140"/>
              <a:gd name="T26" fmla="*/ 28 w 140"/>
              <a:gd name="T27" fmla="*/ 127 h 140"/>
              <a:gd name="T28" fmla="*/ 47 w 140"/>
              <a:gd name="T29" fmla="*/ 136 h 140"/>
              <a:gd name="T30" fmla="*/ 70 w 140"/>
              <a:gd name="T31" fmla="*/ 140 h 140"/>
              <a:gd name="T32" fmla="*/ 91 w 140"/>
              <a:gd name="T33" fmla="*/ 136 h 140"/>
              <a:gd name="T34" fmla="*/ 111 w 140"/>
              <a:gd name="T35" fmla="*/ 127 h 140"/>
              <a:gd name="T36" fmla="*/ 125 w 140"/>
              <a:gd name="T37" fmla="*/ 111 h 140"/>
              <a:gd name="T38" fmla="*/ 136 w 140"/>
              <a:gd name="T39" fmla="*/ 92 h 140"/>
              <a:gd name="T40" fmla="*/ 140 w 140"/>
              <a:gd name="T41" fmla="*/ 7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6" y="48"/>
                </a:lnTo>
                <a:lnTo>
                  <a:pt x="125" y="29"/>
                </a:lnTo>
                <a:lnTo>
                  <a:pt x="111" y="13"/>
                </a:lnTo>
                <a:lnTo>
                  <a:pt x="91" y="4"/>
                </a:lnTo>
                <a:lnTo>
                  <a:pt x="70" y="0"/>
                </a:lnTo>
                <a:lnTo>
                  <a:pt x="47" y="4"/>
                </a:lnTo>
                <a:lnTo>
                  <a:pt x="28" y="13"/>
                </a:lnTo>
                <a:lnTo>
                  <a:pt x="13" y="29"/>
                </a:lnTo>
                <a:lnTo>
                  <a:pt x="3" y="48"/>
                </a:lnTo>
                <a:lnTo>
                  <a:pt x="0" y="70"/>
                </a:lnTo>
                <a:lnTo>
                  <a:pt x="3" y="92"/>
                </a:lnTo>
                <a:lnTo>
                  <a:pt x="13" y="111"/>
                </a:lnTo>
                <a:lnTo>
                  <a:pt x="28" y="127"/>
                </a:lnTo>
                <a:lnTo>
                  <a:pt x="47" y="136"/>
                </a:lnTo>
                <a:lnTo>
                  <a:pt x="70" y="140"/>
                </a:lnTo>
                <a:lnTo>
                  <a:pt x="91" y="136"/>
                </a:lnTo>
                <a:lnTo>
                  <a:pt x="111" y="127"/>
                </a:lnTo>
                <a:lnTo>
                  <a:pt x="125" y="111"/>
                </a:lnTo>
                <a:lnTo>
                  <a:pt x="136" y="92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1128713" y="2887663"/>
            <a:ext cx="222250" cy="222250"/>
          </a:xfrm>
          <a:custGeom>
            <a:avLst/>
            <a:gdLst>
              <a:gd name="T0" fmla="*/ 140 w 140"/>
              <a:gd name="T1" fmla="*/ 70 h 140"/>
              <a:gd name="T2" fmla="*/ 136 w 140"/>
              <a:gd name="T3" fmla="*/ 48 h 140"/>
              <a:gd name="T4" fmla="*/ 125 w 140"/>
              <a:gd name="T5" fmla="*/ 29 h 140"/>
              <a:gd name="T6" fmla="*/ 111 w 140"/>
              <a:gd name="T7" fmla="*/ 13 h 140"/>
              <a:gd name="T8" fmla="*/ 91 w 140"/>
              <a:gd name="T9" fmla="*/ 4 h 140"/>
              <a:gd name="T10" fmla="*/ 70 w 140"/>
              <a:gd name="T11" fmla="*/ 0 h 140"/>
              <a:gd name="T12" fmla="*/ 47 w 140"/>
              <a:gd name="T13" fmla="*/ 4 h 140"/>
              <a:gd name="T14" fmla="*/ 28 w 140"/>
              <a:gd name="T15" fmla="*/ 13 h 140"/>
              <a:gd name="T16" fmla="*/ 13 w 140"/>
              <a:gd name="T17" fmla="*/ 29 h 140"/>
              <a:gd name="T18" fmla="*/ 3 w 140"/>
              <a:gd name="T19" fmla="*/ 48 h 140"/>
              <a:gd name="T20" fmla="*/ 0 w 140"/>
              <a:gd name="T21" fmla="*/ 70 h 140"/>
              <a:gd name="T22" fmla="*/ 3 w 140"/>
              <a:gd name="T23" fmla="*/ 92 h 140"/>
              <a:gd name="T24" fmla="*/ 13 w 140"/>
              <a:gd name="T25" fmla="*/ 111 h 140"/>
              <a:gd name="T26" fmla="*/ 28 w 140"/>
              <a:gd name="T27" fmla="*/ 127 h 140"/>
              <a:gd name="T28" fmla="*/ 47 w 140"/>
              <a:gd name="T29" fmla="*/ 136 h 140"/>
              <a:gd name="T30" fmla="*/ 70 w 140"/>
              <a:gd name="T31" fmla="*/ 140 h 140"/>
              <a:gd name="T32" fmla="*/ 91 w 140"/>
              <a:gd name="T33" fmla="*/ 136 h 140"/>
              <a:gd name="T34" fmla="*/ 111 w 140"/>
              <a:gd name="T35" fmla="*/ 127 h 140"/>
              <a:gd name="T36" fmla="*/ 125 w 140"/>
              <a:gd name="T37" fmla="*/ 111 h 140"/>
              <a:gd name="T38" fmla="*/ 136 w 140"/>
              <a:gd name="T39" fmla="*/ 92 h 140"/>
              <a:gd name="T40" fmla="*/ 140 w 140"/>
              <a:gd name="T41" fmla="*/ 7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6" y="48"/>
                </a:lnTo>
                <a:lnTo>
                  <a:pt x="125" y="29"/>
                </a:lnTo>
                <a:lnTo>
                  <a:pt x="111" y="13"/>
                </a:lnTo>
                <a:lnTo>
                  <a:pt x="91" y="4"/>
                </a:lnTo>
                <a:lnTo>
                  <a:pt x="70" y="0"/>
                </a:lnTo>
                <a:lnTo>
                  <a:pt x="47" y="4"/>
                </a:lnTo>
                <a:lnTo>
                  <a:pt x="28" y="13"/>
                </a:lnTo>
                <a:lnTo>
                  <a:pt x="13" y="29"/>
                </a:lnTo>
                <a:lnTo>
                  <a:pt x="3" y="48"/>
                </a:lnTo>
                <a:lnTo>
                  <a:pt x="0" y="70"/>
                </a:lnTo>
                <a:lnTo>
                  <a:pt x="3" y="92"/>
                </a:lnTo>
                <a:lnTo>
                  <a:pt x="13" y="111"/>
                </a:lnTo>
                <a:lnTo>
                  <a:pt x="28" y="127"/>
                </a:lnTo>
                <a:lnTo>
                  <a:pt x="47" y="136"/>
                </a:lnTo>
                <a:lnTo>
                  <a:pt x="70" y="140"/>
                </a:lnTo>
                <a:lnTo>
                  <a:pt x="91" y="136"/>
                </a:lnTo>
                <a:lnTo>
                  <a:pt x="111" y="127"/>
                </a:lnTo>
                <a:lnTo>
                  <a:pt x="125" y="111"/>
                </a:lnTo>
                <a:lnTo>
                  <a:pt x="136" y="92"/>
                </a:lnTo>
                <a:lnTo>
                  <a:pt x="140" y="7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flipV="1">
            <a:off x="7124701" y="2112963"/>
            <a:ext cx="777875" cy="4413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7902576" y="2112963"/>
            <a:ext cx="0" cy="8858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 flipH="1" flipV="1">
            <a:off x="7124701" y="2554288"/>
            <a:ext cx="777875" cy="444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7013576" y="2444750"/>
            <a:ext cx="222250" cy="222250"/>
          </a:xfrm>
          <a:custGeom>
            <a:avLst/>
            <a:gdLst>
              <a:gd name="T0" fmla="*/ 140 w 140"/>
              <a:gd name="T1" fmla="*/ 69 h 140"/>
              <a:gd name="T2" fmla="*/ 137 w 140"/>
              <a:gd name="T3" fmla="*/ 47 h 140"/>
              <a:gd name="T4" fmla="*/ 127 w 140"/>
              <a:gd name="T5" fmla="*/ 29 h 140"/>
              <a:gd name="T6" fmla="*/ 112 w 140"/>
              <a:gd name="T7" fmla="*/ 13 h 140"/>
              <a:gd name="T8" fmla="*/ 93 w 140"/>
              <a:gd name="T9" fmla="*/ 4 h 140"/>
              <a:gd name="T10" fmla="*/ 70 w 140"/>
              <a:gd name="T11" fmla="*/ 0 h 140"/>
              <a:gd name="T12" fmla="*/ 49 w 140"/>
              <a:gd name="T13" fmla="*/ 4 h 140"/>
              <a:gd name="T14" fmla="*/ 29 w 140"/>
              <a:gd name="T15" fmla="*/ 13 h 140"/>
              <a:gd name="T16" fmla="*/ 13 w 140"/>
              <a:gd name="T17" fmla="*/ 29 h 140"/>
              <a:gd name="T18" fmla="*/ 4 w 140"/>
              <a:gd name="T19" fmla="*/ 47 h 140"/>
              <a:gd name="T20" fmla="*/ 0 w 140"/>
              <a:gd name="T21" fmla="*/ 69 h 140"/>
              <a:gd name="T22" fmla="*/ 4 w 140"/>
              <a:gd name="T23" fmla="*/ 92 h 140"/>
              <a:gd name="T24" fmla="*/ 13 w 140"/>
              <a:gd name="T25" fmla="*/ 111 h 140"/>
              <a:gd name="T26" fmla="*/ 29 w 140"/>
              <a:gd name="T27" fmla="*/ 126 h 140"/>
              <a:gd name="T28" fmla="*/ 49 w 140"/>
              <a:gd name="T29" fmla="*/ 136 h 140"/>
              <a:gd name="T30" fmla="*/ 70 w 140"/>
              <a:gd name="T31" fmla="*/ 140 h 140"/>
              <a:gd name="T32" fmla="*/ 93 w 140"/>
              <a:gd name="T33" fmla="*/ 136 h 140"/>
              <a:gd name="T34" fmla="*/ 112 w 140"/>
              <a:gd name="T35" fmla="*/ 126 h 140"/>
              <a:gd name="T36" fmla="*/ 127 w 140"/>
              <a:gd name="T37" fmla="*/ 111 h 140"/>
              <a:gd name="T38" fmla="*/ 137 w 140"/>
              <a:gd name="T39" fmla="*/ 92 h 140"/>
              <a:gd name="T40" fmla="*/ 140 w 140"/>
              <a:gd name="T41" fmla="*/ 6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40">
                <a:moveTo>
                  <a:pt x="140" y="69"/>
                </a:moveTo>
                <a:lnTo>
                  <a:pt x="137" y="47"/>
                </a:lnTo>
                <a:lnTo>
                  <a:pt x="127" y="29"/>
                </a:lnTo>
                <a:lnTo>
                  <a:pt x="112" y="13"/>
                </a:lnTo>
                <a:lnTo>
                  <a:pt x="93" y="4"/>
                </a:lnTo>
                <a:lnTo>
                  <a:pt x="70" y="0"/>
                </a:lnTo>
                <a:lnTo>
                  <a:pt x="49" y="4"/>
                </a:lnTo>
                <a:lnTo>
                  <a:pt x="29" y="13"/>
                </a:lnTo>
                <a:lnTo>
                  <a:pt x="13" y="29"/>
                </a:lnTo>
                <a:lnTo>
                  <a:pt x="4" y="47"/>
                </a:lnTo>
                <a:lnTo>
                  <a:pt x="0" y="69"/>
                </a:lnTo>
                <a:lnTo>
                  <a:pt x="4" y="92"/>
                </a:lnTo>
                <a:lnTo>
                  <a:pt x="13" y="111"/>
                </a:lnTo>
                <a:lnTo>
                  <a:pt x="29" y="126"/>
                </a:lnTo>
                <a:lnTo>
                  <a:pt x="49" y="136"/>
                </a:lnTo>
                <a:lnTo>
                  <a:pt x="70" y="140"/>
                </a:lnTo>
                <a:lnTo>
                  <a:pt x="93" y="136"/>
                </a:lnTo>
                <a:lnTo>
                  <a:pt x="112" y="126"/>
                </a:lnTo>
                <a:lnTo>
                  <a:pt x="127" y="111"/>
                </a:lnTo>
                <a:lnTo>
                  <a:pt x="137" y="92"/>
                </a:lnTo>
                <a:lnTo>
                  <a:pt x="140" y="69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7013576" y="2444750"/>
            <a:ext cx="222250" cy="222250"/>
          </a:xfrm>
          <a:custGeom>
            <a:avLst/>
            <a:gdLst>
              <a:gd name="T0" fmla="*/ 140 w 140"/>
              <a:gd name="T1" fmla="*/ 69 h 140"/>
              <a:gd name="T2" fmla="*/ 137 w 140"/>
              <a:gd name="T3" fmla="*/ 47 h 140"/>
              <a:gd name="T4" fmla="*/ 127 w 140"/>
              <a:gd name="T5" fmla="*/ 29 h 140"/>
              <a:gd name="T6" fmla="*/ 112 w 140"/>
              <a:gd name="T7" fmla="*/ 13 h 140"/>
              <a:gd name="T8" fmla="*/ 93 w 140"/>
              <a:gd name="T9" fmla="*/ 4 h 140"/>
              <a:gd name="T10" fmla="*/ 70 w 140"/>
              <a:gd name="T11" fmla="*/ 0 h 140"/>
              <a:gd name="T12" fmla="*/ 49 w 140"/>
              <a:gd name="T13" fmla="*/ 4 h 140"/>
              <a:gd name="T14" fmla="*/ 29 w 140"/>
              <a:gd name="T15" fmla="*/ 13 h 140"/>
              <a:gd name="T16" fmla="*/ 13 w 140"/>
              <a:gd name="T17" fmla="*/ 29 h 140"/>
              <a:gd name="T18" fmla="*/ 4 w 140"/>
              <a:gd name="T19" fmla="*/ 47 h 140"/>
              <a:gd name="T20" fmla="*/ 0 w 140"/>
              <a:gd name="T21" fmla="*/ 69 h 140"/>
              <a:gd name="T22" fmla="*/ 4 w 140"/>
              <a:gd name="T23" fmla="*/ 92 h 140"/>
              <a:gd name="T24" fmla="*/ 13 w 140"/>
              <a:gd name="T25" fmla="*/ 111 h 140"/>
              <a:gd name="T26" fmla="*/ 29 w 140"/>
              <a:gd name="T27" fmla="*/ 126 h 140"/>
              <a:gd name="T28" fmla="*/ 49 w 140"/>
              <a:gd name="T29" fmla="*/ 136 h 140"/>
              <a:gd name="T30" fmla="*/ 70 w 140"/>
              <a:gd name="T31" fmla="*/ 140 h 140"/>
              <a:gd name="T32" fmla="*/ 93 w 140"/>
              <a:gd name="T33" fmla="*/ 136 h 140"/>
              <a:gd name="T34" fmla="*/ 112 w 140"/>
              <a:gd name="T35" fmla="*/ 126 h 140"/>
              <a:gd name="T36" fmla="*/ 127 w 140"/>
              <a:gd name="T37" fmla="*/ 111 h 140"/>
              <a:gd name="T38" fmla="*/ 137 w 140"/>
              <a:gd name="T39" fmla="*/ 92 h 140"/>
              <a:gd name="T40" fmla="*/ 140 w 140"/>
              <a:gd name="T41" fmla="*/ 6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40">
                <a:moveTo>
                  <a:pt x="140" y="69"/>
                </a:moveTo>
                <a:lnTo>
                  <a:pt x="137" y="47"/>
                </a:lnTo>
                <a:lnTo>
                  <a:pt x="127" y="29"/>
                </a:lnTo>
                <a:lnTo>
                  <a:pt x="112" y="13"/>
                </a:lnTo>
                <a:lnTo>
                  <a:pt x="93" y="4"/>
                </a:lnTo>
                <a:lnTo>
                  <a:pt x="70" y="0"/>
                </a:lnTo>
                <a:lnTo>
                  <a:pt x="49" y="4"/>
                </a:lnTo>
                <a:lnTo>
                  <a:pt x="29" y="13"/>
                </a:lnTo>
                <a:lnTo>
                  <a:pt x="13" y="29"/>
                </a:lnTo>
                <a:lnTo>
                  <a:pt x="4" y="47"/>
                </a:lnTo>
                <a:lnTo>
                  <a:pt x="0" y="69"/>
                </a:lnTo>
                <a:lnTo>
                  <a:pt x="4" y="92"/>
                </a:lnTo>
                <a:lnTo>
                  <a:pt x="13" y="111"/>
                </a:lnTo>
                <a:lnTo>
                  <a:pt x="29" y="126"/>
                </a:lnTo>
                <a:lnTo>
                  <a:pt x="49" y="136"/>
                </a:lnTo>
                <a:lnTo>
                  <a:pt x="70" y="140"/>
                </a:lnTo>
                <a:lnTo>
                  <a:pt x="93" y="136"/>
                </a:lnTo>
                <a:lnTo>
                  <a:pt x="112" y="126"/>
                </a:lnTo>
                <a:lnTo>
                  <a:pt x="127" y="111"/>
                </a:lnTo>
                <a:lnTo>
                  <a:pt x="137" y="92"/>
                </a:lnTo>
                <a:lnTo>
                  <a:pt x="140" y="6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7791451" y="2001838"/>
            <a:ext cx="222250" cy="220662"/>
          </a:xfrm>
          <a:custGeom>
            <a:avLst/>
            <a:gdLst>
              <a:gd name="T0" fmla="*/ 140 w 140"/>
              <a:gd name="T1" fmla="*/ 70 h 139"/>
              <a:gd name="T2" fmla="*/ 137 w 140"/>
              <a:gd name="T3" fmla="*/ 47 h 139"/>
              <a:gd name="T4" fmla="*/ 127 w 140"/>
              <a:gd name="T5" fmla="*/ 29 h 139"/>
              <a:gd name="T6" fmla="*/ 112 w 140"/>
              <a:gd name="T7" fmla="*/ 13 h 139"/>
              <a:gd name="T8" fmla="*/ 92 w 140"/>
              <a:gd name="T9" fmla="*/ 4 h 139"/>
              <a:gd name="T10" fmla="*/ 70 w 140"/>
              <a:gd name="T11" fmla="*/ 0 h 139"/>
              <a:gd name="T12" fmla="*/ 49 w 140"/>
              <a:gd name="T13" fmla="*/ 4 h 139"/>
              <a:gd name="T14" fmla="*/ 29 w 140"/>
              <a:gd name="T15" fmla="*/ 13 h 139"/>
              <a:gd name="T16" fmla="*/ 14 w 140"/>
              <a:gd name="T17" fmla="*/ 29 h 139"/>
              <a:gd name="T18" fmla="*/ 4 w 140"/>
              <a:gd name="T19" fmla="*/ 47 h 139"/>
              <a:gd name="T20" fmla="*/ 0 w 140"/>
              <a:gd name="T21" fmla="*/ 70 h 139"/>
              <a:gd name="T22" fmla="*/ 4 w 140"/>
              <a:gd name="T23" fmla="*/ 92 h 139"/>
              <a:gd name="T24" fmla="*/ 14 w 140"/>
              <a:gd name="T25" fmla="*/ 111 h 139"/>
              <a:gd name="T26" fmla="*/ 29 w 140"/>
              <a:gd name="T27" fmla="*/ 126 h 139"/>
              <a:gd name="T28" fmla="*/ 49 w 140"/>
              <a:gd name="T29" fmla="*/ 136 h 139"/>
              <a:gd name="T30" fmla="*/ 70 w 140"/>
              <a:gd name="T31" fmla="*/ 139 h 139"/>
              <a:gd name="T32" fmla="*/ 92 w 140"/>
              <a:gd name="T33" fmla="*/ 136 h 139"/>
              <a:gd name="T34" fmla="*/ 112 w 140"/>
              <a:gd name="T35" fmla="*/ 126 h 139"/>
              <a:gd name="T36" fmla="*/ 127 w 140"/>
              <a:gd name="T37" fmla="*/ 111 h 139"/>
              <a:gd name="T38" fmla="*/ 137 w 140"/>
              <a:gd name="T39" fmla="*/ 92 h 139"/>
              <a:gd name="T40" fmla="*/ 140 w 140"/>
              <a:gd name="T41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39">
                <a:moveTo>
                  <a:pt x="140" y="70"/>
                </a:moveTo>
                <a:lnTo>
                  <a:pt x="137" y="47"/>
                </a:lnTo>
                <a:lnTo>
                  <a:pt x="127" y="29"/>
                </a:lnTo>
                <a:lnTo>
                  <a:pt x="112" y="13"/>
                </a:lnTo>
                <a:lnTo>
                  <a:pt x="92" y="4"/>
                </a:lnTo>
                <a:lnTo>
                  <a:pt x="70" y="0"/>
                </a:lnTo>
                <a:lnTo>
                  <a:pt x="49" y="4"/>
                </a:lnTo>
                <a:lnTo>
                  <a:pt x="29" y="13"/>
                </a:lnTo>
                <a:lnTo>
                  <a:pt x="14" y="29"/>
                </a:lnTo>
                <a:lnTo>
                  <a:pt x="4" y="47"/>
                </a:lnTo>
                <a:lnTo>
                  <a:pt x="0" y="70"/>
                </a:lnTo>
                <a:lnTo>
                  <a:pt x="4" y="92"/>
                </a:lnTo>
                <a:lnTo>
                  <a:pt x="14" y="111"/>
                </a:lnTo>
                <a:lnTo>
                  <a:pt x="29" y="126"/>
                </a:lnTo>
                <a:lnTo>
                  <a:pt x="49" y="136"/>
                </a:lnTo>
                <a:lnTo>
                  <a:pt x="70" y="139"/>
                </a:lnTo>
                <a:lnTo>
                  <a:pt x="92" y="136"/>
                </a:lnTo>
                <a:lnTo>
                  <a:pt x="112" y="126"/>
                </a:lnTo>
                <a:lnTo>
                  <a:pt x="127" y="111"/>
                </a:lnTo>
                <a:lnTo>
                  <a:pt x="137" y="92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7791451" y="2001838"/>
            <a:ext cx="222250" cy="220662"/>
          </a:xfrm>
          <a:custGeom>
            <a:avLst/>
            <a:gdLst>
              <a:gd name="T0" fmla="*/ 140 w 140"/>
              <a:gd name="T1" fmla="*/ 70 h 139"/>
              <a:gd name="T2" fmla="*/ 137 w 140"/>
              <a:gd name="T3" fmla="*/ 47 h 139"/>
              <a:gd name="T4" fmla="*/ 127 w 140"/>
              <a:gd name="T5" fmla="*/ 29 h 139"/>
              <a:gd name="T6" fmla="*/ 112 w 140"/>
              <a:gd name="T7" fmla="*/ 13 h 139"/>
              <a:gd name="T8" fmla="*/ 92 w 140"/>
              <a:gd name="T9" fmla="*/ 4 h 139"/>
              <a:gd name="T10" fmla="*/ 70 w 140"/>
              <a:gd name="T11" fmla="*/ 0 h 139"/>
              <a:gd name="T12" fmla="*/ 49 w 140"/>
              <a:gd name="T13" fmla="*/ 4 h 139"/>
              <a:gd name="T14" fmla="*/ 29 w 140"/>
              <a:gd name="T15" fmla="*/ 13 h 139"/>
              <a:gd name="T16" fmla="*/ 14 w 140"/>
              <a:gd name="T17" fmla="*/ 29 h 139"/>
              <a:gd name="T18" fmla="*/ 4 w 140"/>
              <a:gd name="T19" fmla="*/ 47 h 139"/>
              <a:gd name="T20" fmla="*/ 0 w 140"/>
              <a:gd name="T21" fmla="*/ 70 h 139"/>
              <a:gd name="T22" fmla="*/ 4 w 140"/>
              <a:gd name="T23" fmla="*/ 92 h 139"/>
              <a:gd name="T24" fmla="*/ 14 w 140"/>
              <a:gd name="T25" fmla="*/ 111 h 139"/>
              <a:gd name="T26" fmla="*/ 29 w 140"/>
              <a:gd name="T27" fmla="*/ 126 h 139"/>
              <a:gd name="T28" fmla="*/ 49 w 140"/>
              <a:gd name="T29" fmla="*/ 136 h 139"/>
              <a:gd name="T30" fmla="*/ 70 w 140"/>
              <a:gd name="T31" fmla="*/ 139 h 139"/>
              <a:gd name="T32" fmla="*/ 92 w 140"/>
              <a:gd name="T33" fmla="*/ 136 h 139"/>
              <a:gd name="T34" fmla="*/ 112 w 140"/>
              <a:gd name="T35" fmla="*/ 126 h 139"/>
              <a:gd name="T36" fmla="*/ 127 w 140"/>
              <a:gd name="T37" fmla="*/ 111 h 139"/>
              <a:gd name="T38" fmla="*/ 137 w 140"/>
              <a:gd name="T39" fmla="*/ 92 h 139"/>
              <a:gd name="T40" fmla="*/ 140 w 140"/>
              <a:gd name="T41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39">
                <a:moveTo>
                  <a:pt x="140" y="70"/>
                </a:moveTo>
                <a:lnTo>
                  <a:pt x="137" y="47"/>
                </a:lnTo>
                <a:lnTo>
                  <a:pt x="127" y="29"/>
                </a:lnTo>
                <a:lnTo>
                  <a:pt x="112" y="13"/>
                </a:lnTo>
                <a:lnTo>
                  <a:pt x="92" y="4"/>
                </a:lnTo>
                <a:lnTo>
                  <a:pt x="70" y="0"/>
                </a:lnTo>
                <a:lnTo>
                  <a:pt x="49" y="4"/>
                </a:lnTo>
                <a:lnTo>
                  <a:pt x="29" y="13"/>
                </a:lnTo>
                <a:lnTo>
                  <a:pt x="14" y="29"/>
                </a:lnTo>
                <a:lnTo>
                  <a:pt x="4" y="47"/>
                </a:lnTo>
                <a:lnTo>
                  <a:pt x="0" y="70"/>
                </a:lnTo>
                <a:lnTo>
                  <a:pt x="4" y="92"/>
                </a:lnTo>
                <a:lnTo>
                  <a:pt x="14" y="111"/>
                </a:lnTo>
                <a:lnTo>
                  <a:pt x="29" y="126"/>
                </a:lnTo>
                <a:lnTo>
                  <a:pt x="49" y="136"/>
                </a:lnTo>
                <a:lnTo>
                  <a:pt x="70" y="139"/>
                </a:lnTo>
                <a:lnTo>
                  <a:pt x="92" y="136"/>
                </a:lnTo>
                <a:lnTo>
                  <a:pt x="112" y="126"/>
                </a:lnTo>
                <a:lnTo>
                  <a:pt x="127" y="111"/>
                </a:lnTo>
                <a:lnTo>
                  <a:pt x="137" y="92"/>
                </a:lnTo>
                <a:lnTo>
                  <a:pt x="140" y="7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7791451" y="2887663"/>
            <a:ext cx="222250" cy="222250"/>
          </a:xfrm>
          <a:custGeom>
            <a:avLst/>
            <a:gdLst>
              <a:gd name="T0" fmla="*/ 140 w 140"/>
              <a:gd name="T1" fmla="*/ 70 h 140"/>
              <a:gd name="T2" fmla="*/ 137 w 140"/>
              <a:gd name="T3" fmla="*/ 48 h 140"/>
              <a:gd name="T4" fmla="*/ 127 w 140"/>
              <a:gd name="T5" fmla="*/ 29 h 140"/>
              <a:gd name="T6" fmla="*/ 112 w 140"/>
              <a:gd name="T7" fmla="*/ 13 h 140"/>
              <a:gd name="T8" fmla="*/ 92 w 140"/>
              <a:gd name="T9" fmla="*/ 4 h 140"/>
              <a:gd name="T10" fmla="*/ 70 w 140"/>
              <a:gd name="T11" fmla="*/ 0 h 140"/>
              <a:gd name="T12" fmla="*/ 49 w 140"/>
              <a:gd name="T13" fmla="*/ 4 h 140"/>
              <a:gd name="T14" fmla="*/ 29 w 140"/>
              <a:gd name="T15" fmla="*/ 13 h 140"/>
              <a:gd name="T16" fmla="*/ 14 w 140"/>
              <a:gd name="T17" fmla="*/ 29 h 140"/>
              <a:gd name="T18" fmla="*/ 4 w 140"/>
              <a:gd name="T19" fmla="*/ 48 h 140"/>
              <a:gd name="T20" fmla="*/ 0 w 140"/>
              <a:gd name="T21" fmla="*/ 70 h 140"/>
              <a:gd name="T22" fmla="*/ 4 w 140"/>
              <a:gd name="T23" fmla="*/ 92 h 140"/>
              <a:gd name="T24" fmla="*/ 14 w 140"/>
              <a:gd name="T25" fmla="*/ 111 h 140"/>
              <a:gd name="T26" fmla="*/ 29 w 140"/>
              <a:gd name="T27" fmla="*/ 127 h 140"/>
              <a:gd name="T28" fmla="*/ 49 w 140"/>
              <a:gd name="T29" fmla="*/ 136 h 140"/>
              <a:gd name="T30" fmla="*/ 70 w 140"/>
              <a:gd name="T31" fmla="*/ 140 h 140"/>
              <a:gd name="T32" fmla="*/ 92 w 140"/>
              <a:gd name="T33" fmla="*/ 136 h 140"/>
              <a:gd name="T34" fmla="*/ 112 w 140"/>
              <a:gd name="T35" fmla="*/ 127 h 140"/>
              <a:gd name="T36" fmla="*/ 127 w 140"/>
              <a:gd name="T37" fmla="*/ 111 h 140"/>
              <a:gd name="T38" fmla="*/ 137 w 140"/>
              <a:gd name="T39" fmla="*/ 92 h 140"/>
              <a:gd name="T40" fmla="*/ 140 w 140"/>
              <a:gd name="T41" fmla="*/ 7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7" y="48"/>
                </a:lnTo>
                <a:lnTo>
                  <a:pt x="127" y="29"/>
                </a:lnTo>
                <a:lnTo>
                  <a:pt x="112" y="13"/>
                </a:lnTo>
                <a:lnTo>
                  <a:pt x="92" y="4"/>
                </a:lnTo>
                <a:lnTo>
                  <a:pt x="70" y="0"/>
                </a:lnTo>
                <a:lnTo>
                  <a:pt x="49" y="4"/>
                </a:lnTo>
                <a:lnTo>
                  <a:pt x="29" y="13"/>
                </a:lnTo>
                <a:lnTo>
                  <a:pt x="14" y="29"/>
                </a:lnTo>
                <a:lnTo>
                  <a:pt x="4" y="48"/>
                </a:lnTo>
                <a:lnTo>
                  <a:pt x="0" y="70"/>
                </a:lnTo>
                <a:lnTo>
                  <a:pt x="4" y="92"/>
                </a:lnTo>
                <a:lnTo>
                  <a:pt x="14" y="111"/>
                </a:lnTo>
                <a:lnTo>
                  <a:pt x="29" y="127"/>
                </a:lnTo>
                <a:lnTo>
                  <a:pt x="49" y="136"/>
                </a:lnTo>
                <a:lnTo>
                  <a:pt x="70" y="140"/>
                </a:lnTo>
                <a:lnTo>
                  <a:pt x="92" y="136"/>
                </a:lnTo>
                <a:lnTo>
                  <a:pt x="112" y="127"/>
                </a:lnTo>
                <a:lnTo>
                  <a:pt x="127" y="111"/>
                </a:lnTo>
                <a:lnTo>
                  <a:pt x="137" y="92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7791451" y="2887663"/>
            <a:ext cx="222250" cy="222250"/>
          </a:xfrm>
          <a:custGeom>
            <a:avLst/>
            <a:gdLst>
              <a:gd name="T0" fmla="*/ 140 w 140"/>
              <a:gd name="T1" fmla="*/ 70 h 140"/>
              <a:gd name="T2" fmla="*/ 137 w 140"/>
              <a:gd name="T3" fmla="*/ 48 h 140"/>
              <a:gd name="T4" fmla="*/ 127 w 140"/>
              <a:gd name="T5" fmla="*/ 29 h 140"/>
              <a:gd name="T6" fmla="*/ 112 w 140"/>
              <a:gd name="T7" fmla="*/ 13 h 140"/>
              <a:gd name="T8" fmla="*/ 92 w 140"/>
              <a:gd name="T9" fmla="*/ 4 h 140"/>
              <a:gd name="T10" fmla="*/ 70 w 140"/>
              <a:gd name="T11" fmla="*/ 0 h 140"/>
              <a:gd name="T12" fmla="*/ 49 w 140"/>
              <a:gd name="T13" fmla="*/ 4 h 140"/>
              <a:gd name="T14" fmla="*/ 29 w 140"/>
              <a:gd name="T15" fmla="*/ 13 h 140"/>
              <a:gd name="T16" fmla="*/ 14 w 140"/>
              <a:gd name="T17" fmla="*/ 29 h 140"/>
              <a:gd name="T18" fmla="*/ 4 w 140"/>
              <a:gd name="T19" fmla="*/ 48 h 140"/>
              <a:gd name="T20" fmla="*/ 0 w 140"/>
              <a:gd name="T21" fmla="*/ 70 h 140"/>
              <a:gd name="T22" fmla="*/ 4 w 140"/>
              <a:gd name="T23" fmla="*/ 92 h 140"/>
              <a:gd name="T24" fmla="*/ 14 w 140"/>
              <a:gd name="T25" fmla="*/ 111 h 140"/>
              <a:gd name="T26" fmla="*/ 29 w 140"/>
              <a:gd name="T27" fmla="*/ 127 h 140"/>
              <a:gd name="T28" fmla="*/ 49 w 140"/>
              <a:gd name="T29" fmla="*/ 136 h 140"/>
              <a:gd name="T30" fmla="*/ 70 w 140"/>
              <a:gd name="T31" fmla="*/ 140 h 140"/>
              <a:gd name="T32" fmla="*/ 92 w 140"/>
              <a:gd name="T33" fmla="*/ 136 h 140"/>
              <a:gd name="T34" fmla="*/ 112 w 140"/>
              <a:gd name="T35" fmla="*/ 127 h 140"/>
              <a:gd name="T36" fmla="*/ 127 w 140"/>
              <a:gd name="T37" fmla="*/ 111 h 140"/>
              <a:gd name="T38" fmla="*/ 137 w 140"/>
              <a:gd name="T39" fmla="*/ 92 h 140"/>
              <a:gd name="T40" fmla="*/ 140 w 140"/>
              <a:gd name="T41" fmla="*/ 7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7" y="48"/>
                </a:lnTo>
                <a:lnTo>
                  <a:pt x="127" y="29"/>
                </a:lnTo>
                <a:lnTo>
                  <a:pt x="112" y="13"/>
                </a:lnTo>
                <a:lnTo>
                  <a:pt x="92" y="4"/>
                </a:lnTo>
                <a:lnTo>
                  <a:pt x="70" y="0"/>
                </a:lnTo>
                <a:lnTo>
                  <a:pt x="49" y="4"/>
                </a:lnTo>
                <a:lnTo>
                  <a:pt x="29" y="13"/>
                </a:lnTo>
                <a:lnTo>
                  <a:pt x="14" y="29"/>
                </a:lnTo>
                <a:lnTo>
                  <a:pt x="4" y="48"/>
                </a:lnTo>
                <a:lnTo>
                  <a:pt x="0" y="70"/>
                </a:lnTo>
                <a:lnTo>
                  <a:pt x="4" y="92"/>
                </a:lnTo>
                <a:lnTo>
                  <a:pt x="14" y="111"/>
                </a:lnTo>
                <a:lnTo>
                  <a:pt x="29" y="127"/>
                </a:lnTo>
                <a:lnTo>
                  <a:pt x="49" y="136"/>
                </a:lnTo>
                <a:lnTo>
                  <a:pt x="70" y="140"/>
                </a:lnTo>
                <a:lnTo>
                  <a:pt x="92" y="136"/>
                </a:lnTo>
                <a:lnTo>
                  <a:pt x="112" y="127"/>
                </a:lnTo>
                <a:lnTo>
                  <a:pt x="127" y="111"/>
                </a:lnTo>
                <a:lnTo>
                  <a:pt x="137" y="92"/>
                </a:lnTo>
                <a:lnTo>
                  <a:pt x="140" y="7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0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LP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Unbounded integrality gap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4320" lvl="1" indent="0">
              <a:buNone/>
            </a:pPr>
            <a:r>
              <a:rPr lang="en-US" sz="200" dirty="0"/>
              <a:t>	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i="1" dirty="0"/>
              <a:t>k </a:t>
            </a:r>
            <a:r>
              <a:rPr lang="en-US" dirty="0"/>
              <a:t>= 3, uniform capacity of 2</a:t>
            </a:r>
          </a:p>
          <a:p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116013" y="1989138"/>
            <a:ext cx="69119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1239838" y="2554288"/>
            <a:ext cx="777875" cy="444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1239838" y="2112963"/>
            <a:ext cx="0" cy="8858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239838" y="2112963"/>
            <a:ext cx="777875" cy="4413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128713" y="2001838"/>
            <a:ext cx="222250" cy="220662"/>
          </a:xfrm>
          <a:custGeom>
            <a:avLst/>
            <a:gdLst>
              <a:gd name="T0" fmla="*/ 140 w 140"/>
              <a:gd name="T1" fmla="*/ 70 h 139"/>
              <a:gd name="T2" fmla="*/ 136 w 140"/>
              <a:gd name="T3" fmla="*/ 47 h 139"/>
              <a:gd name="T4" fmla="*/ 125 w 140"/>
              <a:gd name="T5" fmla="*/ 29 h 139"/>
              <a:gd name="T6" fmla="*/ 111 w 140"/>
              <a:gd name="T7" fmla="*/ 13 h 139"/>
              <a:gd name="T8" fmla="*/ 91 w 140"/>
              <a:gd name="T9" fmla="*/ 4 h 139"/>
              <a:gd name="T10" fmla="*/ 70 w 140"/>
              <a:gd name="T11" fmla="*/ 0 h 139"/>
              <a:gd name="T12" fmla="*/ 47 w 140"/>
              <a:gd name="T13" fmla="*/ 4 h 139"/>
              <a:gd name="T14" fmla="*/ 28 w 140"/>
              <a:gd name="T15" fmla="*/ 13 h 139"/>
              <a:gd name="T16" fmla="*/ 13 w 140"/>
              <a:gd name="T17" fmla="*/ 29 h 139"/>
              <a:gd name="T18" fmla="*/ 3 w 140"/>
              <a:gd name="T19" fmla="*/ 47 h 139"/>
              <a:gd name="T20" fmla="*/ 0 w 140"/>
              <a:gd name="T21" fmla="*/ 70 h 139"/>
              <a:gd name="T22" fmla="*/ 3 w 140"/>
              <a:gd name="T23" fmla="*/ 92 h 139"/>
              <a:gd name="T24" fmla="*/ 13 w 140"/>
              <a:gd name="T25" fmla="*/ 111 h 139"/>
              <a:gd name="T26" fmla="*/ 28 w 140"/>
              <a:gd name="T27" fmla="*/ 126 h 139"/>
              <a:gd name="T28" fmla="*/ 47 w 140"/>
              <a:gd name="T29" fmla="*/ 136 h 139"/>
              <a:gd name="T30" fmla="*/ 70 w 140"/>
              <a:gd name="T31" fmla="*/ 139 h 139"/>
              <a:gd name="T32" fmla="*/ 91 w 140"/>
              <a:gd name="T33" fmla="*/ 136 h 139"/>
              <a:gd name="T34" fmla="*/ 111 w 140"/>
              <a:gd name="T35" fmla="*/ 126 h 139"/>
              <a:gd name="T36" fmla="*/ 125 w 140"/>
              <a:gd name="T37" fmla="*/ 111 h 139"/>
              <a:gd name="T38" fmla="*/ 136 w 140"/>
              <a:gd name="T39" fmla="*/ 92 h 139"/>
              <a:gd name="T40" fmla="*/ 140 w 140"/>
              <a:gd name="T41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39">
                <a:moveTo>
                  <a:pt x="140" y="70"/>
                </a:moveTo>
                <a:lnTo>
                  <a:pt x="136" y="47"/>
                </a:lnTo>
                <a:lnTo>
                  <a:pt x="125" y="29"/>
                </a:lnTo>
                <a:lnTo>
                  <a:pt x="111" y="13"/>
                </a:lnTo>
                <a:lnTo>
                  <a:pt x="91" y="4"/>
                </a:lnTo>
                <a:lnTo>
                  <a:pt x="70" y="0"/>
                </a:lnTo>
                <a:lnTo>
                  <a:pt x="47" y="4"/>
                </a:lnTo>
                <a:lnTo>
                  <a:pt x="28" y="13"/>
                </a:lnTo>
                <a:lnTo>
                  <a:pt x="13" y="29"/>
                </a:lnTo>
                <a:lnTo>
                  <a:pt x="3" y="47"/>
                </a:lnTo>
                <a:lnTo>
                  <a:pt x="0" y="70"/>
                </a:lnTo>
                <a:lnTo>
                  <a:pt x="3" y="92"/>
                </a:lnTo>
                <a:lnTo>
                  <a:pt x="13" y="111"/>
                </a:lnTo>
                <a:lnTo>
                  <a:pt x="28" y="126"/>
                </a:lnTo>
                <a:lnTo>
                  <a:pt x="47" y="136"/>
                </a:lnTo>
                <a:lnTo>
                  <a:pt x="70" y="139"/>
                </a:lnTo>
                <a:lnTo>
                  <a:pt x="91" y="136"/>
                </a:lnTo>
                <a:lnTo>
                  <a:pt x="111" y="126"/>
                </a:lnTo>
                <a:lnTo>
                  <a:pt x="125" y="111"/>
                </a:lnTo>
                <a:lnTo>
                  <a:pt x="136" y="92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128713" y="2001838"/>
            <a:ext cx="222250" cy="220662"/>
          </a:xfrm>
          <a:custGeom>
            <a:avLst/>
            <a:gdLst>
              <a:gd name="T0" fmla="*/ 140 w 140"/>
              <a:gd name="T1" fmla="*/ 70 h 139"/>
              <a:gd name="T2" fmla="*/ 136 w 140"/>
              <a:gd name="T3" fmla="*/ 47 h 139"/>
              <a:gd name="T4" fmla="*/ 125 w 140"/>
              <a:gd name="T5" fmla="*/ 29 h 139"/>
              <a:gd name="T6" fmla="*/ 111 w 140"/>
              <a:gd name="T7" fmla="*/ 13 h 139"/>
              <a:gd name="T8" fmla="*/ 91 w 140"/>
              <a:gd name="T9" fmla="*/ 4 h 139"/>
              <a:gd name="T10" fmla="*/ 70 w 140"/>
              <a:gd name="T11" fmla="*/ 0 h 139"/>
              <a:gd name="T12" fmla="*/ 47 w 140"/>
              <a:gd name="T13" fmla="*/ 4 h 139"/>
              <a:gd name="T14" fmla="*/ 28 w 140"/>
              <a:gd name="T15" fmla="*/ 13 h 139"/>
              <a:gd name="T16" fmla="*/ 13 w 140"/>
              <a:gd name="T17" fmla="*/ 29 h 139"/>
              <a:gd name="T18" fmla="*/ 3 w 140"/>
              <a:gd name="T19" fmla="*/ 47 h 139"/>
              <a:gd name="T20" fmla="*/ 0 w 140"/>
              <a:gd name="T21" fmla="*/ 70 h 139"/>
              <a:gd name="T22" fmla="*/ 3 w 140"/>
              <a:gd name="T23" fmla="*/ 92 h 139"/>
              <a:gd name="T24" fmla="*/ 13 w 140"/>
              <a:gd name="T25" fmla="*/ 111 h 139"/>
              <a:gd name="T26" fmla="*/ 28 w 140"/>
              <a:gd name="T27" fmla="*/ 126 h 139"/>
              <a:gd name="T28" fmla="*/ 47 w 140"/>
              <a:gd name="T29" fmla="*/ 136 h 139"/>
              <a:gd name="T30" fmla="*/ 70 w 140"/>
              <a:gd name="T31" fmla="*/ 139 h 139"/>
              <a:gd name="T32" fmla="*/ 91 w 140"/>
              <a:gd name="T33" fmla="*/ 136 h 139"/>
              <a:gd name="T34" fmla="*/ 111 w 140"/>
              <a:gd name="T35" fmla="*/ 126 h 139"/>
              <a:gd name="T36" fmla="*/ 125 w 140"/>
              <a:gd name="T37" fmla="*/ 111 h 139"/>
              <a:gd name="T38" fmla="*/ 136 w 140"/>
              <a:gd name="T39" fmla="*/ 92 h 139"/>
              <a:gd name="T40" fmla="*/ 140 w 140"/>
              <a:gd name="T41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39">
                <a:moveTo>
                  <a:pt x="140" y="70"/>
                </a:moveTo>
                <a:lnTo>
                  <a:pt x="136" y="47"/>
                </a:lnTo>
                <a:lnTo>
                  <a:pt x="125" y="29"/>
                </a:lnTo>
                <a:lnTo>
                  <a:pt x="111" y="13"/>
                </a:lnTo>
                <a:lnTo>
                  <a:pt x="91" y="4"/>
                </a:lnTo>
                <a:lnTo>
                  <a:pt x="70" y="0"/>
                </a:lnTo>
                <a:lnTo>
                  <a:pt x="47" y="4"/>
                </a:lnTo>
                <a:lnTo>
                  <a:pt x="28" y="13"/>
                </a:lnTo>
                <a:lnTo>
                  <a:pt x="13" y="29"/>
                </a:lnTo>
                <a:lnTo>
                  <a:pt x="3" y="47"/>
                </a:lnTo>
                <a:lnTo>
                  <a:pt x="0" y="70"/>
                </a:lnTo>
                <a:lnTo>
                  <a:pt x="3" y="92"/>
                </a:lnTo>
                <a:lnTo>
                  <a:pt x="13" y="111"/>
                </a:lnTo>
                <a:lnTo>
                  <a:pt x="28" y="126"/>
                </a:lnTo>
                <a:lnTo>
                  <a:pt x="47" y="136"/>
                </a:lnTo>
                <a:lnTo>
                  <a:pt x="70" y="139"/>
                </a:lnTo>
                <a:lnTo>
                  <a:pt x="91" y="136"/>
                </a:lnTo>
                <a:lnTo>
                  <a:pt x="111" y="126"/>
                </a:lnTo>
                <a:lnTo>
                  <a:pt x="125" y="111"/>
                </a:lnTo>
                <a:lnTo>
                  <a:pt x="136" y="92"/>
                </a:lnTo>
                <a:lnTo>
                  <a:pt x="140" y="7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906588" y="2444750"/>
            <a:ext cx="220663" cy="222250"/>
          </a:xfrm>
          <a:custGeom>
            <a:avLst/>
            <a:gdLst>
              <a:gd name="T0" fmla="*/ 139 w 139"/>
              <a:gd name="T1" fmla="*/ 69 h 140"/>
              <a:gd name="T2" fmla="*/ 136 w 139"/>
              <a:gd name="T3" fmla="*/ 47 h 140"/>
              <a:gd name="T4" fmla="*/ 126 w 139"/>
              <a:gd name="T5" fmla="*/ 29 h 140"/>
              <a:gd name="T6" fmla="*/ 110 w 139"/>
              <a:gd name="T7" fmla="*/ 13 h 140"/>
              <a:gd name="T8" fmla="*/ 91 w 139"/>
              <a:gd name="T9" fmla="*/ 4 h 140"/>
              <a:gd name="T10" fmla="*/ 70 w 139"/>
              <a:gd name="T11" fmla="*/ 0 h 140"/>
              <a:gd name="T12" fmla="*/ 47 w 139"/>
              <a:gd name="T13" fmla="*/ 4 h 140"/>
              <a:gd name="T14" fmla="*/ 27 w 139"/>
              <a:gd name="T15" fmla="*/ 13 h 140"/>
              <a:gd name="T16" fmla="*/ 13 w 139"/>
              <a:gd name="T17" fmla="*/ 29 h 140"/>
              <a:gd name="T18" fmla="*/ 2 w 139"/>
              <a:gd name="T19" fmla="*/ 47 h 140"/>
              <a:gd name="T20" fmla="*/ 0 w 139"/>
              <a:gd name="T21" fmla="*/ 69 h 140"/>
              <a:gd name="T22" fmla="*/ 2 w 139"/>
              <a:gd name="T23" fmla="*/ 92 h 140"/>
              <a:gd name="T24" fmla="*/ 13 w 139"/>
              <a:gd name="T25" fmla="*/ 111 h 140"/>
              <a:gd name="T26" fmla="*/ 27 w 139"/>
              <a:gd name="T27" fmla="*/ 126 h 140"/>
              <a:gd name="T28" fmla="*/ 47 w 139"/>
              <a:gd name="T29" fmla="*/ 136 h 140"/>
              <a:gd name="T30" fmla="*/ 70 w 139"/>
              <a:gd name="T31" fmla="*/ 140 h 140"/>
              <a:gd name="T32" fmla="*/ 91 w 139"/>
              <a:gd name="T33" fmla="*/ 136 h 140"/>
              <a:gd name="T34" fmla="*/ 110 w 139"/>
              <a:gd name="T35" fmla="*/ 126 h 140"/>
              <a:gd name="T36" fmla="*/ 126 w 139"/>
              <a:gd name="T37" fmla="*/ 111 h 140"/>
              <a:gd name="T38" fmla="*/ 136 w 139"/>
              <a:gd name="T39" fmla="*/ 92 h 140"/>
              <a:gd name="T40" fmla="*/ 139 w 139"/>
              <a:gd name="T41" fmla="*/ 6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9" h="140">
                <a:moveTo>
                  <a:pt x="139" y="69"/>
                </a:moveTo>
                <a:lnTo>
                  <a:pt x="136" y="47"/>
                </a:lnTo>
                <a:lnTo>
                  <a:pt x="126" y="29"/>
                </a:lnTo>
                <a:lnTo>
                  <a:pt x="110" y="13"/>
                </a:lnTo>
                <a:lnTo>
                  <a:pt x="91" y="4"/>
                </a:lnTo>
                <a:lnTo>
                  <a:pt x="70" y="0"/>
                </a:lnTo>
                <a:lnTo>
                  <a:pt x="47" y="4"/>
                </a:lnTo>
                <a:lnTo>
                  <a:pt x="27" y="13"/>
                </a:lnTo>
                <a:lnTo>
                  <a:pt x="13" y="29"/>
                </a:lnTo>
                <a:lnTo>
                  <a:pt x="2" y="47"/>
                </a:lnTo>
                <a:lnTo>
                  <a:pt x="0" y="69"/>
                </a:lnTo>
                <a:lnTo>
                  <a:pt x="2" y="92"/>
                </a:lnTo>
                <a:lnTo>
                  <a:pt x="13" y="111"/>
                </a:lnTo>
                <a:lnTo>
                  <a:pt x="27" y="126"/>
                </a:lnTo>
                <a:lnTo>
                  <a:pt x="47" y="136"/>
                </a:lnTo>
                <a:lnTo>
                  <a:pt x="70" y="140"/>
                </a:lnTo>
                <a:lnTo>
                  <a:pt x="91" y="136"/>
                </a:lnTo>
                <a:lnTo>
                  <a:pt x="110" y="126"/>
                </a:lnTo>
                <a:lnTo>
                  <a:pt x="126" y="111"/>
                </a:lnTo>
                <a:lnTo>
                  <a:pt x="136" y="92"/>
                </a:lnTo>
                <a:lnTo>
                  <a:pt x="139" y="69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906588" y="2444750"/>
            <a:ext cx="220663" cy="222250"/>
          </a:xfrm>
          <a:custGeom>
            <a:avLst/>
            <a:gdLst>
              <a:gd name="T0" fmla="*/ 139 w 139"/>
              <a:gd name="T1" fmla="*/ 69 h 140"/>
              <a:gd name="T2" fmla="*/ 136 w 139"/>
              <a:gd name="T3" fmla="*/ 47 h 140"/>
              <a:gd name="T4" fmla="*/ 126 w 139"/>
              <a:gd name="T5" fmla="*/ 29 h 140"/>
              <a:gd name="T6" fmla="*/ 110 w 139"/>
              <a:gd name="T7" fmla="*/ 13 h 140"/>
              <a:gd name="T8" fmla="*/ 91 w 139"/>
              <a:gd name="T9" fmla="*/ 4 h 140"/>
              <a:gd name="T10" fmla="*/ 70 w 139"/>
              <a:gd name="T11" fmla="*/ 0 h 140"/>
              <a:gd name="T12" fmla="*/ 47 w 139"/>
              <a:gd name="T13" fmla="*/ 4 h 140"/>
              <a:gd name="T14" fmla="*/ 27 w 139"/>
              <a:gd name="T15" fmla="*/ 13 h 140"/>
              <a:gd name="T16" fmla="*/ 13 w 139"/>
              <a:gd name="T17" fmla="*/ 29 h 140"/>
              <a:gd name="T18" fmla="*/ 2 w 139"/>
              <a:gd name="T19" fmla="*/ 47 h 140"/>
              <a:gd name="T20" fmla="*/ 0 w 139"/>
              <a:gd name="T21" fmla="*/ 69 h 140"/>
              <a:gd name="T22" fmla="*/ 2 w 139"/>
              <a:gd name="T23" fmla="*/ 92 h 140"/>
              <a:gd name="T24" fmla="*/ 13 w 139"/>
              <a:gd name="T25" fmla="*/ 111 h 140"/>
              <a:gd name="T26" fmla="*/ 27 w 139"/>
              <a:gd name="T27" fmla="*/ 126 h 140"/>
              <a:gd name="T28" fmla="*/ 47 w 139"/>
              <a:gd name="T29" fmla="*/ 136 h 140"/>
              <a:gd name="T30" fmla="*/ 70 w 139"/>
              <a:gd name="T31" fmla="*/ 140 h 140"/>
              <a:gd name="T32" fmla="*/ 91 w 139"/>
              <a:gd name="T33" fmla="*/ 136 h 140"/>
              <a:gd name="T34" fmla="*/ 110 w 139"/>
              <a:gd name="T35" fmla="*/ 126 h 140"/>
              <a:gd name="T36" fmla="*/ 126 w 139"/>
              <a:gd name="T37" fmla="*/ 111 h 140"/>
              <a:gd name="T38" fmla="*/ 136 w 139"/>
              <a:gd name="T39" fmla="*/ 92 h 140"/>
              <a:gd name="T40" fmla="*/ 139 w 139"/>
              <a:gd name="T41" fmla="*/ 6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9" h="140">
                <a:moveTo>
                  <a:pt x="139" y="69"/>
                </a:moveTo>
                <a:lnTo>
                  <a:pt x="136" y="47"/>
                </a:lnTo>
                <a:lnTo>
                  <a:pt x="126" y="29"/>
                </a:lnTo>
                <a:lnTo>
                  <a:pt x="110" y="13"/>
                </a:lnTo>
                <a:lnTo>
                  <a:pt x="91" y="4"/>
                </a:lnTo>
                <a:lnTo>
                  <a:pt x="70" y="0"/>
                </a:lnTo>
                <a:lnTo>
                  <a:pt x="47" y="4"/>
                </a:lnTo>
                <a:lnTo>
                  <a:pt x="27" y="13"/>
                </a:lnTo>
                <a:lnTo>
                  <a:pt x="13" y="29"/>
                </a:lnTo>
                <a:lnTo>
                  <a:pt x="2" y="47"/>
                </a:lnTo>
                <a:lnTo>
                  <a:pt x="0" y="69"/>
                </a:lnTo>
                <a:lnTo>
                  <a:pt x="2" y="92"/>
                </a:lnTo>
                <a:lnTo>
                  <a:pt x="13" y="111"/>
                </a:lnTo>
                <a:lnTo>
                  <a:pt x="27" y="126"/>
                </a:lnTo>
                <a:lnTo>
                  <a:pt x="47" y="136"/>
                </a:lnTo>
                <a:lnTo>
                  <a:pt x="70" y="140"/>
                </a:lnTo>
                <a:lnTo>
                  <a:pt x="91" y="136"/>
                </a:lnTo>
                <a:lnTo>
                  <a:pt x="110" y="126"/>
                </a:lnTo>
                <a:lnTo>
                  <a:pt x="126" y="111"/>
                </a:lnTo>
                <a:lnTo>
                  <a:pt x="136" y="92"/>
                </a:lnTo>
                <a:lnTo>
                  <a:pt x="139" y="6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128713" y="2887663"/>
            <a:ext cx="222250" cy="222250"/>
          </a:xfrm>
          <a:custGeom>
            <a:avLst/>
            <a:gdLst>
              <a:gd name="T0" fmla="*/ 140 w 140"/>
              <a:gd name="T1" fmla="*/ 70 h 140"/>
              <a:gd name="T2" fmla="*/ 136 w 140"/>
              <a:gd name="T3" fmla="*/ 48 h 140"/>
              <a:gd name="T4" fmla="*/ 125 w 140"/>
              <a:gd name="T5" fmla="*/ 29 h 140"/>
              <a:gd name="T6" fmla="*/ 111 w 140"/>
              <a:gd name="T7" fmla="*/ 13 h 140"/>
              <a:gd name="T8" fmla="*/ 91 w 140"/>
              <a:gd name="T9" fmla="*/ 4 h 140"/>
              <a:gd name="T10" fmla="*/ 70 w 140"/>
              <a:gd name="T11" fmla="*/ 0 h 140"/>
              <a:gd name="T12" fmla="*/ 47 w 140"/>
              <a:gd name="T13" fmla="*/ 4 h 140"/>
              <a:gd name="T14" fmla="*/ 28 w 140"/>
              <a:gd name="T15" fmla="*/ 13 h 140"/>
              <a:gd name="T16" fmla="*/ 13 w 140"/>
              <a:gd name="T17" fmla="*/ 29 h 140"/>
              <a:gd name="T18" fmla="*/ 3 w 140"/>
              <a:gd name="T19" fmla="*/ 48 h 140"/>
              <a:gd name="T20" fmla="*/ 0 w 140"/>
              <a:gd name="T21" fmla="*/ 70 h 140"/>
              <a:gd name="T22" fmla="*/ 3 w 140"/>
              <a:gd name="T23" fmla="*/ 92 h 140"/>
              <a:gd name="T24" fmla="*/ 13 w 140"/>
              <a:gd name="T25" fmla="*/ 111 h 140"/>
              <a:gd name="T26" fmla="*/ 28 w 140"/>
              <a:gd name="T27" fmla="*/ 127 h 140"/>
              <a:gd name="T28" fmla="*/ 47 w 140"/>
              <a:gd name="T29" fmla="*/ 136 h 140"/>
              <a:gd name="T30" fmla="*/ 70 w 140"/>
              <a:gd name="T31" fmla="*/ 140 h 140"/>
              <a:gd name="T32" fmla="*/ 91 w 140"/>
              <a:gd name="T33" fmla="*/ 136 h 140"/>
              <a:gd name="T34" fmla="*/ 111 w 140"/>
              <a:gd name="T35" fmla="*/ 127 h 140"/>
              <a:gd name="T36" fmla="*/ 125 w 140"/>
              <a:gd name="T37" fmla="*/ 111 h 140"/>
              <a:gd name="T38" fmla="*/ 136 w 140"/>
              <a:gd name="T39" fmla="*/ 92 h 140"/>
              <a:gd name="T40" fmla="*/ 140 w 140"/>
              <a:gd name="T41" fmla="*/ 7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6" y="48"/>
                </a:lnTo>
                <a:lnTo>
                  <a:pt x="125" y="29"/>
                </a:lnTo>
                <a:lnTo>
                  <a:pt x="111" y="13"/>
                </a:lnTo>
                <a:lnTo>
                  <a:pt x="91" y="4"/>
                </a:lnTo>
                <a:lnTo>
                  <a:pt x="70" y="0"/>
                </a:lnTo>
                <a:lnTo>
                  <a:pt x="47" y="4"/>
                </a:lnTo>
                <a:lnTo>
                  <a:pt x="28" y="13"/>
                </a:lnTo>
                <a:lnTo>
                  <a:pt x="13" y="29"/>
                </a:lnTo>
                <a:lnTo>
                  <a:pt x="3" y="48"/>
                </a:lnTo>
                <a:lnTo>
                  <a:pt x="0" y="70"/>
                </a:lnTo>
                <a:lnTo>
                  <a:pt x="3" y="92"/>
                </a:lnTo>
                <a:lnTo>
                  <a:pt x="13" y="111"/>
                </a:lnTo>
                <a:lnTo>
                  <a:pt x="28" y="127"/>
                </a:lnTo>
                <a:lnTo>
                  <a:pt x="47" y="136"/>
                </a:lnTo>
                <a:lnTo>
                  <a:pt x="70" y="140"/>
                </a:lnTo>
                <a:lnTo>
                  <a:pt x="91" y="136"/>
                </a:lnTo>
                <a:lnTo>
                  <a:pt x="111" y="127"/>
                </a:lnTo>
                <a:lnTo>
                  <a:pt x="125" y="111"/>
                </a:lnTo>
                <a:lnTo>
                  <a:pt x="136" y="92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128713" y="2887663"/>
            <a:ext cx="222250" cy="222250"/>
          </a:xfrm>
          <a:custGeom>
            <a:avLst/>
            <a:gdLst>
              <a:gd name="T0" fmla="*/ 140 w 140"/>
              <a:gd name="T1" fmla="*/ 70 h 140"/>
              <a:gd name="T2" fmla="*/ 136 w 140"/>
              <a:gd name="T3" fmla="*/ 48 h 140"/>
              <a:gd name="T4" fmla="*/ 125 w 140"/>
              <a:gd name="T5" fmla="*/ 29 h 140"/>
              <a:gd name="T6" fmla="*/ 111 w 140"/>
              <a:gd name="T7" fmla="*/ 13 h 140"/>
              <a:gd name="T8" fmla="*/ 91 w 140"/>
              <a:gd name="T9" fmla="*/ 4 h 140"/>
              <a:gd name="T10" fmla="*/ 70 w 140"/>
              <a:gd name="T11" fmla="*/ 0 h 140"/>
              <a:gd name="T12" fmla="*/ 47 w 140"/>
              <a:gd name="T13" fmla="*/ 4 h 140"/>
              <a:gd name="T14" fmla="*/ 28 w 140"/>
              <a:gd name="T15" fmla="*/ 13 h 140"/>
              <a:gd name="T16" fmla="*/ 13 w 140"/>
              <a:gd name="T17" fmla="*/ 29 h 140"/>
              <a:gd name="T18" fmla="*/ 3 w 140"/>
              <a:gd name="T19" fmla="*/ 48 h 140"/>
              <a:gd name="T20" fmla="*/ 0 w 140"/>
              <a:gd name="T21" fmla="*/ 70 h 140"/>
              <a:gd name="T22" fmla="*/ 3 w 140"/>
              <a:gd name="T23" fmla="*/ 92 h 140"/>
              <a:gd name="T24" fmla="*/ 13 w 140"/>
              <a:gd name="T25" fmla="*/ 111 h 140"/>
              <a:gd name="T26" fmla="*/ 28 w 140"/>
              <a:gd name="T27" fmla="*/ 127 h 140"/>
              <a:gd name="T28" fmla="*/ 47 w 140"/>
              <a:gd name="T29" fmla="*/ 136 h 140"/>
              <a:gd name="T30" fmla="*/ 70 w 140"/>
              <a:gd name="T31" fmla="*/ 140 h 140"/>
              <a:gd name="T32" fmla="*/ 91 w 140"/>
              <a:gd name="T33" fmla="*/ 136 h 140"/>
              <a:gd name="T34" fmla="*/ 111 w 140"/>
              <a:gd name="T35" fmla="*/ 127 h 140"/>
              <a:gd name="T36" fmla="*/ 125 w 140"/>
              <a:gd name="T37" fmla="*/ 111 h 140"/>
              <a:gd name="T38" fmla="*/ 136 w 140"/>
              <a:gd name="T39" fmla="*/ 92 h 140"/>
              <a:gd name="T40" fmla="*/ 140 w 140"/>
              <a:gd name="T41" fmla="*/ 7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6" y="48"/>
                </a:lnTo>
                <a:lnTo>
                  <a:pt x="125" y="29"/>
                </a:lnTo>
                <a:lnTo>
                  <a:pt x="111" y="13"/>
                </a:lnTo>
                <a:lnTo>
                  <a:pt x="91" y="4"/>
                </a:lnTo>
                <a:lnTo>
                  <a:pt x="70" y="0"/>
                </a:lnTo>
                <a:lnTo>
                  <a:pt x="47" y="4"/>
                </a:lnTo>
                <a:lnTo>
                  <a:pt x="28" y="13"/>
                </a:lnTo>
                <a:lnTo>
                  <a:pt x="13" y="29"/>
                </a:lnTo>
                <a:lnTo>
                  <a:pt x="3" y="48"/>
                </a:lnTo>
                <a:lnTo>
                  <a:pt x="0" y="70"/>
                </a:lnTo>
                <a:lnTo>
                  <a:pt x="3" y="92"/>
                </a:lnTo>
                <a:lnTo>
                  <a:pt x="13" y="111"/>
                </a:lnTo>
                <a:lnTo>
                  <a:pt x="28" y="127"/>
                </a:lnTo>
                <a:lnTo>
                  <a:pt x="47" y="136"/>
                </a:lnTo>
                <a:lnTo>
                  <a:pt x="70" y="140"/>
                </a:lnTo>
                <a:lnTo>
                  <a:pt x="91" y="136"/>
                </a:lnTo>
                <a:lnTo>
                  <a:pt x="111" y="127"/>
                </a:lnTo>
                <a:lnTo>
                  <a:pt x="125" y="111"/>
                </a:lnTo>
                <a:lnTo>
                  <a:pt x="136" y="92"/>
                </a:lnTo>
                <a:lnTo>
                  <a:pt x="140" y="7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7124701" y="2112963"/>
            <a:ext cx="777875" cy="4413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902576" y="2112963"/>
            <a:ext cx="0" cy="885825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7124701" y="2554288"/>
            <a:ext cx="777875" cy="444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013576" y="2444750"/>
            <a:ext cx="222250" cy="222250"/>
          </a:xfrm>
          <a:custGeom>
            <a:avLst/>
            <a:gdLst>
              <a:gd name="T0" fmla="*/ 140 w 140"/>
              <a:gd name="T1" fmla="*/ 69 h 140"/>
              <a:gd name="T2" fmla="*/ 137 w 140"/>
              <a:gd name="T3" fmla="*/ 47 h 140"/>
              <a:gd name="T4" fmla="*/ 127 w 140"/>
              <a:gd name="T5" fmla="*/ 29 h 140"/>
              <a:gd name="T6" fmla="*/ 112 w 140"/>
              <a:gd name="T7" fmla="*/ 13 h 140"/>
              <a:gd name="T8" fmla="*/ 93 w 140"/>
              <a:gd name="T9" fmla="*/ 4 h 140"/>
              <a:gd name="T10" fmla="*/ 70 w 140"/>
              <a:gd name="T11" fmla="*/ 0 h 140"/>
              <a:gd name="T12" fmla="*/ 49 w 140"/>
              <a:gd name="T13" fmla="*/ 4 h 140"/>
              <a:gd name="T14" fmla="*/ 29 w 140"/>
              <a:gd name="T15" fmla="*/ 13 h 140"/>
              <a:gd name="T16" fmla="*/ 13 w 140"/>
              <a:gd name="T17" fmla="*/ 29 h 140"/>
              <a:gd name="T18" fmla="*/ 4 w 140"/>
              <a:gd name="T19" fmla="*/ 47 h 140"/>
              <a:gd name="T20" fmla="*/ 0 w 140"/>
              <a:gd name="T21" fmla="*/ 69 h 140"/>
              <a:gd name="T22" fmla="*/ 4 w 140"/>
              <a:gd name="T23" fmla="*/ 92 h 140"/>
              <a:gd name="T24" fmla="*/ 13 w 140"/>
              <a:gd name="T25" fmla="*/ 111 h 140"/>
              <a:gd name="T26" fmla="*/ 29 w 140"/>
              <a:gd name="T27" fmla="*/ 126 h 140"/>
              <a:gd name="T28" fmla="*/ 49 w 140"/>
              <a:gd name="T29" fmla="*/ 136 h 140"/>
              <a:gd name="T30" fmla="*/ 70 w 140"/>
              <a:gd name="T31" fmla="*/ 140 h 140"/>
              <a:gd name="T32" fmla="*/ 93 w 140"/>
              <a:gd name="T33" fmla="*/ 136 h 140"/>
              <a:gd name="T34" fmla="*/ 112 w 140"/>
              <a:gd name="T35" fmla="*/ 126 h 140"/>
              <a:gd name="T36" fmla="*/ 127 w 140"/>
              <a:gd name="T37" fmla="*/ 111 h 140"/>
              <a:gd name="T38" fmla="*/ 137 w 140"/>
              <a:gd name="T39" fmla="*/ 92 h 140"/>
              <a:gd name="T40" fmla="*/ 140 w 140"/>
              <a:gd name="T41" fmla="*/ 6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40">
                <a:moveTo>
                  <a:pt x="140" y="69"/>
                </a:moveTo>
                <a:lnTo>
                  <a:pt x="137" y="47"/>
                </a:lnTo>
                <a:lnTo>
                  <a:pt x="127" y="29"/>
                </a:lnTo>
                <a:lnTo>
                  <a:pt x="112" y="13"/>
                </a:lnTo>
                <a:lnTo>
                  <a:pt x="93" y="4"/>
                </a:lnTo>
                <a:lnTo>
                  <a:pt x="70" y="0"/>
                </a:lnTo>
                <a:lnTo>
                  <a:pt x="49" y="4"/>
                </a:lnTo>
                <a:lnTo>
                  <a:pt x="29" y="13"/>
                </a:lnTo>
                <a:lnTo>
                  <a:pt x="13" y="29"/>
                </a:lnTo>
                <a:lnTo>
                  <a:pt x="4" y="47"/>
                </a:lnTo>
                <a:lnTo>
                  <a:pt x="0" y="69"/>
                </a:lnTo>
                <a:lnTo>
                  <a:pt x="4" y="92"/>
                </a:lnTo>
                <a:lnTo>
                  <a:pt x="13" y="111"/>
                </a:lnTo>
                <a:lnTo>
                  <a:pt x="29" y="126"/>
                </a:lnTo>
                <a:lnTo>
                  <a:pt x="49" y="136"/>
                </a:lnTo>
                <a:lnTo>
                  <a:pt x="70" y="140"/>
                </a:lnTo>
                <a:lnTo>
                  <a:pt x="93" y="136"/>
                </a:lnTo>
                <a:lnTo>
                  <a:pt x="112" y="126"/>
                </a:lnTo>
                <a:lnTo>
                  <a:pt x="127" y="111"/>
                </a:lnTo>
                <a:lnTo>
                  <a:pt x="137" y="92"/>
                </a:lnTo>
                <a:lnTo>
                  <a:pt x="140" y="69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013576" y="2444750"/>
            <a:ext cx="222250" cy="222250"/>
          </a:xfrm>
          <a:custGeom>
            <a:avLst/>
            <a:gdLst>
              <a:gd name="T0" fmla="*/ 140 w 140"/>
              <a:gd name="T1" fmla="*/ 69 h 140"/>
              <a:gd name="T2" fmla="*/ 137 w 140"/>
              <a:gd name="T3" fmla="*/ 47 h 140"/>
              <a:gd name="T4" fmla="*/ 127 w 140"/>
              <a:gd name="T5" fmla="*/ 29 h 140"/>
              <a:gd name="T6" fmla="*/ 112 w 140"/>
              <a:gd name="T7" fmla="*/ 13 h 140"/>
              <a:gd name="T8" fmla="*/ 93 w 140"/>
              <a:gd name="T9" fmla="*/ 4 h 140"/>
              <a:gd name="T10" fmla="*/ 70 w 140"/>
              <a:gd name="T11" fmla="*/ 0 h 140"/>
              <a:gd name="T12" fmla="*/ 49 w 140"/>
              <a:gd name="T13" fmla="*/ 4 h 140"/>
              <a:gd name="T14" fmla="*/ 29 w 140"/>
              <a:gd name="T15" fmla="*/ 13 h 140"/>
              <a:gd name="T16" fmla="*/ 13 w 140"/>
              <a:gd name="T17" fmla="*/ 29 h 140"/>
              <a:gd name="T18" fmla="*/ 4 w 140"/>
              <a:gd name="T19" fmla="*/ 47 h 140"/>
              <a:gd name="T20" fmla="*/ 0 w 140"/>
              <a:gd name="T21" fmla="*/ 69 h 140"/>
              <a:gd name="T22" fmla="*/ 4 w 140"/>
              <a:gd name="T23" fmla="*/ 92 h 140"/>
              <a:gd name="T24" fmla="*/ 13 w 140"/>
              <a:gd name="T25" fmla="*/ 111 h 140"/>
              <a:gd name="T26" fmla="*/ 29 w 140"/>
              <a:gd name="T27" fmla="*/ 126 h 140"/>
              <a:gd name="T28" fmla="*/ 49 w 140"/>
              <a:gd name="T29" fmla="*/ 136 h 140"/>
              <a:gd name="T30" fmla="*/ 70 w 140"/>
              <a:gd name="T31" fmla="*/ 140 h 140"/>
              <a:gd name="T32" fmla="*/ 93 w 140"/>
              <a:gd name="T33" fmla="*/ 136 h 140"/>
              <a:gd name="T34" fmla="*/ 112 w 140"/>
              <a:gd name="T35" fmla="*/ 126 h 140"/>
              <a:gd name="T36" fmla="*/ 127 w 140"/>
              <a:gd name="T37" fmla="*/ 111 h 140"/>
              <a:gd name="T38" fmla="*/ 137 w 140"/>
              <a:gd name="T39" fmla="*/ 92 h 140"/>
              <a:gd name="T40" fmla="*/ 140 w 140"/>
              <a:gd name="T41" fmla="*/ 6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40">
                <a:moveTo>
                  <a:pt x="140" y="69"/>
                </a:moveTo>
                <a:lnTo>
                  <a:pt x="137" y="47"/>
                </a:lnTo>
                <a:lnTo>
                  <a:pt x="127" y="29"/>
                </a:lnTo>
                <a:lnTo>
                  <a:pt x="112" y="13"/>
                </a:lnTo>
                <a:lnTo>
                  <a:pt x="93" y="4"/>
                </a:lnTo>
                <a:lnTo>
                  <a:pt x="70" y="0"/>
                </a:lnTo>
                <a:lnTo>
                  <a:pt x="49" y="4"/>
                </a:lnTo>
                <a:lnTo>
                  <a:pt x="29" y="13"/>
                </a:lnTo>
                <a:lnTo>
                  <a:pt x="13" y="29"/>
                </a:lnTo>
                <a:lnTo>
                  <a:pt x="4" y="47"/>
                </a:lnTo>
                <a:lnTo>
                  <a:pt x="0" y="69"/>
                </a:lnTo>
                <a:lnTo>
                  <a:pt x="4" y="92"/>
                </a:lnTo>
                <a:lnTo>
                  <a:pt x="13" y="111"/>
                </a:lnTo>
                <a:lnTo>
                  <a:pt x="29" y="126"/>
                </a:lnTo>
                <a:lnTo>
                  <a:pt x="49" y="136"/>
                </a:lnTo>
                <a:lnTo>
                  <a:pt x="70" y="140"/>
                </a:lnTo>
                <a:lnTo>
                  <a:pt x="93" y="136"/>
                </a:lnTo>
                <a:lnTo>
                  <a:pt x="112" y="126"/>
                </a:lnTo>
                <a:lnTo>
                  <a:pt x="127" y="111"/>
                </a:lnTo>
                <a:lnTo>
                  <a:pt x="137" y="92"/>
                </a:lnTo>
                <a:lnTo>
                  <a:pt x="140" y="6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791451" y="2001838"/>
            <a:ext cx="222250" cy="220662"/>
          </a:xfrm>
          <a:custGeom>
            <a:avLst/>
            <a:gdLst>
              <a:gd name="T0" fmla="*/ 140 w 140"/>
              <a:gd name="T1" fmla="*/ 70 h 139"/>
              <a:gd name="T2" fmla="*/ 137 w 140"/>
              <a:gd name="T3" fmla="*/ 47 h 139"/>
              <a:gd name="T4" fmla="*/ 127 w 140"/>
              <a:gd name="T5" fmla="*/ 29 h 139"/>
              <a:gd name="T6" fmla="*/ 112 w 140"/>
              <a:gd name="T7" fmla="*/ 13 h 139"/>
              <a:gd name="T8" fmla="*/ 92 w 140"/>
              <a:gd name="T9" fmla="*/ 4 h 139"/>
              <a:gd name="T10" fmla="*/ 70 w 140"/>
              <a:gd name="T11" fmla="*/ 0 h 139"/>
              <a:gd name="T12" fmla="*/ 49 w 140"/>
              <a:gd name="T13" fmla="*/ 4 h 139"/>
              <a:gd name="T14" fmla="*/ 29 w 140"/>
              <a:gd name="T15" fmla="*/ 13 h 139"/>
              <a:gd name="T16" fmla="*/ 14 w 140"/>
              <a:gd name="T17" fmla="*/ 29 h 139"/>
              <a:gd name="T18" fmla="*/ 4 w 140"/>
              <a:gd name="T19" fmla="*/ 47 h 139"/>
              <a:gd name="T20" fmla="*/ 0 w 140"/>
              <a:gd name="T21" fmla="*/ 70 h 139"/>
              <a:gd name="T22" fmla="*/ 4 w 140"/>
              <a:gd name="T23" fmla="*/ 92 h 139"/>
              <a:gd name="T24" fmla="*/ 14 w 140"/>
              <a:gd name="T25" fmla="*/ 111 h 139"/>
              <a:gd name="T26" fmla="*/ 29 w 140"/>
              <a:gd name="T27" fmla="*/ 126 h 139"/>
              <a:gd name="T28" fmla="*/ 49 w 140"/>
              <a:gd name="T29" fmla="*/ 136 h 139"/>
              <a:gd name="T30" fmla="*/ 70 w 140"/>
              <a:gd name="T31" fmla="*/ 139 h 139"/>
              <a:gd name="T32" fmla="*/ 92 w 140"/>
              <a:gd name="T33" fmla="*/ 136 h 139"/>
              <a:gd name="T34" fmla="*/ 112 w 140"/>
              <a:gd name="T35" fmla="*/ 126 h 139"/>
              <a:gd name="T36" fmla="*/ 127 w 140"/>
              <a:gd name="T37" fmla="*/ 111 h 139"/>
              <a:gd name="T38" fmla="*/ 137 w 140"/>
              <a:gd name="T39" fmla="*/ 92 h 139"/>
              <a:gd name="T40" fmla="*/ 140 w 140"/>
              <a:gd name="T41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39">
                <a:moveTo>
                  <a:pt x="140" y="70"/>
                </a:moveTo>
                <a:lnTo>
                  <a:pt x="137" y="47"/>
                </a:lnTo>
                <a:lnTo>
                  <a:pt x="127" y="29"/>
                </a:lnTo>
                <a:lnTo>
                  <a:pt x="112" y="13"/>
                </a:lnTo>
                <a:lnTo>
                  <a:pt x="92" y="4"/>
                </a:lnTo>
                <a:lnTo>
                  <a:pt x="70" y="0"/>
                </a:lnTo>
                <a:lnTo>
                  <a:pt x="49" y="4"/>
                </a:lnTo>
                <a:lnTo>
                  <a:pt x="29" y="13"/>
                </a:lnTo>
                <a:lnTo>
                  <a:pt x="14" y="29"/>
                </a:lnTo>
                <a:lnTo>
                  <a:pt x="4" y="47"/>
                </a:lnTo>
                <a:lnTo>
                  <a:pt x="0" y="70"/>
                </a:lnTo>
                <a:lnTo>
                  <a:pt x="4" y="92"/>
                </a:lnTo>
                <a:lnTo>
                  <a:pt x="14" y="111"/>
                </a:lnTo>
                <a:lnTo>
                  <a:pt x="29" y="126"/>
                </a:lnTo>
                <a:lnTo>
                  <a:pt x="49" y="136"/>
                </a:lnTo>
                <a:lnTo>
                  <a:pt x="70" y="139"/>
                </a:lnTo>
                <a:lnTo>
                  <a:pt x="92" y="136"/>
                </a:lnTo>
                <a:lnTo>
                  <a:pt x="112" y="126"/>
                </a:lnTo>
                <a:lnTo>
                  <a:pt x="127" y="111"/>
                </a:lnTo>
                <a:lnTo>
                  <a:pt x="137" y="92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791451" y="2001838"/>
            <a:ext cx="222250" cy="220662"/>
          </a:xfrm>
          <a:custGeom>
            <a:avLst/>
            <a:gdLst>
              <a:gd name="T0" fmla="*/ 140 w 140"/>
              <a:gd name="T1" fmla="*/ 70 h 139"/>
              <a:gd name="T2" fmla="*/ 137 w 140"/>
              <a:gd name="T3" fmla="*/ 47 h 139"/>
              <a:gd name="T4" fmla="*/ 127 w 140"/>
              <a:gd name="T5" fmla="*/ 29 h 139"/>
              <a:gd name="T6" fmla="*/ 112 w 140"/>
              <a:gd name="T7" fmla="*/ 13 h 139"/>
              <a:gd name="T8" fmla="*/ 92 w 140"/>
              <a:gd name="T9" fmla="*/ 4 h 139"/>
              <a:gd name="T10" fmla="*/ 70 w 140"/>
              <a:gd name="T11" fmla="*/ 0 h 139"/>
              <a:gd name="T12" fmla="*/ 49 w 140"/>
              <a:gd name="T13" fmla="*/ 4 h 139"/>
              <a:gd name="T14" fmla="*/ 29 w 140"/>
              <a:gd name="T15" fmla="*/ 13 h 139"/>
              <a:gd name="T16" fmla="*/ 14 w 140"/>
              <a:gd name="T17" fmla="*/ 29 h 139"/>
              <a:gd name="T18" fmla="*/ 4 w 140"/>
              <a:gd name="T19" fmla="*/ 47 h 139"/>
              <a:gd name="T20" fmla="*/ 0 w 140"/>
              <a:gd name="T21" fmla="*/ 70 h 139"/>
              <a:gd name="T22" fmla="*/ 4 w 140"/>
              <a:gd name="T23" fmla="*/ 92 h 139"/>
              <a:gd name="T24" fmla="*/ 14 w 140"/>
              <a:gd name="T25" fmla="*/ 111 h 139"/>
              <a:gd name="T26" fmla="*/ 29 w 140"/>
              <a:gd name="T27" fmla="*/ 126 h 139"/>
              <a:gd name="T28" fmla="*/ 49 w 140"/>
              <a:gd name="T29" fmla="*/ 136 h 139"/>
              <a:gd name="T30" fmla="*/ 70 w 140"/>
              <a:gd name="T31" fmla="*/ 139 h 139"/>
              <a:gd name="T32" fmla="*/ 92 w 140"/>
              <a:gd name="T33" fmla="*/ 136 h 139"/>
              <a:gd name="T34" fmla="*/ 112 w 140"/>
              <a:gd name="T35" fmla="*/ 126 h 139"/>
              <a:gd name="T36" fmla="*/ 127 w 140"/>
              <a:gd name="T37" fmla="*/ 111 h 139"/>
              <a:gd name="T38" fmla="*/ 137 w 140"/>
              <a:gd name="T39" fmla="*/ 92 h 139"/>
              <a:gd name="T40" fmla="*/ 140 w 140"/>
              <a:gd name="T41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39">
                <a:moveTo>
                  <a:pt x="140" y="70"/>
                </a:moveTo>
                <a:lnTo>
                  <a:pt x="137" y="47"/>
                </a:lnTo>
                <a:lnTo>
                  <a:pt x="127" y="29"/>
                </a:lnTo>
                <a:lnTo>
                  <a:pt x="112" y="13"/>
                </a:lnTo>
                <a:lnTo>
                  <a:pt x="92" y="4"/>
                </a:lnTo>
                <a:lnTo>
                  <a:pt x="70" y="0"/>
                </a:lnTo>
                <a:lnTo>
                  <a:pt x="49" y="4"/>
                </a:lnTo>
                <a:lnTo>
                  <a:pt x="29" y="13"/>
                </a:lnTo>
                <a:lnTo>
                  <a:pt x="14" y="29"/>
                </a:lnTo>
                <a:lnTo>
                  <a:pt x="4" y="47"/>
                </a:lnTo>
                <a:lnTo>
                  <a:pt x="0" y="70"/>
                </a:lnTo>
                <a:lnTo>
                  <a:pt x="4" y="92"/>
                </a:lnTo>
                <a:lnTo>
                  <a:pt x="14" y="111"/>
                </a:lnTo>
                <a:lnTo>
                  <a:pt x="29" y="126"/>
                </a:lnTo>
                <a:lnTo>
                  <a:pt x="49" y="136"/>
                </a:lnTo>
                <a:lnTo>
                  <a:pt x="70" y="139"/>
                </a:lnTo>
                <a:lnTo>
                  <a:pt x="92" y="136"/>
                </a:lnTo>
                <a:lnTo>
                  <a:pt x="112" y="126"/>
                </a:lnTo>
                <a:lnTo>
                  <a:pt x="127" y="111"/>
                </a:lnTo>
                <a:lnTo>
                  <a:pt x="137" y="92"/>
                </a:lnTo>
                <a:lnTo>
                  <a:pt x="140" y="7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7791451" y="2887663"/>
            <a:ext cx="222250" cy="222250"/>
          </a:xfrm>
          <a:custGeom>
            <a:avLst/>
            <a:gdLst>
              <a:gd name="T0" fmla="*/ 140 w 140"/>
              <a:gd name="T1" fmla="*/ 70 h 140"/>
              <a:gd name="T2" fmla="*/ 137 w 140"/>
              <a:gd name="T3" fmla="*/ 48 h 140"/>
              <a:gd name="T4" fmla="*/ 127 w 140"/>
              <a:gd name="T5" fmla="*/ 29 h 140"/>
              <a:gd name="T6" fmla="*/ 112 w 140"/>
              <a:gd name="T7" fmla="*/ 13 h 140"/>
              <a:gd name="T8" fmla="*/ 92 w 140"/>
              <a:gd name="T9" fmla="*/ 4 h 140"/>
              <a:gd name="T10" fmla="*/ 70 w 140"/>
              <a:gd name="T11" fmla="*/ 0 h 140"/>
              <a:gd name="T12" fmla="*/ 49 w 140"/>
              <a:gd name="T13" fmla="*/ 4 h 140"/>
              <a:gd name="T14" fmla="*/ 29 w 140"/>
              <a:gd name="T15" fmla="*/ 13 h 140"/>
              <a:gd name="T16" fmla="*/ 14 w 140"/>
              <a:gd name="T17" fmla="*/ 29 h 140"/>
              <a:gd name="T18" fmla="*/ 4 w 140"/>
              <a:gd name="T19" fmla="*/ 48 h 140"/>
              <a:gd name="T20" fmla="*/ 0 w 140"/>
              <a:gd name="T21" fmla="*/ 70 h 140"/>
              <a:gd name="T22" fmla="*/ 4 w 140"/>
              <a:gd name="T23" fmla="*/ 92 h 140"/>
              <a:gd name="T24" fmla="*/ 14 w 140"/>
              <a:gd name="T25" fmla="*/ 111 h 140"/>
              <a:gd name="T26" fmla="*/ 29 w 140"/>
              <a:gd name="T27" fmla="*/ 127 h 140"/>
              <a:gd name="T28" fmla="*/ 49 w 140"/>
              <a:gd name="T29" fmla="*/ 136 h 140"/>
              <a:gd name="T30" fmla="*/ 70 w 140"/>
              <a:gd name="T31" fmla="*/ 140 h 140"/>
              <a:gd name="T32" fmla="*/ 92 w 140"/>
              <a:gd name="T33" fmla="*/ 136 h 140"/>
              <a:gd name="T34" fmla="*/ 112 w 140"/>
              <a:gd name="T35" fmla="*/ 127 h 140"/>
              <a:gd name="T36" fmla="*/ 127 w 140"/>
              <a:gd name="T37" fmla="*/ 111 h 140"/>
              <a:gd name="T38" fmla="*/ 137 w 140"/>
              <a:gd name="T39" fmla="*/ 92 h 140"/>
              <a:gd name="T40" fmla="*/ 140 w 140"/>
              <a:gd name="T41" fmla="*/ 7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7" y="48"/>
                </a:lnTo>
                <a:lnTo>
                  <a:pt x="127" y="29"/>
                </a:lnTo>
                <a:lnTo>
                  <a:pt x="112" y="13"/>
                </a:lnTo>
                <a:lnTo>
                  <a:pt x="92" y="4"/>
                </a:lnTo>
                <a:lnTo>
                  <a:pt x="70" y="0"/>
                </a:lnTo>
                <a:lnTo>
                  <a:pt x="49" y="4"/>
                </a:lnTo>
                <a:lnTo>
                  <a:pt x="29" y="13"/>
                </a:lnTo>
                <a:lnTo>
                  <a:pt x="14" y="29"/>
                </a:lnTo>
                <a:lnTo>
                  <a:pt x="4" y="48"/>
                </a:lnTo>
                <a:lnTo>
                  <a:pt x="0" y="70"/>
                </a:lnTo>
                <a:lnTo>
                  <a:pt x="4" y="92"/>
                </a:lnTo>
                <a:lnTo>
                  <a:pt x="14" y="111"/>
                </a:lnTo>
                <a:lnTo>
                  <a:pt x="29" y="127"/>
                </a:lnTo>
                <a:lnTo>
                  <a:pt x="49" y="136"/>
                </a:lnTo>
                <a:lnTo>
                  <a:pt x="70" y="140"/>
                </a:lnTo>
                <a:lnTo>
                  <a:pt x="92" y="136"/>
                </a:lnTo>
                <a:lnTo>
                  <a:pt x="112" y="127"/>
                </a:lnTo>
                <a:lnTo>
                  <a:pt x="127" y="111"/>
                </a:lnTo>
                <a:lnTo>
                  <a:pt x="137" y="92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791451" y="2887663"/>
            <a:ext cx="222250" cy="222250"/>
          </a:xfrm>
          <a:custGeom>
            <a:avLst/>
            <a:gdLst>
              <a:gd name="T0" fmla="*/ 140 w 140"/>
              <a:gd name="T1" fmla="*/ 70 h 140"/>
              <a:gd name="T2" fmla="*/ 137 w 140"/>
              <a:gd name="T3" fmla="*/ 48 h 140"/>
              <a:gd name="T4" fmla="*/ 127 w 140"/>
              <a:gd name="T5" fmla="*/ 29 h 140"/>
              <a:gd name="T6" fmla="*/ 112 w 140"/>
              <a:gd name="T7" fmla="*/ 13 h 140"/>
              <a:gd name="T8" fmla="*/ 92 w 140"/>
              <a:gd name="T9" fmla="*/ 4 h 140"/>
              <a:gd name="T10" fmla="*/ 70 w 140"/>
              <a:gd name="T11" fmla="*/ 0 h 140"/>
              <a:gd name="T12" fmla="*/ 49 w 140"/>
              <a:gd name="T13" fmla="*/ 4 h 140"/>
              <a:gd name="T14" fmla="*/ 29 w 140"/>
              <a:gd name="T15" fmla="*/ 13 h 140"/>
              <a:gd name="T16" fmla="*/ 14 w 140"/>
              <a:gd name="T17" fmla="*/ 29 h 140"/>
              <a:gd name="T18" fmla="*/ 4 w 140"/>
              <a:gd name="T19" fmla="*/ 48 h 140"/>
              <a:gd name="T20" fmla="*/ 0 w 140"/>
              <a:gd name="T21" fmla="*/ 70 h 140"/>
              <a:gd name="T22" fmla="*/ 4 w 140"/>
              <a:gd name="T23" fmla="*/ 92 h 140"/>
              <a:gd name="T24" fmla="*/ 14 w 140"/>
              <a:gd name="T25" fmla="*/ 111 h 140"/>
              <a:gd name="T26" fmla="*/ 29 w 140"/>
              <a:gd name="T27" fmla="*/ 127 h 140"/>
              <a:gd name="T28" fmla="*/ 49 w 140"/>
              <a:gd name="T29" fmla="*/ 136 h 140"/>
              <a:gd name="T30" fmla="*/ 70 w 140"/>
              <a:gd name="T31" fmla="*/ 140 h 140"/>
              <a:gd name="T32" fmla="*/ 92 w 140"/>
              <a:gd name="T33" fmla="*/ 136 h 140"/>
              <a:gd name="T34" fmla="*/ 112 w 140"/>
              <a:gd name="T35" fmla="*/ 127 h 140"/>
              <a:gd name="T36" fmla="*/ 127 w 140"/>
              <a:gd name="T37" fmla="*/ 111 h 140"/>
              <a:gd name="T38" fmla="*/ 137 w 140"/>
              <a:gd name="T39" fmla="*/ 92 h 140"/>
              <a:gd name="T40" fmla="*/ 140 w 140"/>
              <a:gd name="T41" fmla="*/ 7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7" y="48"/>
                </a:lnTo>
                <a:lnTo>
                  <a:pt x="127" y="29"/>
                </a:lnTo>
                <a:lnTo>
                  <a:pt x="112" y="13"/>
                </a:lnTo>
                <a:lnTo>
                  <a:pt x="92" y="4"/>
                </a:lnTo>
                <a:lnTo>
                  <a:pt x="70" y="0"/>
                </a:lnTo>
                <a:lnTo>
                  <a:pt x="49" y="4"/>
                </a:lnTo>
                <a:lnTo>
                  <a:pt x="29" y="13"/>
                </a:lnTo>
                <a:lnTo>
                  <a:pt x="14" y="29"/>
                </a:lnTo>
                <a:lnTo>
                  <a:pt x="4" y="48"/>
                </a:lnTo>
                <a:lnTo>
                  <a:pt x="0" y="70"/>
                </a:lnTo>
                <a:lnTo>
                  <a:pt x="4" y="92"/>
                </a:lnTo>
                <a:lnTo>
                  <a:pt x="14" y="111"/>
                </a:lnTo>
                <a:lnTo>
                  <a:pt x="29" y="127"/>
                </a:lnTo>
                <a:lnTo>
                  <a:pt x="49" y="136"/>
                </a:lnTo>
                <a:lnTo>
                  <a:pt x="70" y="140"/>
                </a:lnTo>
                <a:lnTo>
                  <a:pt x="92" y="136"/>
                </a:lnTo>
                <a:lnTo>
                  <a:pt x="112" y="127"/>
                </a:lnTo>
                <a:lnTo>
                  <a:pt x="127" y="111"/>
                </a:lnTo>
                <a:lnTo>
                  <a:pt x="137" y="92"/>
                </a:lnTo>
                <a:lnTo>
                  <a:pt x="140" y="7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1239838" y="2001838"/>
            <a:ext cx="111125" cy="220662"/>
          </a:xfrm>
          <a:custGeom>
            <a:avLst/>
            <a:gdLst>
              <a:gd name="T0" fmla="*/ 0 w 70"/>
              <a:gd name="T1" fmla="*/ 0 h 139"/>
              <a:gd name="T2" fmla="*/ 21 w 70"/>
              <a:gd name="T3" fmla="*/ 4 h 139"/>
              <a:gd name="T4" fmla="*/ 41 w 70"/>
              <a:gd name="T5" fmla="*/ 13 h 139"/>
              <a:gd name="T6" fmla="*/ 55 w 70"/>
              <a:gd name="T7" fmla="*/ 29 h 139"/>
              <a:gd name="T8" fmla="*/ 66 w 70"/>
              <a:gd name="T9" fmla="*/ 47 h 139"/>
              <a:gd name="T10" fmla="*/ 70 w 70"/>
              <a:gd name="T11" fmla="*/ 70 h 139"/>
              <a:gd name="T12" fmla="*/ 66 w 70"/>
              <a:gd name="T13" fmla="*/ 92 h 139"/>
              <a:gd name="T14" fmla="*/ 55 w 70"/>
              <a:gd name="T15" fmla="*/ 111 h 139"/>
              <a:gd name="T16" fmla="*/ 41 w 70"/>
              <a:gd name="T17" fmla="*/ 126 h 139"/>
              <a:gd name="T18" fmla="*/ 21 w 70"/>
              <a:gd name="T19" fmla="*/ 136 h 139"/>
              <a:gd name="T20" fmla="*/ 0 w 70"/>
              <a:gd name="T21" fmla="*/ 139 h 139"/>
              <a:gd name="T22" fmla="*/ 0 w 70"/>
              <a:gd name="T23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" h="139">
                <a:moveTo>
                  <a:pt x="0" y="0"/>
                </a:moveTo>
                <a:lnTo>
                  <a:pt x="21" y="4"/>
                </a:lnTo>
                <a:lnTo>
                  <a:pt x="41" y="13"/>
                </a:lnTo>
                <a:lnTo>
                  <a:pt x="55" y="29"/>
                </a:lnTo>
                <a:lnTo>
                  <a:pt x="66" y="47"/>
                </a:lnTo>
                <a:lnTo>
                  <a:pt x="70" y="70"/>
                </a:lnTo>
                <a:lnTo>
                  <a:pt x="66" y="92"/>
                </a:lnTo>
                <a:lnTo>
                  <a:pt x="55" y="111"/>
                </a:lnTo>
                <a:lnTo>
                  <a:pt x="41" y="126"/>
                </a:lnTo>
                <a:lnTo>
                  <a:pt x="21" y="136"/>
                </a:lnTo>
                <a:lnTo>
                  <a:pt x="0" y="1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017713" y="2444750"/>
            <a:ext cx="109538" cy="222250"/>
          </a:xfrm>
          <a:custGeom>
            <a:avLst/>
            <a:gdLst>
              <a:gd name="T0" fmla="*/ 0 w 69"/>
              <a:gd name="T1" fmla="*/ 0 h 140"/>
              <a:gd name="T2" fmla="*/ 21 w 69"/>
              <a:gd name="T3" fmla="*/ 4 h 140"/>
              <a:gd name="T4" fmla="*/ 40 w 69"/>
              <a:gd name="T5" fmla="*/ 13 h 140"/>
              <a:gd name="T6" fmla="*/ 56 w 69"/>
              <a:gd name="T7" fmla="*/ 29 h 140"/>
              <a:gd name="T8" fmla="*/ 66 w 69"/>
              <a:gd name="T9" fmla="*/ 47 h 140"/>
              <a:gd name="T10" fmla="*/ 69 w 69"/>
              <a:gd name="T11" fmla="*/ 69 h 140"/>
              <a:gd name="T12" fmla="*/ 66 w 69"/>
              <a:gd name="T13" fmla="*/ 92 h 140"/>
              <a:gd name="T14" fmla="*/ 56 w 69"/>
              <a:gd name="T15" fmla="*/ 111 h 140"/>
              <a:gd name="T16" fmla="*/ 40 w 69"/>
              <a:gd name="T17" fmla="*/ 126 h 140"/>
              <a:gd name="T18" fmla="*/ 21 w 69"/>
              <a:gd name="T19" fmla="*/ 136 h 140"/>
              <a:gd name="T20" fmla="*/ 0 w 69"/>
              <a:gd name="T21" fmla="*/ 140 h 140"/>
              <a:gd name="T22" fmla="*/ 0 w 69"/>
              <a:gd name="T2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" h="140">
                <a:moveTo>
                  <a:pt x="0" y="0"/>
                </a:moveTo>
                <a:lnTo>
                  <a:pt x="21" y="4"/>
                </a:lnTo>
                <a:lnTo>
                  <a:pt x="40" y="13"/>
                </a:lnTo>
                <a:lnTo>
                  <a:pt x="56" y="29"/>
                </a:lnTo>
                <a:lnTo>
                  <a:pt x="66" y="47"/>
                </a:lnTo>
                <a:lnTo>
                  <a:pt x="69" y="69"/>
                </a:lnTo>
                <a:lnTo>
                  <a:pt x="66" y="92"/>
                </a:lnTo>
                <a:lnTo>
                  <a:pt x="56" y="111"/>
                </a:lnTo>
                <a:lnTo>
                  <a:pt x="40" y="126"/>
                </a:lnTo>
                <a:lnTo>
                  <a:pt x="21" y="136"/>
                </a:lnTo>
                <a:lnTo>
                  <a:pt x="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1239838" y="2887663"/>
            <a:ext cx="111125" cy="222250"/>
          </a:xfrm>
          <a:custGeom>
            <a:avLst/>
            <a:gdLst>
              <a:gd name="T0" fmla="*/ 0 w 70"/>
              <a:gd name="T1" fmla="*/ 0 h 140"/>
              <a:gd name="T2" fmla="*/ 21 w 70"/>
              <a:gd name="T3" fmla="*/ 4 h 140"/>
              <a:gd name="T4" fmla="*/ 41 w 70"/>
              <a:gd name="T5" fmla="*/ 13 h 140"/>
              <a:gd name="T6" fmla="*/ 55 w 70"/>
              <a:gd name="T7" fmla="*/ 29 h 140"/>
              <a:gd name="T8" fmla="*/ 66 w 70"/>
              <a:gd name="T9" fmla="*/ 48 h 140"/>
              <a:gd name="T10" fmla="*/ 70 w 70"/>
              <a:gd name="T11" fmla="*/ 70 h 140"/>
              <a:gd name="T12" fmla="*/ 66 w 70"/>
              <a:gd name="T13" fmla="*/ 92 h 140"/>
              <a:gd name="T14" fmla="*/ 55 w 70"/>
              <a:gd name="T15" fmla="*/ 111 h 140"/>
              <a:gd name="T16" fmla="*/ 41 w 70"/>
              <a:gd name="T17" fmla="*/ 127 h 140"/>
              <a:gd name="T18" fmla="*/ 21 w 70"/>
              <a:gd name="T19" fmla="*/ 136 h 140"/>
              <a:gd name="T20" fmla="*/ 0 w 70"/>
              <a:gd name="T21" fmla="*/ 140 h 140"/>
              <a:gd name="T22" fmla="*/ 0 w 70"/>
              <a:gd name="T2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" h="140">
                <a:moveTo>
                  <a:pt x="0" y="0"/>
                </a:moveTo>
                <a:lnTo>
                  <a:pt x="21" y="4"/>
                </a:lnTo>
                <a:lnTo>
                  <a:pt x="41" y="13"/>
                </a:lnTo>
                <a:lnTo>
                  <a:pt x="55" y="29"/>
                </a:lnTo>
                <a:lnTo>
                  <a:pt x="66" y="48"/>
                </a:lnTo>
                <a:lnTo>
                  <a:pt x="70" y="70"/>
                </a:lnTo>
                <a:lnTo>
                  <a:pt x="66" y="92"/>
                </a:lnTo>
                <a:lnTo>
                  <a:pt x="55" y="111"/>
                </a:lnTo>
                <a:lnTo>
                  <a:pt x="41" y="127"/>
                </a:lnTo>
                <a:lnTo>
                  <a:pt x="21" y="136"/>
                </a:lnTo>
                <a:lnTo>
                  <a:pt x="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7902576" y="2001838"/>
            <a:ext cx="111125" cy="220662"/>
          </a:xfrm>
          <a:custGeom>
            <a:avLst/>
            <a:gdLst>
              <a:gd name="T0" fmla="*/ 0 w 70"/>
              <a:gd name="T1" fmla="*/ 0 h 139"/>
              <a:gd name="T2" fmla="*/ 22 w 70"/>
              <a:gd name="T3" fmla="*/ 4 h 139"/>
              <a:gd name="T4" fmla="*/ 42 w 70"/>
              <a:gd name="T5" fmla="*/ 13 h 139"/>
              <a:gd name="T6" fmla="*/ 57 w 70"/>
              <a:gd name="T7" fmla="*/ 29 h 139"/>
              <a:gd name="T8" fmla="*/ 67 w 70"/>
              <a:gd name="T9" fmla="*/ 47 h 139"/>
              <a:gd name="T10" fmla="*/ 70 w 70"/>
              <a:gd name="T11" fmla="*/ 70 h 139"/>
              <a:gd name="T12" fmla="*/ 67 w 70"/>
              <a:gd name="T13" fmla="*/ 92 h 139"/>
              <a:gd name="T14" fmla="*/ 57 w 70"/>
              <a:gd name="T15" fmla="*/ 111 h 139"/>
              <a:gd name="T16" fmla="*/ 42 w 70"/>
              <a:gd name="T17" fmla="*/ 126 h 139"/>
              <a:gd name="T18" fmla="*/ 22 w 70"/>
              <a:gd name="T19" fmla="*/ 136 h 139"/>
              <a:gd name="T20" fmla="*/ 0 w 70"/>
              <a:gd name="T21" fmla="*/ 139 h 139"/>
              <a:gd name="T22" fmla="*/ 0 w 70"/>
              <a:gd name="T23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" h="139">
                <a:moveTo>
                  <a:pt x="0" y="0"/>
                </a:moveTo>
                <a:lnTo>
                  <a:pt x="22" y="4"/>
                </a:lnTo>
                <a:lnTo>
                  <a:pt x="42" y="13"/>
                </a:lnTo>
                <a:lnTo>
                  <a:pt x="57" y="29"/>
                </a:lnTo>
                <a:lnTo>
                  <a:pt x="67" y="47"/>
                </a:lnTo>
                <a:lnTo>
                  <a:pt x="70" y="70"/>
                </a:lnTo>
                <a:lnTo>
                  <a:pt x="67" y="92"/>
                </a:lnTo>
                <a:lnTo>
                  <a:pt x="57" y="111"/>
                </a:lnTo>
                <a:lnTo>
                  <a:pt x="42" y="126"/>
                </a:lnTo>
                <a:lnTo>
                  <a:pt x="22" y="136"/>
                </a:lnTo>
                <a:lnTo>
                  <a:pt x="0" y="1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7124701" y="2444750"/>
            <a:ext cx="111125" cy="222250"/>
          </a:xfrm>
          <a:custGeom>
            <a:avLst/>
            <a:gdLst>
              <a:gd name="T0" fmla="*/ 0 w 70"/>
              <a:gd name="T1" fmla="*/ 0 h 140"/>
              <a:gd name="T2" fmla="*/ 23 w 70"/>
              <a:gd name="T3" fmla="*/ 4 h 140"/>
              <a:gd name="T4" fmla="*/ 42 w 70"/>
              <a:gd name="T5" fmla="*/ 13 h 140"/>
              <a:gd name="T6" fmla="*/ 57 w 70"/>
              <a:gd name="T7" fmla="*/ 29 h 140"/>
              <a:gd name="T8" fmla="*/ 67 w 70"/>
              <a:gd name="T9" fmla="*/ 47 h 140"/>
              <a:gd name="T10" fmla="*/ 70 w 70"/>
              <a:gd name="T11" fmla="*/ 69 h 140"/>
              <a:gd name="T12" fmla="*/ 67 w 70"/>
              <a:gd name="T13" fmla="*/ 92 h 140"/>
              <a:gd name="T14" fmla="*/ 57 w 70"/>
              <a:gd name="T15" fmla="*/ 111 h 140"/>
              <a:gd name="T16" fmla="*/ 42 w 70"/>
              <a:gd name="T17" fmla="*/ 126 h 140"/>
              <a:gd name="T18" fmla="*/ 23 w 70"/>
              <a:gd name="T19" fmla="*/ 136 h 140"/>
              <a:gd name="T20" fmla="*/ 0 w 70"/>
              <a:gd name="T21" fmla="*/ 140 h 140"/>
              <a:gd name="T22" fmla="*/ 0 w 70"/>
              <a:gd name="T2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" h="140">
                <a:moveTo>
                  <a:pt x="0" y="0"/>
                </a:moveTo>
                <a:lnTo>
                  <a:pt x="23" y="4"/>
                </a:lnTo>
                <a:lnTo>
                  <a:pt x="42" y="13"/>
                </a:lnTo>
                <a:lnTo>
                  <a:pt x="57" y="29"/>
                </a:lnTo>
                <a:lnTo>
                  <a:pt x="67" y="47"/>
                </a:lnTo>
                <a:lnTo>
                  <a:pt x="70" y="69"/>
                </a:lnTo>
                <a:lnTo>
                  <a:pt x="67" y="92"/>
                </a:lnTo>
                <a:lnTo>
                  <a:pt x="57" y="111"/>
                </a:lnTo>
                <a:lnTo>
                  <a:pt x="42" y="126"/>
                </a:lnTo>
                <a:lnTo>
                  <a:pt x="23" y="136"/>
                </a:lnTo>
                <a:lnTo>
                  <a:pt x="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7902576" y="2887663"/>
            <a:ext cx="111125" cy="222250"/>
          </a:xfrm>
          <a:custGeom>
            <a:avLst/>
            <a:gdLst>
              <a:gd name="T0" fmla="*/ 0 w 70"/>
              <a:gd name="T1" fmla="*/ 0 h 140"/>
              <a:gd name="T2" fmla="*/ 22 w 70"/>
              <a:gd name="T3" fmla="*/ 4 h 140"/>
              <a:gd name="T4" fmla="*/ 42 w 70"/>
              <a:gd name="T5" fmla="*/ 13 h 140"/>
              <a:gd name="T6" fmla="*/ 57 w 70"/>
              <a:gd name="T7" fmla="*/ 29 h 140"/>
              <a:gd name="T8" fmla="*/ 67 w 70"/>
              <a:gd name="T9" fmla="*/ 48 h 140"/>
              <a:gd name="T10" fmla="*/ 70 w 70"/>
              <a:gd name="T11" fmla="*/ 70 h 140"/>
              <a:gd name="T12" fmla="*/ 67 w 70"/>
              <a:gd name="T13" fmla="*/ 92 h 140"/>
              <a:gd name="T14" fmla="*/ 57 w 70"/>
              <a:gd name="T15" fmla="*/ 111 h 140"/>
              <a:gd name="T16" fmla="*/ 42 w 70"/>
              <a:gd name="T17" fmla="*/ 127 h 140"/>
              <a:gd name="T18" fmla="*/ 22 w 70"/>
              <a:gd name="T19" fmla="*/ 136 h 140"/>
              <a:gd name="T20" fmla="*/ 0 w 70"/>
              <a:gd name="T21" fmla="*/ 140 h 140"/>
              <a:gd name="T22" fmla="*/ 0 w 70"/>
              <a:gd name="T2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" h="140">
                <a:moveTo>
                  <a:pt x="0" y="0"/>
                </a:moveTo>
                <a:lnTo>
                  <a:pt x="22" y="4"/>
                </a:lnTo>
                <a:lnTo>
                  <a:pt x="42" y="13"/>
                </a:lnTo>
                <a:lnTo>
                  <a:pt x="57" y="29"/>
                </a:lnTo>
                <a:lnTo>
                  <a:pt x="67" y="48"/>
                </a:lnTo>
                <a:lnTo>
                  <a:pt x="70" y="70"/>
                </a:lnTo>
                <a:lnTo>
                  <a:pt x="67" y="92"/>
                </a:lnTo>
                <a:lnTo>
                  <a:pt x="57" y="111"/>
                </a:lnTo>
                <a:lnTo>
                  <a:pt x="42" y="127"/>
                </a:lnTo>
                <a:lnTo>
                  <a:pt x="22" y="136"/>
                </a:lnTo>
                <a:lnTo>
                  <a:pt x="0" y="1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83460" y="3933070"/>
            <a:ext cx="8003340" cy="23043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 (</a:t>
            </a:r>
            <a:r>
              <a:rPr lang="en-US" dirty="0" err="1">
                <a:solidFill>
                  <a:srgbClr val="3333B2"/>
                </a:solidFill>
              </a:rPr>
              <a:t>Cygan</a:t>
            </a:r>
            <a:r>
              <a:rPr lang="en-US" dirty="0">
                <a:solidFill>
                  <a:srgbClr val="3333B2"/>
                </a:solidFill>
              </a:rPr>
              <a:t> et al.)</a:t>
            </a:r>
          </a:p>
          <a:p>
            <a:pPr marL="0" indent="0">
              <a:buNone/>
            </a:pPr>
            <a:r>
              <a:rPr lang="en-US" dirty="0"/>
              <a:t>It suffices to solve this combinatorial problem only for connected graphs.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Basic definitions</a:t>
            </a:r>
          </a:p>
          <a:p>
            <a:pPr lvl="1"/>
            <a:r>
              <a:rPr lang="en-US" dirty="0"/>
              <a:t>distance-</a:t>
            </a:r>
            <a:r>
              <a:rPr lang="en-US" i="1" dirty="0"/>
              <a:t>r</a:t>
            </a:r>
            <a:r>
              <a:rPr lang="en-US" dirty="0"/>
              <a:t> transfer</a:t>
            </a:r>
          </a:p>
          <a:p>
            <a:pPr lvl="1"/>
            <a:r>
              <a:rPr lang="en-US" dirty="0"/>
              <a:t>tree instance</a:t>
            </a:r>
          </a:p>
          <a:p>
            <a:r>
              <a:rPr lang="en-US" dirty="0"/>
              <a:t>Solving a tree instance</a:t>
            </a:r>
          </a:p>
          <a:p>
            <a:endParaRPr lang="en-US" dirty="0"/>
          </a:p>
          <a:p>
            <a:r>
              <a:rPr lang="en-US" dirty="0"/>
              <a:t>Applications</a:t>
            </a:r>
          </a:p>
          <a:p>
            <a:r>
              <a:rPr lang="en-US" dirty="0"/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45142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to round an LP </a:t>
            </a:r>
            <a:r>
              <a:rPr lang="en-US" dirty="0" err="1"/>
              <a:t>soln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*, </a:t>
            </a:r>
            <a:r>
              <a:rPr lang="en-US" i="1" dirty="0"/>
              <a:t>y</a:t>
            </a:r>
            <a:r>
              <a:rPr lang="en-US" dirty="0"/>
              <a:t>*): LP solution</a:t>
            </a:r>
          </a:p>
          <a:p>
            <a:r>
              <a:rPr lang="en-US" i="1" dirty="0"/>
              <a:t>y</a:t>
            </a:r>
            <a:r>
              <a:rPr lang="en-US" dirty="0"/>
              <a:t>* </a:t>
            </a:r>
            <a:r>
              <a:rPr lang="en-US" i="1" dirty="0"/>
              <a:t>fractionally</a:t>
            </a:r>
            <a:r>
              <a:rPr lang="en-US" dirty="0"/>
              <a:t> opens vertices</a:t>
            </a:r>
          </a:p>
          <a:p>
            <a:r>
              <a:rPr lang="en-US" dirty="0"/>
              <a:t>If </a:t>
            </a:r>
            <a:r>
              <a:rPr lang="en-US" i="1" dirty="0"/>
              <a:t>y</a:t>
            </a:r>
            <a:r>
              <a:rPr lang="en-US" dirty="0"/>
              <a:t>* integral, done</a:t>
            </a:r>
          </a:p>
          <a:p>
            <a:r>
              <a:rPr lang="en-US" dirty="0"/>
              <a:t>We will “transfer” openings between vertices to make them integral</a:t>
            </a:r>
          </a:p>
          <a:p>
            <a:pPr lvl="1"/>
            <a:r>
              <a:rPr lang="en-US" dirty="0"/>
              <a:t>No new opening created</a:t>
            </a:r>
          </a:p>
          <a:p>
            <a:pPr lvl="1"/>
            <a:r>
              <a:rPr lang="en-US" dirty="0"/>
              <a:t>Need to ensure that a</a:t>
            </a:r>
          </a:p>
          <a:p>
            <a:pPr marL="274320" lvl="1" indent="0">
              <a:buNone/>
            </a:pPr>
            <a:r>
              <a:rPr lang="en-US" dirty="0"/>
              <a:t>   small-distance assignment</a:t>
            </a:r>
          </a:p>
          <a:p>
            <a:pPr marL="274320" lvl="1" indent="0">
              <a:buNone/>
            </a:pPr>
            <a:r>
              <a:rPr lang="en-US" dirty="0"/>
              <a:t>   exists</a:t>
            </a:r>
          </a:p>
          <a:p>
            <a:pPr lvl="1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8244510" y="4305950"/>
            <a:ext cx="404812" cy="406400"/>
            <a:chOff x="1312863" y="1389063"/>
            <a:chExt cx="404812" cy="406400"/>
          </a:xfrm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312863" y="1389063"/>
              <a:ext cx="404812" cy="406400"/>
            </a:xfrm>
            <a:custGeom>
              <a:avLst/>
              <a:gdLst>
                <a:gd name="T0" fmla="*/ 1024 w 1024"/>
                <a:gd name="T1" fmla="*/ 512 h 1023"/>
                <a:gd name="T2" fmla="*/ 1020 w 1024"/>
                <a:gd name="T3" fmla="*/ 452 h 1023"/>
                <a:gd name="T4" fmla="*/ 1010 w 1024"/>
                <a:gd name="T5" fmla="*/ 394 h 1023"/>
                <a:gd name="T6" fmla="*/ 994 w 1024"/>
                <a:gd name="T7" fmla="*/ 339 h 1023"/>
                <a:gd name="T8" fmla="*/ 972 w 1024"/>
                <a:gd name="T9" fmla="*/ 287 h 1023"/>
                <a:gd name="T10" fmla="*/ 944 w 1024"/>
                <a:gd name="T11" fmla="*/ 237 h 1023"/>
                <a:gd name="T12" fmla="*/ 912 w 1024"/>
                <a:gd name="T13" fmla="*/ 192 h 1023"/>
                <a:gd name="T14" fmla="*/ 874 w 1024"/>
                <a:gd name="T15" fmla="*/ 150 h 1023"/>
                <a:gd name="T16" fmla="*/ 832 w 1024"/>
                <a:gd name="T17" fmla="*/ 112 h 1023"/>
                <a:gd name="T18" fmla="*/ 787 w 1024"/>
                <a:gd name="T19" fmla="*/ 80 h 1023"/>
                <a:gd name="T20" fmla="*/ 737 w 1024"/>
                <a:gd name="T21" fmla="*/ 53 h 1023"/>
                <a:gd name="T22" fmla="*/ 685 w 1024"/>
                <a:gd name="T23" fmla="*/ 30 h 1023"/>
                <a:gd name="T24" fmla="*/ 630 w 1024"/>
                <a:gd name="T25" fmla="*/ 14 h 1023"/>
                <a:gd name="T26" fmla="*/ 572 w 1024"/>
                <a:gd name="T27" fmla="*/ 4 h 1023"/>
                <a:gd name="T28" fmla="*/ 512 w 1024"/>
                <a:gd name="T29" fmla="*/ 0 h 1023"/>
                <a:gd name="T30" fmla="*/ 452 w 1024"/>
                <a:gd name="T31" fmla="*/ 4 h 1023"/>
                <a:gd name="T32" fmla="*/ 395 w 1024"/>
                <a:gd name="T33" fmla="*/ 14 h 1023"/>
                <a:gd name="T34" fmla="*/ 340 w 1024"/>
                <a:gd name="T35" fmla="*/ 30 h 1023"/>
                <a:gd name="T36" fmla="*/ 288 w 1024"/>
                <a:gd name="T37" fmla="*/ 53 h 1023"/>
                <a:gd name="T38" fmla="*/ 238 w 1024"/>
                <a:gd name="T39" fmla="*/ 80 h 1023"/>
                <a:gd name="T40" fmla="*/ 192 w 1024"/>
                <a:gd name="T41" fmla="*/ 112 h 1023"/>
                <a:gd name="T42" fmla="*/ 151 w 1024"/>
                <a:gd name="T43" fmla="*/ 150 h 1023"/>
                <a:gd name="T44" fmla="*/ 114 w 1024"/>
                <a:gd name="T45" fmla="*/ 192 h 1023"/>
                <a:gd name="T46" fmla="*/ 80 w 1024"/>
                <a:gd name="T47" fmla="*/ 237 h 1023"/>
                <a:gd name="T48" fmla="*/ 53 w 1024"/>
                <a:gd name="T49" fmla="*/ 287 h 1023"/>
                <a:gd name="T50" fmla="*/ 30 w 1024"/>
                <a:gd name="T51" fmla="*/ 339 h 1023"/>
                <a:gd name="T52" fmla="*/ 14 w 1024"/>
                <a:gd name="T53" fmla="*/ 394 h 1023"/>
                <a:gd name="T54" fmla="*/ 4 w 1024"/>
                <a:gd name="T55" fmla="*/ 452 h 1023"/>
                <a:gd name="T56" fmla="*/ 0 w 1024"/>
                <a:gd name="T57" fmla="*/ 512 h 1023"/>
                <a:gd name="T58" fmla="*/ 4 w 1024"/>
                <a:gd name="T59" fmla="*/ 572 h 1023"/>
                <a:gd name="T60" fmla="*/ 14 w 1024"/>
                <a:gd name="T61" fmla="*/ 629 h 1023"/>
                <a:gd name="T62" fmla="*/ 30 w 1024"/>
                <a:gd name="T63" fmla="*/ 684 h 1023"/>
                <a:gd name="T64" fmla="*/ 53 w 1024"/>
                <a:gd name="T65" fmla="*/ 736 h 1023"/>
                <a:gd name="T66" fmla="*/ 80 w 1024"/>
                <a:gd name="T67" fmla="*/ 786 h 1023"/>
                <a:gd name="T68" fmla="*/ 114 w 1024"/>
                <a:gd name="T69" fmla="*/ 832 h 1023"/>
                <a:gd name="T70" fmla="*/ 151 w 1024"/>
                <a:gd name="T71" fmla="*/ 873 h 1023"/>
                <a:gd name="T72" fmla="*/ 192 w 1024"/>
                <a:gd name="T73" fmla="*/ 910 h 1023"/>
                <a:gd name="T74" fmla="*/ 238 w 1024"/>
                <a:gd name="T75" fmla="*/ 944 h 1023"/>
                <a:gd name="T76" fmla="*/ 288 w 1024"/>
                <a:gd name="T77" fmla="*/ 971 h 1023"/>
                <a:gd name="T78" fmla="*/ 340 w 1024"/>
                <a:gd name="T79" fmla="*/ 993 h 1023"/>
                <a:gd name="T80" fmla="*/ 395 w 1024"/>
                <a:gd name="T81" fmla="*/ 1010 h 1023"/>
                <a:gd name="T82" fmla="*/ 452 w 1024"/>
                <a:gd name="T83" fmla="*/ 1020 h 1023"/>
                <a:gd name="T84" fmla="*/ 512 w 1024"/>
                <a:gd name="T85" fmla="*/ 1023 h 1023"/>
                <a:gd name="T86" fmla="*/ 572 w 1024"/>
                <a:gd name="T87" fmla="*/ 1020 h 1023"/>
                <a:gd name="T88" fmla="*/ 630 w 1024"/>
                <a:gd name="T89" fmla="*/ 1010 h 1023"/>
                <a:gd name="T90" fmla="*/ 685 w 1024"/>
                <a:gd name="T91" fmla="*/ 993 h 1023"/>
                <a:gd name="T92" fmla="*/ 737 w 1024"/>
                <a:gd name="T93" fmla="*/ 971 h 1023"/>
                <a:gd name="T94" fmla="*/ 787 w 1024"/>
                <a:gd name="T95" fmla="*/ 944 h 1023"/>
                <a:gd name="T96" fmla="*/ 832 w 1024"/>
                <a:gd name="T97" fmla="*/ 910 h 1023"/>
                <a:gd name="T98" fmla="*/ 874 w 1024"/>
                <a:gd name="T99" fmla="*/ 873 h 1023"/>
                <a:gd name="T100" fmla="*/ 912 w 1024"/>
                <a:gd name="T101" fmla="*/ 832 h 1023"/>
                <a:gd name="T102" fmla="*/ 944 w 1024"/>
                <a:gd name="T103" fmla="*/ 786 h 1023"/>
                <a:gd name="T104" fmla="*/ 972 w 1024"/>
                <a:gd name="T105" fmla="*/ 736 h 1023"/>
                <a:gd name="T106" fmla="*/ 994 w 1024"/>
                <a:gd name="T107" fmla="*/ 684 h 1023"/>
                <a:gd name="T108" fmla="*/ 1010 w 1024"/>
                <a:gd name="T109" fmla="*/ 629 h 1023"/>
                <a:gd name="T110" fmla="*/ 1020 w 1024"/>
                <a:gd name="T111" fmla="*/ 572 h 1023"/>
                <a:gd name="T112" fmla="*/ 1024 w 1024"/>
                <a:gd name="T113" fmla="*/ 51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4" h="1023">
                  <a:moveTo>
                    <a:pt x="1024" y="512"/>
                  </a:moveTo>
                  <a:lnTo>
                    <a:pt x="1020" y="452"/>
                  </a:lnTo>
                  <a:lnTo>
                    <a:pt x="1010" y="394"/>
                  </a:lnTo>
                  <a:lnTo>
                    <a:pt x="994" y="339"/>
                  </a:lnTo>
                  <a:lnTo>
                    <a:pt x="972" y="287"/>
                  </a:lnTo>
                  <a:lnTo>
                    <a:pt x="944" y="237"/>
                  </a:lnTo>
                  <a:lnTo>
                    <a:pt x="912" y="192"/>
                  </a:lnTo>
                  <a:lnTo>
                    <a:pt x="874" y="150"/>
                  </a:lnTo>
                  <a:lnTo>
                    <a:pt x="832" y="112"/>
                  </a:lnTo>
                  <a:lnTo>
                    <a:pt x="787" y="80"/>
                  </a:lnTo>
                  <a:lnTo>
                    <a:pt x="737" y="53"/>
                  </a:lnTo>
                  <a:lnTo>
                    <a:pt x="685" y="30"/>
                  </a:lnTo>
                  <a:lnTo>
                    <a:pt x="630" y="14"/>
                  </a:lnTo>
                  <a:lnTo>
                    <a:pt x="572" y="4"/>
                  </a:lnTo>
                  <a:lnTo>
                    <a:pt x="512" y="0"/>
                  </a:lnTo>
                  <a:lnTo>
                    <a:pt x="452" y="4"/>
                  </a:lnTo>
                  <a:lnTo>
                    <a:pt x="395" y="14"/>
                  </a:lnTo>
                  <a:lnTo>
                    <a:pt x="340" y="30"/>
                  </a:lnTo>
                  <a:lnTo>
                    <a:pt x="288" y="53"/>
                  </a:lnTo>
                  <a:lnTo>
                    <a:pt x="238" y="80"/>
                  </a:lnTo>
                  <a:lnTo>
                    <a:pt x="192" y="112"/>
                  </a:lnTo>
                  <a:lnTo>
                    <a:pt x="151" y="150"/>
                  </a:lnTo>
                  <a:lnTo>
                    <a:pt x="114" y="192"/>
                  </a:lnTo>
                  <a:lnTo>
                    <a:pt x="80" y="237"/>
                  </a:lnTo>
                  <a:lnTo>
                    <a:pt x="53" y="287"/>
                  </a:lnTo>
                  <a:lnTo>
                    <a:pt x="30" y="339"/>
                  </a:lnTo>
                  <a:lnTo>
                    <a:pt x="14" y="394"/>
                  </a:lnTo>
                  <a:lnTo>
                    <a:pt x="4" y="452"/>
                  </a:lnTo>
                  <a:lnTo>
                    <a:pt x="0" y="512"/>
                  </a:lnTo>
                  <a:lnTo>
                    <a:pt x="4" y="572"/>
                  </a:lnTo>
                  <a:lnTo>
                    <a:pt x="14" y="629"/>
                  </a:lnTo>
                  <a:lnTo>
                    <a:pt x="30" y="684"/>
                  </a:lnTo>
                  <a:lnTo>
                    <a:pt x="53" y="736"/>
                  </a:lnTo>
                  <a:lnTo>
                    <a:pt x="80" y="786"/>
                  </a:lnTo>
                  <a:lnTo>
                    <a:pt x="114" y="832"/>
                  </a:lnTo>
                  <a:lnTo>
                    <a:pt x="151" y="873"/>
                  </a:lnTo>
                  <a:lnTo>
                    <a:pt x="192" y="910"/>
                  </a:lnTo>
                  <a:lnTo>
                    <a:pt x="238" y="944"/>
                  </a:lnTo>
                  <a:lnTo>
                    <a:pt x="288" y="971"/>
                  </a:lnTo>
                  <a:lnTo>
                    <a:pt x="340" y="993"/>
                  </a:lnTo>
                  <a:lnTo>
                    <a:pt x="395" y="1010"/>
                  </a:lnTo>
                  <a:lnTo>
                    <a:pt x="452" y="1020"/>
                  </a:lnTo>
                  <a:lnTo>
                    <a:pt x="512" y="1023"/>
                  </a:lnTo>
                  <a:lnTo>
                    <a:pt x="572" y="1020"/>
                  </a:lnTo>
                  <a:lnTo>
                    <a:pt x="630" y="1010"/>
                  </a:lnTo>
                  <a:lnTo>
                    <a:pt x="685" y="993"/>
                  </a:lnTo>
                  <a:lnTo>
                    <a:pt x="737" y="971"/>
                  </a:lnTo>
                  <a:lnTo>
                    <a:pt x="787" y="944"/>
                  </a:lnTo>
                  <a:lnTo>
                    <a:pt x="832" y="910"/>
                  </a:lnTo>
                  <a:lnTo>
                    <a:pt x="874" y="873"/>
                  </a:lnTo>
                  <a:lnTo>
                    <a:pt x="912" y="832"/>
                  </a:lnTo>
                  <a:lnTo>
                    <a:pt x="944" y="786"/>
                  </a:lnTo>
                  <a:lnTo>
                    <a:pt x="972" y="736"/>
                  </a:lnTo>
                  <a:lnTo>
                    <a:pt x="994" y="684"/>
                  </a:lnTo>
                  <a:lnTo>
                    <a:pt x="1010" y="629"/>
                  </a:lnTo>
                  <a:lnTo>
                    <a:pt x="1020" y="572"/>
                  </a:lnTo>
                  <a:lnTo>
                    <a:pt x="1024" y="5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15269" y="1592263"/>
              <a:ext cx="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667390" y="5445280"/>
            <a:ext cx="404812" cy="406400"/>
            <a:chOff x="1312863" y="1389063"/>
            <a:chExt cx="404812" cy="406400"/>
          </a:xfrm>
        </p:grpSpPr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312863" y="1389063"/>
              <a:ext cx="404812" cy="406400"/>
            </a:xfrm>
            <a:custGeom>
              <a:avLst/>
              <a:gdLst>
                <a:gd name="T0" fmla="*/ 1024 w 1024"/>
                <a:gd name="T1" fmla="*/ 512 h 1023"/>
                <a:gd name="T2" fmla="*/ 1020 w 1024"/>
                <a:gd name="T3" fmla="*/ 452 h 1023"/>
                <a:gd name="T4" fmla="*/ 1010 w 1024"/>
                <a:gd name="T5" fmla="*/ 394 h 1023"/>
                <a:gd name="T6" fmla="*/ 994 w 1024"/>
                <a:gd name="T7" fmla="*/ 339 h 1023"/>
                <a:gd name="T8" fmla="*/ 972 w 1024"/>
                <a:gd name="T9" fmla="*/ 287 h 1023"/>
                <a:gd name="T10" fmla="*/ 944 w 1024"/>
                <a:gd name="T11" fmla="*/ 237 h 1023"/>
                <a:gd name="T12" fmla="*/ 912 w 1024"/>
                <a:gd name="T13" fmla="*/ 192 h 1023"/>
                <a:gd name="T14" fmla="*/ 874 w 1024"/>
                <a:gd name="T15" fmla="*/ 150 h 1023"/>
                <a:gd name="T16" fmla="*/ 832 w 1024"/>
                <a:gd name="T17" fmla="*/ 112 h 1023"/>
                <a:gd name="T18" fmla="*/ 787 w 1024"/>
                <a:gd name="T19" fmla="*/ 80 h 1023"/>
                <a:gd name="T20" fmla="*/ 737 w 1024"/>
                <a:gd name="T21" fmla="*/ 53 h 1023"/>
                <a:gd name="T22" fmla="*/ 685 w 1024"/>
                <a:gd name="T23" fmla="*/ 30 h 1023"/>
                <a:gd name="T24" fmla="*/ 630 w 1024"/>
                <a:gd name="T25" fmla="*/ 14 h 1023"/>
                <a:gd name="T26" fmla="*/ 572 w 1024"/>
                <a:gd name="T27" fmla="*/ 4 h 1023"/>
                <a:gd name="T28" fmla="*/ 512 w 1024"/>
                <a:gd name="T29" fmla="*/ 0 h 1023"/>
                <a:gd name="T30" fmla="*/ 452 w 1024"/>
                <a:gd name="T31" fmla="*/ 4 h 1023"/>
                <a:gd name="T32" fmla="*/ 395 w 1024"/>
                <a:gd name="T33" fmla="*/ 14 h 1023"/>
                <a:gd name="T34" fmla="*/ 340 w 1024"/>
                <a:gd name="T35" fmla="*/ 30 h 1023"/>
                <a:gd name="T36" fmla="*/ 288 w 1024"/>
                <a:gd name="T37" fmla="*/ 53 h 1023"/>
                <a:gd name="T38" fmla="*/ 238 w 1024"/>
                <a:gd name="T39" fmla="*/ 80 h 1023"/>
                <a:gd name="T40" fmla="*/ 192 w 1024"/>
                <a:gd name="T41" fmla="*/ 112 h 1023"/>
                <a:gd name="T42" fmla="*/ 151 w 1024"/>
                <a:gd name="T43" fmla="*/ 150 h 1023"/>
                <a:gd name="T44" fmla="*/ 114 w 1024"/>
                <a:gd name="T45" fmla="*/ 192 h 1023"/>
                <a:gd name="T46" fmla="*/ 80 w 1024"/>
                <a:gd name="T47" fmla="*/ 237 h 1023"/>
                <a:gd name="T48" fmla="*/ 53 w 1024"/>
                <a:gd name="T49" fmla="*/ 287 h 1023"/>
                <a:gd name="T50" fmla="*/ 30 w 1024"/>
                <a:gd name="T51" fmla="*/ 339 h 1023"/>
                <a:gd name="T52" fmla="*/ 14 w 1024"/>
                <a:gd name="T53" fmla="*/ 394 h 1023"/>
                <a:gd name="T54" fmla="*/ 4 w 1024"/>
                <a:gd name="T55" fmla="*/ 452 h 1023"/>
                <a:gd name="T56" fmla="*/ 0 w 1024"/>
                <a:gd name="T57" fmla="*/ 512 h 1023"/>
                <a:gd name="T58" fmla="*/ 4 w 1024"/>
                <a:gd name="T59" fmla="*/ 572 h 1023"/>
                <a:gd name="T60" fmla="*/ 14 w 1024"/>
                <a:gd name="T61" fmla="*/ 629 h 1023"/>
                <a:gd name="T62" fmla="*/ 30 w 1024"/>
                <a:gd name="T63" fmla="*/ 684 h 1023"/>
                <a:gd name="T64" fmla="*/ 53 w 1024"/>
                <a:gd name="T65" fmla="*/ 736 h 1023"/>
                <a:gd name="T66" fmla="*/ 80 w 1024"/>
                <a:gd name="T67" fmla="*/ 786 h 1023"/>
                <a:gd name="T68" fmla="*/ 114 w 1024"/>
                <a:gd name="T69" fmla="*/ 832 h 1023"/>
                <a:gd name="T70" fmla="*/ 151 w 1024"/>
                <a:gd name="T71" fmla="*/ 873 h 1023"/>
                <a:gd name="T72" fmla="*/ 192 w 1024"/>
                <a:gd name="T73" fmla="*/ 910 h 1023"/>
                <a:gd name="T74" fmla="*/ 238 w 1024"/>
                <a:gd name="T75" fmla="*/ 944 h 1023"/>
                <a:gd name="T76" fmla="*/ 288 w 1024"/>
                <a:gd name="T77" fmla="*/ 971 h 1023"/>
                <a:gd name="T78" fmla="*/ 340 w 1024"/>
                <a:gd name="T79" fmla="*/ 993 h 1023"/>
                <a:gd name="T80" fmla="*/ 395 w 1024"/>
                <a:gd name="T81" fmla="*/ 1010 h 1023"/>
                <a:gd name="T82" fmla="*/ 452 w 1024"/>
                <a:gd name="T83" fmla="*/ 1020 h 1023"/>
                <a:gd name="T84" fmla="*/ 512 w 1024"/>
                <a:gd name="T85" fmla="*/ 1023 h 1023"/>
                <a:gd name="T86" fmla="*/ 572 w 1024"/>
                <a:gd name="T87" fmla="*/ 1020 h 1023"/>
                <a:gd name="T88" fmla="*/ 630 w 1024"/>
                <a:gd name="T89" fmla="*/ 1010 h 1023"/>
                <a:gd name="T90" fmla="*/ 685 w 1024"/>
                <a:gd name="T91" fmla="*/ 993 h 1023"/>
                <a:gd name="T92" fmla="*/ 737 w 1024"/>
                <a:gd name="T93" fmla="*/ 971 h 1023"/>
                <a:gd name="T94" fmla="*/ 787 w 1024"/>
                <a:gd name="T95" fmla="*/ 944 h 1023"/>
                <a:gd name="T96" fmla="*/ 832 w 1024"/>
                <a:gd name="T97" fmla="*/ 910 h 1023"/>
                <a:gd name="T98" fmla="*/ 874 w 1024"/>
                <a:gd name="T99" fmla="*/ 873 h 1023"/>
                <a:gd name="T100" fmla="*/ 912 w 1024"/>
                <a:gd name="T101" fmla="*/ 832 h 1023"/>
                <a:gd name="T102" fmla="*/ 944 w 1024"/>
                <a:gd name="T103" fmla="*/ 786 h 1023"/>
                <a:gd name="T104" fmla="*/ 972 w 1024"/>
                <a:gd name="T105" fmla="*/ 736 h 1023"/>
                <a:gd name="T106" fmla="*/ 994 w 1024"/>
                <a:gd name="T107" fmla="*/ 684 h 1023"/>
                <a:gd name="T108" fmla="*/ 1010 w 1024"/>
                <a:gd name="T109" fmla="*/ 629 h 1023"/>
                <a:gd name="T110" fmla="*/ 1020 w 1024"/>
                <a:gd name="T111" fmla="*/ 572 h 1023"/>
                <a:gd name="T112" fmla="*/ 1024 w 1024"/>
                <a:gd name="T113" fmla="*/ 51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4" h="1023">
                  <a:moveTo>
                    <a:pt x="1024" y="512"/>
                  </a:moveTo>
                  <a:lnTo>
                    <a:pt x="1020" y="452"/>
                  </a:lnTo>
                  <a:lnTo>
                    <a:pt x="1010" y="394"/>
                  </a:lnTo>
                  <a:lnTo>
                    <a:pt x="994" y="339"/>
                  </a:lnTo>
                  <a:lnTo>
                    <a:pt x="972" y="287"/>
                  </a:lnTo>
                  <a:lnTo>
                    <a:pt x="944" y="237"/>
                  </a:lnTo>
                  <a:lnTo>
                    <a:pt x="912" y="192"/>
                  </a:lnTo>
                  <a:lnTo>
                    <a:pt x="874" y="150"/>
                  </a:lnTo>
                  <a:lnTo>
                    <a:pt x="832" y="112"/>
                  </a:lnTo>
                  <a:lnTo>
                    <a:pt x="787" y="80"/>
                  </a:lnTo>
                  <a:lnTo>
                    <a:pt x="737" y="53"/>
                  </a:lnTo>
                  <a:lnTo>
                    <a:pt x="685" y="30"/>
                  </a:lnTo>
                  <a:lnTo>
                    <a:pt x="630" y="14"/>
                  </a:lnTo>
                  <a:lnTo>
                    <a:pt x="572" y="4"/>
                  </a:lnTo>
                  <a:lnTo>
                    <a:pt x="512" y="0"/>
                  </a:lnTo>
                  <a:lnTo>
                    <a:pt x="452" y="4"/>
                  </a:lnTo>
                  <a:lnTo>
                    <a:pt x="395" y="14"/>
                  </a:lnTo>
                  <a:lnTo>
                    <a:pt x="340" y="30"/>
                  </a:lnTo>
                  <a:lnTo>
                    <a:pt x="288" y="53"/>
                  </a:lnTo>
                  <a:lnTo>
                    <a:pt x="238" y="80"/>
                  </a:lnTo>
                  <a:lnTo>
                    <a:pt x="192" y="112"/>
                  </a:lnTo>
                  <a:lnTo>
                    <a:pt x="151" y="150"/>
                  </a:lnTo>
                  <a:lnTo>
                    <a:pt x="114" y="192"/>
                  </a:lnTo>
                  <a:lnTo>
                    <a:pt x="80" y="237"/>
                  </a:lnTo>
                  <a:lnTo>
                    <a:pt x="53" y="287"/>
                  </a:lnTo>
                  <a:lnTo>
                    <a:pt x="30" y="339"/>
                  </a:lnTo>
                  <a:lnTo>
                    <a:pt x="14" y="394"/>
                  </a:lnTo>
                  <a:lnTo>
                    <a:pt x="4" y="452"/>
                  </a:lnTo>
                  <a:lnTo>
                    <a:pt x="0" y="512"/>
                  </a:lnTo>
                  <a:lnTo>
                    <a:pt x="4" y="572"/>
                  </a:lnTo>
                  <a:lnTo>
                    <a:pt x="14" y="629"/>
                  </a:lnTo>
                  <a:lnTo>
                    <a:pt x="30" y="684"/>
                  </a:lnTo>
                  <a:lnTo>
                    <a:pt x="53" y="736"/>
                  </a:lnTo>
                  <a:lnTo>
                    <a:pt x="80" y="786"/>
                  </a:lnTo>
                  <a:lnTo>
                    <a:pt x="114" y="832"/>
                  </a:lnTo>
                  <a:lnTo>
                    <a:pt x="151" y="873"/>
                  </a:lnTo>
                  <a:lnTo>
                    <a:pt x="192" y="910"/>
                  </a:lnTo>
                  <a:lnTo>
                    <a:pt x="238" y="944"/>
                  </a:lnTo>
                  <a:lnTo>
                    <a:pt x="288" y="971"/>
                  </a:lnTo>
                  <a:lnTo>
                    <a:pt x="340" y="993"/>
                  </a:lnTo>
                  <a:lnTo>
                    <a:pt x="395" y="1010"/>
                  </a:lnTo>
                  <a:lnTo>
                    <a:pt x="452" y="1020"/>
                  </a:lnTo>
                  <a:lnTo>
                    <a:pt x="512" y="1023"/>
                  </a:lnTo>
                  <a:lnTo>
                    <a:pt x="572" y="1020"/>
                  </a:lnTo>
                  <a:lnTo>
                    <a:pt x="630" y="1010"/>
                  </a:lnTo>
                  <a:lnTo>
                    <a:pt x="685" y="993"/>
                  </a:lnTo>
                  <a:lnTo>
                    <a:pt x="737" y="971"/>
                  </a:lnTo>
                  <a:lnTo>
                    <a:pt x="787" y="944"/>
                  </a:lnTo>
                  <a:lnTo>
                    <a:pt x="832" y="910"/>
                  </a:lnTo>
                  <a:lnTo>
                    <a:pt x="874" y="873"/>
                  </a:lnTo>
                  <a:lnTo>
                    <a:pt x="912" y="832"/>
                  </a:lnTo>
                  <a:lnTo>
                    <a:pt x="944" y="786"/>
                  </a:lnTo>
                  <a:lnTo>
                    <a:pt x="972" y="736"/>
                  </a:lnTo>
                  <a:lnTo>
                    <a:pt x="994" y="684"/>
                  </a:lnTo>
                  <a:lnTo>
                    <a:pt x="1010" y="629"/>
                  </a:lnTo>
                  <a:lnTo>
                    <a:pt x="1020" y="572"/>
                  </a:lnTo>
                  <a:lnTo>
                    <a:pt x="1024" y="5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515269" y="1592263"/>
              <a:ext cx="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160978" y="4509150"/>
            <a:ext cx="404812" cy="406400"/>
            <a:chOff x="1312863" y="1389063"/>
            <a:chExt cx="404812" cy="406400"/>
          </a:xfrm>
        </p:grpSpPr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1312863" y="1389063"/>
              <a:ext cx="404812" cy="406400"/>
            </a:xfrm>
            <a:custGeom>
              <a:avLst/>
              <a:gdLst>
                <a:gd name="T0" fmla="*/ 1024 w 1024"/>
                <a:gd name="T1" fmla="*/ 512 h 1023"/>
                <a:gd name="T2" fmla="*/ 1020 w 1024"/>
                <a:gd name="T3" fmla="*/ 452 h 1023"/>
                <a:gd name="T4" fmla="*/ 1010 w 1024"/>
                <a:gd name="T5" fmla="*/ 394 h 1023"/>
                <a:gd name="T6" fmla="*/ 994 w 1024"/>
                <a:gd name="T7" fmla="*/ 339 h 1023"/>
                <a:gd name="T8" fmla="*/ 972 w 1024"/>
                <a:gd name="T9" fmla="*/ 287 h 1023"/>
                <a:gd name="T10" fmla="*/ 944 w 1024"/>
                <a:gd name="T11" fmla="*/ 237 h 1023"/>
                <a:gd name="T12" fmla="*/ 912 w 1024"/>
                <a:gd name="T13" fmla="*/ 192 h 1023"/>
                <a:gd name="T14" fmla="*/ 874 w 1024"/>
                <a:gd name="T15" fmla="*/ 150 h 1023"/>
                <a:gd name="T16" fmla="*/ 832 w 1024"/>
                <a:gd name="T17" fmla="*/ 112 h 1023"/>
                <a:gd name="T18" fmla="*/ 787 w 1024"/>
                <a:gd name="T19" fmla="*/ 80 h 1023"/>
                <a:gd name="T20" fmla="*/ 737 w 1024"/>
                <a:gd name="T21" fmla="*/ 53 h 1023"/>
                <a:gd name="T22" fmla="*/ 685 w 1024"/>
                <a:gd name="T23" fmla="*/ 30 h 1023"/>
                <a:gd name="T24" fmla="*/ 630 w 1024"/>
                <a:gd name="T25" fmla="*/ 14 h 1023"/>
                <a:gd name="T26" fmla="*/ 572 w 1024"/>
                <a:gd name="T27" fmla="*/ 4 h 1023"/>
                <a:gd name="T28" fmla="*/ 512 w 1024"/>
                <a:gd name="T29" fmla="*/ 0 h 1023"/>
                <a:gd name="T30" fmla="*/ 452 w 1024"/>
                <a:gd name="T31" fmla="*/ 4 h 1023"/>
                <a:gd name="T32" fmla="*/ 395 w 1024"/>
                <a:gd name="T33" fmla="*/ 14 h 1023"/>
                <a:gd name="T34" fmla="*/ 340 w 1024"/>
                <a:gd name="T35" fmla="*/ 30 h 1023"/>
                <a:gd name="T36" fmla="*/ 288 w 1024"/>
                <a:gd name="T37" fmla="*/ 53 h 1023"/>
                <a:gd name="T38" fmla="*/ 238 w 1024"/>
                <a:gd name="T39" fmla="*/ 80 h 1023"/>
                <a:gd name="T40" fmla="*/ 192 w 1024"/>
                <a:gd name="T41" fmla="*/ 112 h 1023"/>
                <a:gd name="T42" fmla="*/ 151 w 1024"/>
                <a:gd name="T43" fmla="*/ 150 h 1023"/>
                <a:gd name="T44" fmla="*/ 114 w 1024"/>
                <a:gd name="T45" fmla="*/ 192 h 1023"/>
                <a:gd name="T46" fmla="*/ 80 w 1024"/>
                <a:gd name="T47" fmla="*/ 237 h 1023"/>
                <a:gd name="T48" fmla="*/ 53 w 1024"/>
                <a:gd name="T49" fmla="*/ 287 h 1023"/>
                <a:gd name="T50" fmla="*/ 30 w 1024"/>
                <a:gd name="T51" fmla="*/ 339 h 1023"/>
                <a:gd name="T52" fmla="*/ 14 w 1024"/>
                <a:gd name="T53" fmla="*/ 394 h 1023"/>
                <a:gd name="T54" fmla="*/ 4 w 1024"/>
                <a:gd name="T55" fmla="*/ 452 h 1023"/>
                <a:gd name="T56" fmla="*/ 0 w 1024"/>
                <a:gd name="T57" fmla="*/ 512 h 1023"/>
                <a:gd name="T58" fmla="*/ 4 w 1024"/>
                <a:gd name="T59" fmla="*/ 572 h 1023"/>
                <a:gd name="T60" fmla="*/ 14 w 1024"/>
                <a:gd name="T61" fmla="*/ 629 h 1023"/>
                <a:gd name="T62" fmla="*/ 30 w 1024"/>
                <a:gd name="T63" fmla="*/ 684 h 1023"/>
                <a:gd name="T64" fmla="*/ 53 w 1024"/>
                <a:gd name="T65" fmla="*/ 736 h 1023"/>
                <a:gd name="T66" fmla="*/ 80 w 1024"/>
                <a:gd name="T67" fmla="*/ 786 h 1023"/>
                <a:gd name="T68" fmla="*/ 114 w 1024"/>
                <a:gd name="T69" fmla="*/ 832 h 1023"/>
                <a:gd name="T70" fmla="*/ 151 w 1024"/>
                <a:gd name="T71" fmla="*/ 873 h 1023"/>
                <a:gd name="T72" fmla="*/ 192 w 1024"/>
                <a:gd name="T73" fmla="*/ 910 h 1023"/>
                <a:gd name="T74" fmla="*/ 238 w 1024"/>
                <a:gd name="T75" fmla="*/ 944 h 1023"/>
                <a:gd name="T76" fmla="*/ 288 w 1024"/>
                <a:gd name="T77" fmla="*/ 971 h 1023"/>
                <a:gd name="T78" fmla="*/ 340 w 1024"/>
                <a:gd name="T79" fmla="*/ 993 h 1023"/>
                <a:gd name="T80" fmla="*/ 395 w 1024"/>
                <a:gd name="T81" fmla="*/ 1010 h 1023"/>
                <a:gd name="T82" fmla="*/ 452 w 1024"/>
                <a:gd name="T83" fmla="*/ 1020 h 1023"/>
                <a:gd name="T84" fmla="*/ 512 w 1024"/>
                <a:gd name="T85" fmla="*/ 1023 h 1023"/>
                <a:gd name="T86" fmla="*/ 572 w 1024"/>
                <a:gd name="T87" fmla="*/ 1020 h 1023"/>
                <a:gd name="T88" fmla="*/ 630 w 1024"/>
                <a:gd name="T89" fmla="*/ 1010 h 1023"/>
                <a:gd name="T90" fmla="*/ 685 w 1024"/>
                <a:gd name="T91" fmla="*/ 993 h 1023"/>
                <a:gd name="T92" fmla="*/ 737 w 1024"/>
                <a:gd name="T93" fmla="*/ 971 h 1023"/>
                <a:gd name="T94" fmla="*/ 787 w 1024"/>
                <a:gd name="T95" fmla="*/ 944 h 1023"/>
                <a:gd name="T96" fmla="*/ 832 w 1024"/>
                <a:gd name="T97" fmla="*/ 910 h 1023"/>
                <a:gd name="T98" fmla="*/ 874 w 1024"/>
                <a:gd name="T99" fmla="*/ 873 h 1023"/>
                <a:gd name="T100" fmla="*/ 912 w 1024"/>
                <a:gd name="T101" fmla="*/ 832 h 1023"/>
                <a:gd name="T102" fmla="*/ 944 w 1024"/>
                <a:gd name="T103" fmla="*/ 786 h 1023"/>
                <a:gd name="T104" fmla="*/ 972 w 1024"/>
                <a:gd name="T105" fmla="*/ 736 h 1023"/>
                <a:gd name="T106" fmla="*/ 994 w 1024"/>
                <a:gd name="T107" fmla="*/ 684 h 1023"/>
                <a:gd name="T108" fmla="*/ 1010 w 1024"/>
                <a:gd name="T109" fmla="*/ 629 h 1023"/>
                <a:gd name="T110" fmla="*/ 1020 w 1024"/>
                <a:gd name="T111" fmla="*/ 572 h 1023"/>
                <a:gd name="T112" fmla="*/ 1024 w 1024"/>
                <a:gd name="T113" fmla="*/ 51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4" h="1023">
                  <a:moveTo>
                    <a:pt x="1024" y="512"/>
                  </a:moveTo>
                  <a:lnTo>
                    <a:pt x="1020" y="452"/>
                  </a:lnTo>
                  <a:lnTo>
                    <a:pt x="1010" y="394"/>
                  </a:lnTo>
                  <a:lnTo>
                    <a:pt x="994" y="339"/>
                  </a:lnTo>
                  <a:lnTo>
                    <a:pt x="972" y="287"/>
                  </a:lnTo>
                  <a:lnTo>
                    <a:pt x="944" y="237"/>
                  </a:lnTo>
                  <a:lnTo>
                    <a:pt x="912" y="192"/>
                  </a:lnTo>
                  <a:lnTo>
                    <a:pt x="874" y="150"/>
                  </a:lnTo>
                  <a:lnTo>
                    <a:pt x="832" y="112"/>
                  </a:lnTo>
                  <a:lnTo>
                    <a:pt x="787" y="80"/>
                  </a:lnTo>
                  <a:lnTo>
                    <a:pt x="737" y="53"/>
                  </a:lnTo>
                  <a:lnTo>
                    <a:pt x="685" y="30"/>
                  </a:lnTo>
                  <a:lnTo>
                    <a:pt x="630" y="14"/>
                  </a:lnTo>
                  <a:lnTo>
                    <a:pt x="572" y="4"/>
                  </a:lnTo>
                  <a:lnTo>
                    <a:pt x="512" y="0"/>
                  </a:lnTo>
                  <a:lnTo>
                    <a:pt x="452" y="4"/>
                  </a:lnTo>
                  <a:lnTo>
                    <a:pt x="395" y="14"/>
                  </a:lnTo>
                  <a:lnTo>
                    <a:pt x="340" y="30"/>
                  </a:lnTo>
                  <a:lnTo>
                    <a:pt x="288" y="53"/>
                  </a:lnTo>
                  <a:lnTo>
                    <a:pt x="238" y="80"/>
                  </a:lnTo>
                  <a:lnTo>
                    <a:pt x="192" y="112"/>
                  </a:lnTo>
                  <a:lnTo>
                    <a:pt x="151" y="150"/>
                  </a:lnTo>
                  <a:lnTo>
                    <a:pt x="114" y="192"/>
                  </a:lnTo>
                  <a:lnTo>
                    <a:pt x="80" y="237"/>
                  </a:lnTo>
                  <a:lnTo>
                    <a:pt x="53" y="287"/>
                  </a:lnTo>
                  <a:lnTo>
                    <a:pt x="30" y="339"/>
                  </a:lnTo>
                  <a:lnTo>
                    <a:pt x="14" y="394"/>
                  </a:lnTo>
                  <a:lnTo>
                    <a:pt x="4" y="452"/>
                  </a:lnTo>
                  <a:lnTo>
                    <a:pt x="0" y="512"/>
                  </a:lnTo>
                  <a:lnTo>
                    <a:pt x="4" y="572"/>
                  </a:lnTo>
                  <a:lnTo>
                    <a:pt x="14" y="629"/>
                  </a:lnTo>
                  <a:lnTo>
                    <a:pt x="30" y="684"/>
                  </a:lnTo>
                  <a:lnTo>
                    <a:pt x="53" y="736"/>
                  </a:lnTo>
                  <a:lnTo>
                    <a:pt x="80" y="786"/>
                  </a:lnTo>
                  <a:lnTo>
                    <a:pt x="114" y="832"/>
                  </a:lnTo>
                  <a:lnTo>
                    <a:pt x="151" y="873"/>
                  </a:lnTo>
                  <a:lnTo>
                    <a:pt x="192" y="910"/>
                  </a:lnTo>
                  <a:lnTo>
                    <a:pt x="238" y="944"/>
                  </a:lnTo>
                  <a:lnTo>
                    <a:pt x="288" y="971"/>
                  </a:lnTo>
                  <a:lnTo>
                    <a:pt x="340" y="993"/>
                  </a:lnTo>
                  <a:lnTo>
                    <a:pt x="395" y="1010"/>
                  </a:lnTo>
                  <a:lnTo>
                    <a:pt x="452" y="1020"/>
                  </a:lnTo>
                  <a:lnTo>
                    <a:pt x="512" y="1023"/>
                  </a:lnTo>
                  <a:lnTo>
                    <a:pt x="572" y="1020"/>
                  </a:lnTo>
                  <a:lnTo>
                    <a:pt x="630" y="1010"/>
                  </a:lnTo>
                  <a:lnTo>
                    <a:pt x="685" y="993"/>
                  </a:lnTo>
                  <a:lnTo>
                    <a:pt x="737" y="971"/>
                  </a:lnTo>
                  <a:lnTo>
                    <a:pt x="787" y="944"/>
                  </a:lnTo>
                  <a:lnTo>
                    <a:pt x="832" y="910"/>
                  </a:lnTo>
                  <a:lnTo>
                    <a:pt x="874" y="873"/>
                  </a:lnTo>
                  <a:lnTo>
                    <a:pt x="912" y="832"/>
                  </a:lnTo>
                  <a:lnTo>
                    <a:pt x="944" y="786"/>
                  </a:lnTo>
                  <a:lnTo>
                    <a:pt x="972" y="736"/>
                  </a:lnTo>
                  <a:lnTo>
                    <a:pt x="994" y="684"/>
                  </a:lnTo>
                  <a:lnTo>
                    <a:pt x="1010" y="629"/>
                  </a:lnTo>
                  <a:lnTo>
                    <a:pt x="1020" y="572"/>
                  </a:lnTo>
                  <a:lnTo>
                    <a:pt x="1024" y="5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515269" y="1592263"/>
              <a:ext cx="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449778" y="3356990"/>
            <a:ext cx="404812" cy="406400"/>
            <a:chOff x="1312863" y="1389063"/>
            <a:chExt cx="404812" cy="406400"/>
          </a:xfrm>
        </p:grpSpPr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1312863" y="1389063"/>
              <a:ext cx="404812" cy="406400"/>
            </a:xfrm>
            <a:custGeom>
              <a:avLst/>
              <a:gdLst>
                <a:gd name="T0" fmla="*/ 1024 w 1024"/>
                <a:gd name="T1" fmla="*/ 512 h 1023"/>
                <a:gd name="T2" fmla="*/ 1020 w 1024"/>
                <a:gd name="T3" fmla="*/ 452 h 1023"/>
                <a:gd name="T4" fmla="*/ 1010 w 1024"/>
                <a:gd name="T5" fmla="*/ 394 h 1023"/>
                <a:gd name="T6" fmla="*/ 994 w 1024"/>
                <a:gd name="T7" fmla="*/ 339 h 1023"/>
                <a:gd name="T8" fmla="*/ 972 w 1024"/>
                <a:gd name="T9" fmla="*/ 287 h 1023"/>
                <a:gd name="T10" fmla="*/ 944 w 1024"/>
                <a:gd name="T11" fmla="*/ 237 h 1023"/>
                <a:gd name="T12" fmla="*/ 912 w 1024"/>
                <a:gd name="T13" fmla="*/ 192 h 1023"/>
                <a:gd name="T14" fmla="*/ 874 w 1024"/>
                <a:gd name="T15" fmla="*/ 150 h 1023"/>
                <a:gd name="T16" fmla="*/ 832 w 1024"/>
                <a:gd name="T17" fmla="*/ 112 h 1023"/>
                <a:gd name="T18" fmla="*/ 787 w 1024"/>
                <a:gd name="T19" fmla="*/ 80 h 1023"/>
                <a:gd name="T20" fmla="*/ 737 w 1024"/>
                <a:gd name="T21" fmla="*/ 53 h 1023"/>
                <a:gd name="T22" fmla="*/ 685 w 1024"/>
                <a:gd name="T23" fmla="*/ 30 h 1023"/>
                <a:gd name="T24" fmla="*/ 630 w 1024"/>
                <a:gd name="T25" fmla="*/ 14 h 1023"/>
                <a:gd name="T26" fmla="*/ 572 w 1024"/>
                <a:gd name="T27" fmla="*/ 4 h 1023"/>
                <a:gd name="T28" fmla="*/ 512 w 1024"/>
                <a:gd name="T29" fmla="*/ 0 h 1023"/>
                <a:gd name="T30" fmla="*/ 452 w 1024"/>
                <a:gd name="T31" fmla="*/ 4 h 1023"/>
                <a:gd name="T32" fmla="*/ 395 w 1024"/>
                <a:gd name="T33" fmla="*/ 14 h 1023"/>
                <a:gd name="T34" fmla="*/ 340 w 1024"/>
                <a:gd name="T35" fmla="*/ 30 h 1023"/>
                <a:gd name="T36" fmla="*/ 288 w 1024"/>
                <a:gd name="T37" fmla="*/ 53 h 1023"/>
                <a:gd name="T38" fmla="*/ 238 w 1024"/>
                <a:gd name="T39" fmla="*/ 80 h 1023"/>
                <a:gd name="T40" fmla="*/ 192 w 1024"/>
                <a:gd name="T41" fmla="*/ 112 h 1023"/>
                <a:gd name="T42" fmla="*/ 151 w 1024"/>
                <a:gd name="T43" fmla="*/ 150 h 1023"/>
                <a:gd name="T44" fmla="*/ 114 w 1024"/>
                <a:gd name="T45" fmla="*/ 192 h 1023"/>
                <a:gd name="T46" fmla="*/ 80 w 1024"/>
                <a:gd name="T47" fmla="*/ 237 h 1023"/>
                <a:gd name="T48" fmla="*/ 53 w 1024"/>
                <a:gd name="T49" fmla="*/ 287 h 1023"/>
                <a:gd name="T50" fmla="*/ 30 w 1024"/>
                <a:gd name="T51" fmla="*/ 339 h 1023"/>
                <a:gd name="T52" fmla="*/ 14 w 1024"/>
                <a:gd name="T53" fmla="*/ 394 h 1023"/>
                <a:gd name="T54" fmla="*/ 4 w 1024"/>
                <a:gd name="T55" fmla="*/ 452 h 1023"/>
                <a:gd name="T56" fmla="*/ 0 w 1024"/>
                <a:gd name="T57" fmla="*/ 512 h 1023"/>
                <a:gd name="T58" fmla="*/ 4 w 1024"/>
                <a:gd name="T59" fmla="*/ 572 h 1023"/>
                <a:gd name="T60" fmla="*/ 14 w 1024"/>
                <a:gd name="T61" fmla="*/ 629 h 1023"/>
                <a:gd name="T62" fmla="*/ 30 w 1024"/>
                <a:gd name="T63" fmla="*/ 684 h 1023"/>
                <a:gd name="T64" fmla="*/ 53 w 1024"/>
                <a:gd name="T65" fmla="*/ 736 h 1023"/>
                <a:gd name="T66" fmla="*/ 80 w 1024"/>
                <a:gd name="T67" fmla="*/ 786 h 1023"/>
                <a:gd name="T68" fmla="*/ 114 w 1024"/>
                <a:gd name="T69" fmla="*/ 832 h 1023"/>
                <a:gd name="T70" fmla="*/ 151 w 1024"/>
                <a:gd name="T71" fmla="*/ 873 h 1023"/>
                <a:gd name="T72" fmla="*/ 192 w 1024"/>
                <a:gd name="T73" fmla="*/ 910 h 1023"/>
                <a:gd name="T74" fmla="*/ 238 w 1024"/>
                <a:gd name="T75" fmla="*/ 944 h 1023"/>
                <a:gd name="T76" fmla="*/ 288 w 1024"/>
                <a:gd name="T77" fmla="*/ 971 h 1023"/>
                <a:gd name="T78" fmla="*/ 340 w 1024"/>
                <a:gd name="T79" fmla="*/ 993 h 1023"/>
                <a:gd name="T80" fmla="*/ 395 w 1024"/>
                <a:gd name="T81" fmla="*/ 1010 h 1023"/>
                <a:gd name="T82" fmla="*/ 452 w 1024"/>
                <a:gd name="T83" fmla="*/ 1020 h 1023"/>
                <a:gd name="T84" fmla="*/ 512 w 1024"/>
                <a:gd name="T85" fmla="*/ 1023 h 1023"/>
                <a:gd name="T86" fmla="*/ 572 w 1024"/>
                <a:gd name="T87" fmla="*/ 1020 h 1023"/>
                <a:gd name="T88" fmla="*/ 630 w 1024"/>
                <a:gd name="T89" fmla="*/ 1010 h 1023"/>
                <a:gd name="T90" fmla="*/ 685 w 1024"/>
                <a:gd name="T91" fmla="*/ 993 h 1023"/>
                <a:gd name="T92" fmla="*/ 737 w 1024"/>
                <a:gd name="T93" fmla="*/ 971 h 1023"/>
                <a:gd name="T94" fmla="*/ 787 w 1024"/>
                <a:gd name="T95" fmla="*/ 944 h 1023"/>
                <a:gd name="T96" fmla="*/ 832 w 1024"/>
                <a:gd name="T97" fmla="*/ 910 h 1023"/>
                <a:gd name="T98" fmla="*/ 874 w 1024"/>
                <a:gd name="T99" fmla="*/ 873 h 1023"/>
                <a:gd name="T100" fmla="*/ 912 w 1024"/>
                <a:gd name="T101" fmla="*/ 832 h 1023"/>
                <a:gd name="T102" fmla="*/ 944 w 1024"/>
                <a:gd name="T103" fmla="*/ 786 h 1023"/>
                <a:gd name="T104" fmla="*/ 972 w 1024"/>
                <a:gd name="T105" fmla="*/ 736 h 1023"/>
                <a:gd name="T106" fmla="*/ 994 w 1024"/>
                <a:gd name="T107" fmla="*/ 684 h 1023"/>
                <a:gd name="T108" fmla="*/ 1010 w 1024"/>
                <a:gd name="T109" fmla="*/ 629 h 1023"/>
                <a:gd name="T110" fmla="*/ 1020 w 1024"/>
                <a:gd name="T111" fmla="*/ 572 h 1023"/>
                <a:gd name="T112" fmla="*/ 1024 w 1024"/>
                <a:gd name="T113" fmla="*/ 51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4" h="1023">
                  <a:moveTo>
                    <a:pt x="1024" y="512"/>
                  </a:moveTo>
                  <a:lnTo>
                    <a:pt x="1020" y="452"/>
                  </a:lnTo>
                  <a:lnTo>
                    <a:pt x="1010" y="394"/>
                  </a:lnTo>
                  <a:lnTo>
                    <a:pt x="994" y="339"/>
                  </a:lnTo>
                  <a:lnTo>
                    <a:pt x="972" y="287"/>
                  </a:lnTo>
                  <a:lnTo>
                    <a:pt x="944" y="237"/>
                  </a:lnTo>
                  <a:lnTo>
                    <a:pt x="912" y="192"/>
                  </a:lnTo>
                  <a:lnTo>
                    <a:pt x="874" y="150"/>
                  </a:lnTo>
                  <a:lnTo>
                    <a:pt x="832" y="112"/>
                  </a:lnTo>
                  <a:lnTo>
                    <a:pt x="787" y="80"/>
                  </a:lnTo>
                  <a:lnTo>
                    <a:pt x="737" y="53"/>
                  </a:lnTo>
                  <a:lnTo>
                    <a:pt x="685" y="30"/>
                  </a:lnTo>
                  <a:lnTo>
                    <a:pt x="630" y="14"/>
                  </a:lnTo>
                  <a:lnTo>
                    <a:pt x="572" y="4"/>
                  </a:lnTo>
                  <a:lnTo>
                    <a:pt x="512" y="0"/>
                  </a:lnTo>
                  <a:lnTo>
                    <a:pt x="452" y="4"/>
                  </a:lnTo>
                  <a:lnTo>
                    <a:pt x="395" y="14"/>
                  </a:lnTo>
                  <a:lnTo>
                    <a:pt x="340" y="30"/>
                  </a:lnTo>
                  <a:lnTo>
                    <a:pt x="288" y="53"/>
                  </a:lnTo>
                  <a:lnTo>
                    <a:pt x="238" y="80"/>
                  </a:lnTo>
                  <a:lnTo>
                    <a:pt x="192" y="112"/>
                  </a:lnTo>
                  <a:lnTo>
                    <a:pt x="151" y="150"/>
                  </a:lnTo>
                  <a:lnTo>
                    <a:pt x="114" y="192"/>
                  </a:lnTo>
                  <a:lnTo>
                    <a:pt x="80" y="237"/>
                  </a:lnTo>
                  <a:lnTo>
                    <a:pt x="53" y="287"/>
                  </a:lnTo>
                  <a:lnTo>
                    <a:pt x="30" y="339"/>
                  </a:lnTo>
                  <a:lnTo>
                    <a:pt x="14" y="394"/>
                  </a:lnTo>
                  <a:lnTo>
                    <a:pt x="4" y="452"/>
                  </a:lnTo>
                  <a:lnTo>
                    <a:pt x="0" y="512"/>
                  </a:lnTo>
                  <a:lnTo>
                    <a:pt x="4" y="572"/>
                  </a:lnTo>
                  <a:lnTo>
                    <a:pt x="14" y="629"/>
                  </a:lnTo>
                  <a:lnTo>
                    <a:pt x="30" y="684"/>
                  </a:lnTo>
                  <a:lnTo>
                    <a:pt x="53" y="736"/>
                  </a:lnTo>
                  <a:lnTo>
                    <a:pt x="80" y="786"/>
                  </a:lnTo>
                  <a:lnTo>
                    <a:pt x="114" y="832"/>
                  </a:lnTo>
                  <a:lnTo>
                    <a:pt x="151" y="873"/>
                  </a:lnTo>
                  <a:lnTo>
                    <a:pt x="192" y="910"/>
                  </a:lnTo>
                  <a:lnTo>
                    <a:pt x="238" y="944"/>
                  </a:lnTo>
                  <a:lnTo>
                    <a:pt x="288" y="971"/>
                  </a:lnTo>
                  <a:lnTo>
                    <a:pt x="340" y="993"/>
                  </a:lnTo>
                  <a:lnTo>
                    <a:pt x="395" y="1010"/>
                  </a:lnTo>
                  <a:lnTo>
                    <a:pt x="452" y="1020"/>
                  </a:lnTo>
                  <a:lnTo>
                    <a:pt x="512" y="1023"/>
                  </a:lnTo>
                  <a:lnTo>
                    <a:pt x="572" y="1020"/>
                  </a:lnTo>
                  <a:lnTo>
                    <a:pt x="630" y="1010"/>
                  </a:lnTo>
                  <a:lnTo>
                    <a:pt x="685" y="993"/>
                  </a:lnTo>
                  <a:lnTo>
                    <a:pt x="737" y="971"/>
                  </a:lnTo>
                  <a:lnTo>
                    <a:pt x="787" y="944"/>
                  </a:lnTo>
                  <a:lnTo>
                    <a:pt x="832" y="910"/>
                  </a:lnTo>
                  <a:lnTo>
                    <a:pt x="874" y="873"/>
                  </a:lnTo>
                  <a:lnTo>
                    <a:pt x="912" y="832"/>
                  </a:lnTo>
                  <a:lnTo>
                    <a:pt x="944" y="786"/>
                  </a:lnTo>
                  <a:lnTo>
                    <a:pt x="972" y="736"/>
                  </a:lnTo>
                  <a:lnTo>
                    <a:pt x="994" y="684"/>
                  </a:lnTo>
                  <a:lnTo>
                    <a:pt x="1010" y="629"/>
                  </a:lnTo>
                  <a:lnTo>
                    <a:pt x="1020" y="572"/>
                  </a:lnTo>
                  <a:lnTo>
                    <a:pt x="1024" y="5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515269" y="1592263"/>
              <a:ext cx="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889390" y="4437140"/>
            <a:ext cx="404812" cy="406400"/>
            <a:chOff x="1312863" y="1389063"/>
            <a:chExt cx="404812" cy="406400"/>
          </a:xfrm>
        </p:grpSpPr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1312863" y="1389063"/>
              <a:ext cx="404812" cy="406400"/>
            </a:xfrm>
            <a:custGeom>
              <a:avLst/>
              <a:gdLst>
                <a:gd name="T0" fmla="*/ 1024 w 1024"/>
                <a:gd name="T1" fmla="*/ 512 h 1023"/>
                <a:gd name="T2" fmla="*/ 1020 w 1024"/>
                <a:gd name="T3" fmla="*/ 452 h 1023"/>
                <a:gd name="T4" fmla="*/ 1010 w 1024"/>
                <a:gd name="T5" fmla="*/ 394 h 1023"/>
                <a:gd name="T6" fmla="*/ 994 w 1024"/>
                <a:gd name="T7" fmla="*/ 339 h 1023"/>
                <a:gd name="T8" fmla="*/ 972 w 1024"/>
                <a:gd name="T9" fmla="*/ 287 h 1023"/>
                <a:gd name="T10" fmla="*/ 944 w 1024"/>
                <a:gd name="T11" fmla="*/ 237 h 1023"/>
                <a:gd name="T12" fmla="*/ 912 w 1024"/>
                <a:gd name="T13" fmla="*/ 192 h 1023"/>
                <a:gd name="T14" fmla="*/ 874 w 1024"/>
                <a:gd name="T15" fmla="*/ 150 h 1023"/>
                <a:gd name="T16" fmla="*/ 832 w 1024"/>
                <a:gd name="T17" fmla="*/ 112 h 1023"/>
                <a:gd name="T18" fmla="*/ 787 w 1024"/>
                <a:gd name="T19" fmla="*/ 80 h 1023"/>
                <a:gd name="T20" fmla="*/ 737 w 1024"/>
                <a:gd name="T21" fmla="*/ 53 h 1023"/>
                <a:gd name="T22" fmla="*/ 685 w 1024"/>
                <a:gd name="T23" fmla="*/ 30 h 1023"/>
                <a:gd name="T24" fmla="*/ 630 w 1024"/>
                <a:gd name="T25" fmla="*/ 14 h 1023"/>
                <a:gd name="T26" fmla="*/ 572 w 1024"/>
                <a:gd name="T27" fmla="*/ 4 h 1023"/>
                <a:gd name="T28" fmla="*/ 512 w 1024"/>
                <a:gd name="T29" fmla="*/ 0 h 1023"/>
                <a:gd name="T30" fmla="*/ 452 w 1024"/>
                <a:gd name="T31" fmla="*/ 4 h 1023"/>
                <a:gd name="T32" fmla="*/ 395 w 1024"/>
                <a:gd name="T33" fmla="*/ 14 h 1023"/>
                <a:gd name="T34" fmla="*/ 340 w 1024"/>
                <a:gd name="T35" fmla="*/ 30 h 1023"/>
                <a:gd name="T36" fmla="*/ 288 w 1024"/>
                <a:gd name="T37" fmla="*/ 53 h 1023"/>
                <a:gd name="T38" fmla="*/ 238 w 1024"/>
                <a:gd name="T39" fmla="*/ 80 h 1023"/>
                <a:gd name="T40" fmla="*/ 192 w 1024"/>
                <a:gd name="T41" fmla="*/ 112 h 1023"/>
                <a:gd name="T42" fmla="*/ 151 w 1024"/>
                <a:gd name="T43" fmla="*/ 150 h 1023"/>
                <a:gd name="T44" fmla="*/ 114 w 1024"/>
                <a:gd name="T45" fmla="*/ 192 h 1023"/>
                <a:gd name="T46" fmla="*/ 80 w 1024"/>
                <a:gd name="T47" fmla="*/ 237 h 1023"/>
                <a:gd name="T48" fmla="*/ 53 w 1024"/>
                <a:gd name="T49" fmla="*/ 287 h 1023"/>
                <a:gd name="T50" fmla="*/ 30 w 1024"/>
                <a:gd name="T51" fmla="*/ 339 h 1023"/>
                <a:gd name="T52" fmla="*/ 14 w 1024"/>
                <a:gd name="T53" fmla="*/ 394 h 1023"/>
                <a:gd name="T54" fmla="*/ 4 w 1024"/>
                <a:gd name="T55" fmla="*/ 452 h 1023"/>
                <a:gd name="T56" fmla="*/ 0 w 1024"/>
                <a:gd name="T57" fmla="*/ 512 h 1023"/>
                <a:gd name="T58" fmla="*/ 4 w 1024"/>
                <a:gd name="T59" fmla="*/ 572 h 1023"/>
                <a:gd name="T60" fmla="*/ 14 w 1024"/>
                <a:gd name="T61" fmla="*/ 629 h 1023"/>
                <a:gd name="T62" fmla="*/ 30 w 1024"/>
                <a:gd name="T63" fmla="*/ 684 h 1023"/>
                <a:gd name="T64" fmla="*/ 53 w 1024"/>
                <a:gd name="T65" fmla="*/ 736 h 1023"/>
                <a:gd name="T66" fmla="*/ 80 w 1024"/>
                <a:gd name="T67" fmla="*/ 786 h 1023"/>
                <a:gd name="T68" fmla="*/ 114 w 1024"/>
                <a:gd name="T69" fmla="*/ 832 h 1023"/>
                <a:gd name="T70" fmla="*/ 151 w 1024"/>
                <a:gd name="T71" fmla="*/ 873 h 1023"/>
                <a:gd name="T72" fmla="*/ 192 w 1024"/>
                <a:gd name="T73" fmla="*/ 910 h 1023"/>
                <a:gd name="T74" fmla="*/ 238 w 1024"/>
                <a:gd name="T75" fmla="*/ 944 h 1023"/>
                <a:gd name="T76" fmla="*/ 288 w 1024"/>
                <a:gd name="T77" fmla="*/ 971 h 1023"/>
                <a:gd name="T78" fmla="*/ 340 w 1024"/>
                <a:gd name="T79" fmla="*/ 993 h 1023"/>
                <a:gd name="T80" fmla="*/ 395 w 1024"/>
                <a:gd name="T81" fmla="*/ 1010 h 1023"/>
                <a:gd name="T82" fmla="*/ 452 w 1024"/>
                <a:gd name="T83" fmla="*/ 1020 h 1023"/>
                <a:gd name="T84" fmla="*/ 512 w 1024"/>
                <a:gd name="T85" fmla="*/ 1023 h 1023"/>
                <a:gd name="T86" fmla="*/ 572 w 1024"/>
                <a:gd name="T87" fmla="*/ 1020 h 1023"/>
                <a:gd name="T88" fmla="*/ 630 w 1024"/>
                <a:gd name="T89" fmla="*/ 1010 h 1023"/>
                <a:gd name="T90" fmla="*/ 685 w 1024"/>
                <a:gd name="T91" fmla="*/ 993 h 1023"/>
                <a:gd name="T92" fmla="*/ 737 w 1024"/>
                <a:gd name="T93" fmla="*/ 971 h 1023"/>
                <a:gd name="T94" fmla="*/ 787 w 1024"/>
                <a:gd name="T95" fmla="*/ 944 h 1023"/>
                <a:gd name="T96" fmla="*/ 832 w 1024"/>
                <a:gd name="T97" fmla="*/ 910 h 1023"/>
                <a:gd name="T98" fmla="*/ 874 w 1024"/>
                <a:gd name="T99" fmla="*/ 873 h 1023"/>
                <a:gd name="T100" fmla="*/ 912 w 1024"/>
                <a:gd name="T101" fmla="*/ 832 h 1023"/>
                <a:gd name="T102" fmla="*/ 944 w 1024"/>
                <a:gd name="T103" fmla="*/ 786 h 1023"/>
                <a:gd name="T104" fmla="*/ 972 w 1024"/>
                <a:gd name="T105" fmla="*/ 736 h 1023"/>
                <a:gd name="T106" fmla="*/ 994 w 1024"/>
                <a:gd name="T107" fmla="*/ 684 h 1023"/>
                <a:gd name="T108" fmla="*/ 1010 w 1024"/>
                <a:gd name="T109" fmla="*/ 629 h 1023"/>
                <a:gd name="T110" fmla="*/ 1020 w 1024"/>
                <a:gd name="T111" fmla="*/ 572 h 1023"/>
                <a:gd name="T112" fmla="*/ 1024 w 1024"/>
                <a:gd name="T113" fmla="*/ 51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4" h="1023">
                  <a:moveTo>
                    <a:pt x="1024" y="512"/>
                  </a:moveTo>
                  <a:lnTo>
                    <a:pt x="1020" y="452"/>
                  </a:lnTo>
                  <a:lnTo>
                    <a:pt x="1010" y="394"/>
                  </a:lnTo>
                  <a:lnTo>
                    <a:pt x="994" y="339"/>
                  </a:lnTo>
                  <a:lnTo>
                    <a:pt x="972" y="287"/>
                  </a:lnTo>
                  <a:lnTo>
                    <a:pt x="944" y="237"/>
                  </a:lnTo>
                  <a:lnTo>
                    <a:pt x="912" y="192"/>
                  </a:lnTo>
                  <a:lnTo>
                    <a:pt x="874" y="150"/>
                  </a:lnTo>
                  <a:lnTo>
                    <a:pt x="832" y="112"/>
                  </a:lnTo>
                  <a:lnTo>
                    <a:pt x="787" y="80"/>
                  </a:lnTo>
                  <a:lnTo>
                    <a:pt x="737" y="53"/>
                  </a:lnTo>
                  <a:lnTo>
                    <a:pt x="685" y="30"/>
                  </a:lnTo>
                  <a:lnTo>
                    <a:pt x="630" y="14"/>
                  </a:lnTo>
                  <a:lnTo>
                    <a:pt x="572" y="4"/>
                  </a:lnTo>
                  <a:lnTo>
                    <a:pt x="512" y="0"/>
                  </a:lnTo>
                  <a:lnTo>
                    <a:pt x="452" y="4"/>
                  </a:lnTo>
                  <a:lnTo>
                    <a:pt x="395" y="14"/>
                  </a:lnTo>
                  <a:lnTo>
                    <a:pt x="340" y="30"/>
                  </a:lnTo>
                  <a:lnTo>
                    <a:pt x="288" y="53"/>
                  </a:lnTo>
                  <a:lnTo>
                    <a:pt x="238" y="80"/>
                  </a:lnTo>
                  <a:lnTo>
                    <a:pt x="192" y="112"/>
                  </a:lnTo>
                  <a:lnTo>
                    <a:pt x="151" y="150"/>
                  </a:lnTo>
                  <a:lnTo>
                    <a:pt x="114" y="192"/>
                  </a:lnTo>
                  <a:lnTo>
                    <a:pt x="80" y="237"/>
                  </a:lnTo>
                  <a:lnTo>
                    <a:pt x="53" y="287"/>
                  </a:lnTo>
                  <a:lnTo>
                    <a:pt x="30" y="339"/>
                  </a:lnTo>
                  <a:lnTo>
                    <a:pt x="14" y="394"/>
                  </a:lnTo>
                  <a:lnTo>
                    <a:pt x="4" y="452"/>
                  </a:lnTo>
                  <a:lnTo>
                    <a:pt x="0" y="512"/>
                  </a:lnTo>
                  <a:lnTo>
                    <a:pt x="4" y="572"/>
                  </a:lnTo>
                  <a:lnTo>
                    <a:pt x="14" y="629"/>
                  </a:lnTo>
                  <a:lnTo>
                    <a:pt x="30" y="684"/>
                  </a:lnTo>
                  <a:lnTo>
                    <a:pt x="53" y="736"/>
                  </a:lnTo>
                  <a:lnTo>
                    <a:pt x="80" y="786"/>
                  </a:lnTo>
                  <a:lnTo>
                    <a:pt x="114" y="832"/>
                  </a:lnTo>
                  <a:lnTo>
                    <a:pt x="151" y="873"/>
                  </a:lnTo>
                  <a:lnTo>
                    <a:pt x="192" y="910"/>
                  </a:lnTo>
                  <a:lnTo>
                    <a:pt x="238" y="944"/>
                  </a:lnTo>
                  <a:lnTo>
                    <a:pt x="288" y="971"/>
                  </a:lnTo>
                  <a:lnTo>
                    <a:pt x="340" y="993"/>
                  </a:lnTo>
                  <a:lnTo>
                    <a:pt x="395" y="1010"/>
                  </a:lnTo>
                  <a:lnTo>
                    <a:pt x="452" y="1020"/>
                  </a:lnTo>
                  <a:lnTo>
                    <a:pt x="512" y="1023"/>
                  </a:lnTo>
                  <a:lnTo>
                    <a:pt x="572" y="1020"/>
                  </a:lnTo>
                  <a:lnTo>
                    <a:pt x="630" y="1010"/>
                  </a:lnTo>
                  <a:lnTo>
                    <a:pt x="685" y="993"/>
                  </a:lnTo>
                  <a:lnTo>
                    <a:pt x="737" y="971"/>
                  </a:lnTo>
                  <a:lnTo>
                    <a:pt x="787" y="944"/>
                  </a:lnTo>
                  <a:lnTo>
                    <a:pt x="832" y="910"/>
                  </a:lnTo>
                  <a:lnTo>
                    <a:pt x="874" y="873"/>
                  </a:lnTo>
                  <a:lnTo>
                    <a:pt x="912" y="832"/>
                  </a:lnTo>
                  <a:lnTo>
                    <a:pt x="944" y="786"/>
                  </a:lnTo>
                  <a:lnTo>
                    <a:pt x="972" y="736"/>
                  </a:lnTo>
                  <a:lnTo>
                    <a:pt x="994" y="684"/>
                  </a:lnTo>
                  <a:lnTo>
                    <a:pt x="1010" y="629"/>
                  </a:lnTo>
                  <a:lnTo>
                    <a:pt x="1020" y="572"/>
                  </a:lnTo>
                  <a:lnTo>
                    <a:pt x="1024" y="5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1515269" y="1592263"/>
              <a:ext cx="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258237" y="5242080"/>
            <a:ext cx="404812" cy="406400"/>
            <a:chOff x="1312863" y="1389063"/>
            <a:chExt cx="404812" cy="406400"/>
          </a:xfrm>
        </p:grpSpPr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312863" y="1389063"/>
              <a:ext cx="404812" cy="406400"/>
            </a:xfrm>
            <a:custGeom>
              <a:avLst/>
              <a:gdLst>
                <a:gd name="T0" fmla="*/ 1024 w 1024"/>
                <a:gd name="T1" fmla="*/ 512 h 1023"/>
                <a:gd name="T2" fmla="*/ 1020 w 1024"/>
                <a:gd name="T3" fmla="*/ 452 h 1023"/>
                <a:gd name="T4" fmla="*/ 1010 w 1024"/>
                <a:gd name="T5" fmla="*/ 394 h 1023"/>
                <a:gd name="T6" fmla="*/ 994 w 1024"/>
                <a:gd name="T7" fmla="*/ 339 h 1023"/>
                <a:gd name="T8" fmla="*/ 972 w 1024"/>
                <a:gd name="T9" fmla="*/ 287 h 1023"/>
                <a:gd name="T10" fmla="*/ 944 w 1024"/>
                <a:gd name="T11" fmla="*/ 237 h 1023"/>
                <a:gd name="T12" fmla="*/ 912 w 1024"/>
                <a:gd name="T13" fmla="*/ 192 h 1023"/>
                <a:gd name="T14" fmla="*/ 874 w 1024"/>
                <a:gd name="T15" fmla="*/ 150 h 1023"/>
                <a:gd name="T16" fmla="*/ 832 w 1024"/>
                <a:gd name="T17" fmla="*/ 112 h 1023"/>
                <a:gd name="T18" fmla="*/ 787 w 1024"/>
                <a:gd name="T19" fmla="*/ 80 h 1023"/>
                <a:gd name="T20" fmla="*/ 737 w 1024"/>
                <a:gd name="T21" fmla="*/ 53 h 1023"/>
                <a:gd name="T22" fmla="*/ 685 w 1024"/>
                <a:gd name="T23" fmla="*/ 30 h 1023"/>
                <a:gd name="T24" fmla="*/ 630 w 1024"/>
                <a:gd name="T25" fmla="*/ 14 h 1023"/>
                <a:gd name="T26" fmla="*/ 572 w 1024"/>
                <a:gd name="T27" fmla="*/ 4 h 1023"/>
                <a:gd name="T28" fmla="*/ 512 w 1024"/>
                <a:gd name="T29" fmla="*/ 0 h 1023"/>
                <a:gd name="T30" fmla="*/ 452 w 1024"/>
                <a:gd name="T31" fmla="*/ 4 h 1023"/>
                <a:gd name="T32" fmla="*/ 395 w 1024"/>
                <a:gd name="T33" fmla="*/ 14 h 1023"/>
                <a:gd name="T34" fmla="*/ 340 w 1024"/>
                <a:gd name="T35" fmla="*/ 30 h 1023"/>
                <a:gd name="T36" fmla="*/ 288 w 1024"/>
                <a:gd name="T37" fmla="*/ 53 h 1023"/>
                <a:gd name="T38" fmla="*/ 238 w 1024"/>
                <a:gd name="T39" fmla="*/ 80 h 1023"/>
                <a:gd name="T40" fmla="*/ 192 w 1024"/>
                <a:gd name="T41" fmla="*/ 112 h 1023"/>
                <a:gd name="T42" fmla="*/ 151 w 1024"/>
                <a:gd name="T43" fmla="*/ 150 h 1023"/>
                <a:gd name="T44" fmla="*/ 114 w 1024"/>
                <a:gd name="T45" fmla="*/ 192 h 1023"/>
                <a:gd name="T46" fmla="*/ 80 w 1024"/>
                <a:gd name="T47" fmla="*/ 237 h 1023"/>
                <a:gd name="T48" fmla="*/ 53 w 1024"/>
                <a:gd name="T49" fmla="*/ 287 h 1023"/>
                <a:gd name="T50" fmla="*/ 30 w 1024"/>
                <a:gd name="T51" fmla="*/ 339 h 1023"/>
                <a:gd name="T52" fmla="*/ 14 w 1024"/>
                <a:gd name="T53" fmla="*/ 394 h 1023"/>
                <a:gd name="T54" fmla="*/ 4 w 1024"/>
                <a:gd name="T55" fmla="*/ 452 h 1023"/>
                <a:gd name="T56" fmla="*/ 0 w 1024"/>
                <a:gd name="T57" fmla="*/ 512 h 1023"/>
                <a:gd name="T58" fmla="*/ 4 w 1024"/>
                <a:gd name="T59" fmla="*/ 572 h 1023"/>
                <a:gd name="T60" fmla="*/ 14 w 1024"/>
                <a:gd name="T61" fmla="*/ 629 h 1023"/>
                <a:gd name="T62" fmla="*/ 30 w 1024"/>
                <a:gd name="T63" fmla="*/ 684 h 1023"/>
                <a:gd name="T64" fmla="*/ 53 w 1024"/>
                <a:gd name="T65" fmla="*/ 736 h 1023"/>
                <a:gd name="T66" fmla="*/ 80 w 1024"/>
                <a:gd name="T67" fmla="*/ 786 h 1023"/>
                <a:gd name="T68" fmla="*/ 114 w 1024"/>
                <a:gd name="T69" fmla="*/ 832 h 1023"/>
                <a:gd name="T70" fmla="*/ 151 w 1024"/>
                <a:gd name="T71" fmla="*/ 873 h 1023"/>
                <a:gd name="T72" fmla="*/ 192 w 1024"/>
                <a:gd name="T73" fmla="*/ 910 h 1023"/>
                <a:gd name="T74" fmla="*/ 238 w 1024"/>
                <a:gd name="T75" fmla="*/ 944 h 1023"/>
                <a:gd name="T76" fmla="*/ 288 w 1024"/>
                <a:gd name="T77" fmla="*/ 971 h 1023"/>
                <a:gd name="T78" fmla="*/ 340 w 1024"/>
                <a:gd name="T79" fmla="*/ 993 h 1023"/>
                <a:gd name="T80" fmla="*/ 395 w 1024"/>
                <a:gd name="T81" fmla="*/ 1010 h 1023"/>
                <a:gd name="T82" fmla="*/ 452 w 1024"/>
                <a:gd name="T83" fmla="*/ 1020 h 1023"/>
                <a:gd name="T84" fmla="*/ 512 w 1024"/>
                <a:gd name="T85" fmla="*/ 1023 h 1023"/>
                <a:gd name="T86" fmla="*/ 572 w 1024"/>
                <a:gd name="T87" fmla="*/ 1020 h 1023"/>
                <a:gd name="T88" fmla="*/ 630 w 1024"/>
                <a:gd name="T89" fmla="*/ 1010 h 1023"/>
                <a:gd name="T90" fmla="*/ 685 w 1024"/>
                <a:gd name="T91" fmla="*/ 993 h 1023"/>
                <a:gd name="T92" fmla="*/ 737 w 1024"/>
                <a:gd name="T93" fmla="*/ 971 h 1023"/>
                <a:gd name="T94" fmla="*/ 787 w 1024"/>
                <a:gd name="T95" fmla="*/ 944 h 1023"/>
                <a:gd name="T96" fmla="*/ 832 w 1024"/>
                <a:gd name="T97" fmla="*/ 910 h 1023"/>
                <a:gd name="T98" fmla="*/ 874 w 1024"/>
                <a:gd name="T99" fmla="*/ 873 h 1023"/>
                <a:gd name="T100" fmla="*/ 912 w 1024"/>
                <a:gd name="T101" fmla="*/ 832 h 1023"/>
                <a:gd name="T102" fmla="*/ 944 w 1024"/>
                <a:gd name="T103" fmla="*/ 786 h 1023"/>
                <a:gd name="T104" fmla="*/ 972 w 1024"/>
                <a:gd name="T105" fmla="*/ 736 h 1023"/>
                <a:gd name="T106" fmla="*/ 994 w 1024"/>
                <a:gd name="T107" fmla="*/ 684 h 1023"/>
                <a:gd name="T108" fmla="*/ 1010 w 1024"/>
                <a:gd name="T109" fmla="*/ 629 h 1023"/>
                <a:gd name="T110" fmla="*/ 1020 w 1024"/>
                <a:gd name="T111" fmla="*/ 572 h 1023"/>
                <a:gd name="T112" fmla="*/ 1024 w 1024"/>
                <a:gd name="T113" fmla="*/ 51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4" h="1023">
                  <a:moveTo>
                    <a:pt x="1024" y="512"/>
                  </a:moveTo>
                  <a:lnTo>
                    <a:pt x="1020" y="452"/>
                  </a:lnTo>
                  <a:lnTo>
                    <a:pt x="1010" y="394"/>
                  </a:lnTo>
                  <a:lnTo>
                    <a:pt x="994" y="339"/>
                  </a:lnTo>
                  <a:lnTo>
                    <a:pt x="972" y="287"/>
                  </a:lnTo>
                  <a:lnTo>
                    <a:pt x="944" y="237"/>
                  </a:lnTo>
                  <a:lnTo>
                    <a:pt x="912" y="192"/>
                  </a:lnTo>
                  <a:lnTo>
                    <a:pt x="874" y="150"/>
                  </a:lnTo>
                  <a:lnTo>
                    <a:pt x="832" y="112"/>
                  </a:lnTo>
                  <a:lnTo>
                    <a:pt x="787" y="80"/>
                  </a:lnTo>
                  <a:lnTo>
                    <a:pt x="737" y="53"/>
                  </a:lnTo>
                  <a:lnTo>
                    <a:pt x="685" y="30"/>
                  </a:lnTo>
                  <a:lnTo>
                    <a:pt x="630" y="14"/>
                  </a:lnTo>
                  <a:lnTo>
                    <a:pt x="572" y="4"/>
                  </a:lnTo>
                  <a:lnTo>
                    <a:pt x="512" y="0"/>
                  </a:lnTo>
                  <a:lnTo>
                    <a:pt x="452" y="4"/>
                  </a:lnTo>
                  <a:lnTo>
                    <a:pt x="395" y="14"/>
                  </a:lnTo>
                  <a:lnTo>
                    <a:pt x="340" y="30"/>
                  </a:lnTo>
                  <a:lnTo>
                    <a:pt x="288" y="53"/>
                  </a:lnTo>
                  <a:lnTo>
                    <a:pt x="238" y="80"/>
                  </a:lnTo>
                  <a:lnTo>
                    <a:pt x="192" y="112"/>
                  </a:lnTo>
                  <a:lnTo>
                    <a:pt x="151" y="150"/>
                  </a:lnTo>
                  <a:lnTo>
                    <a:pt x="114" y="192"/>
                  </a:lnTo>
                  <a:lnTo>
                    <a:pt x="80" y="237"/>
                  </a:lnTo>
                  <a:lnTo>
                    <a:pt x="53" y="287"/>
                  </a:lnTo>
                  <a:lnTo>
                    <a:pt x="30" y="339"/>
                  </a:lnTo>
                  <a:lnTo>
                    <a:pt x="14" y="394"/>
                  </a:lnTo>
                  <a:lnTo>
                    <a:pt x="4" y="452"/>
                  </a:lnTo>
                  <a:lnTo>
                    <a:pt x="0" y="512"/>
                  </a:lnTo>
                  <a:lnTo>
                    <a:pt x="4" y="572"/>
                  </a:lnTo>
                  <a:lnTo>
                    <a:pt x="14" y="629"/>
                  </a:lnTo>
                  <a:lnTo>
                    <a:pt x="30" y="684"/>
                  </a:lnTo>
                  <a:lnTo>
                    <a:pt x="53" y="736"/>
                  </a:lnTo>
                  <a:lnTo>
                    <a:pt x="80" y="786"/>
                  </a:lnTo>
                  <a:lnTo>
                    <a:pt x="114" y="832"/>
                  </a:lnTo>
                  <a:lnTo>
                    <a:pt x="151" y="873"/>
                  </a:lnTo>
                  <a:lnTo>
                    <a:pt x="192" y="910"/>
                  </a:lnTo>
                  <a:lnTo>
                    <a:pt x="238" y="944"/>
                  </a:lnTo>
                  <a:lnTo>
                    <a:pt x="288" y="971"/>
                  </a:lnTo>
                  <a:lnTo>
                    <a:pt x="340" y="993"/>
                  </a:lnTo>
                  <a:lnTo>
                    <a:pt x="395" y="1010"/>
                  </a:lnTo>
                  <a:lnTo>
                    <a:pt x="452" y="1020"/>
                  </a:lnTo>
                  <a:lnTo>
                    <a:pt x="512" y="1023"/>
                  </a:lnTo>
                  <a:lnTo>
                    <a:pt x="572" y="1020"/>
                  </a:lnTo>
                  <a:lnTo>
                    <a:pt x="630" y="1010"/>
                  </a:lnTo>
                  <a:lnTo>
                    <a:pt x="685" y="993"/>
                  </a:lnTo>
                  <a:lnTo>
                    <a:pt x="737" y="971"/>
                  </a:lnTo>
                  <a:lnTo>
                    <a:pt x="787" y="944"/>
                  </a:lnTo>
                  <a:lnTo>
                    <a:pt x="832" y="910"/>
                  </a:lnTo>
                  <a:lnTo>
                    <a:pt x="874" y="873"/>
                  </a:lnTo>
                  <a:lnTo>
                    <a:pt x="912" y="832"/>
                  </a:lnTo>
                  <a:lnTo>
                    <a:pt x="944" y="786"/>
                  </a:lnTo>
                  <a:lnTo>
                    <a:pt x="972" y="736"/>
                  </a:lnTo>
                  <a:lnTo>
                    <a:pt x="994" y="684"/>
                  </a:lnTo>
                  <a:lnTo>
                    <a:pt x="1010" y="629"/>
                  </a:lnTo>
                  <a:lnTo>
                    <a:pt x="1020" y="572"/>
                  </a:lnTo>
                  <a:lnTo>
                    <a:pt x="1024" y="5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515269" y="1592263"/>
              <a:ext cx="0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>
            <a:stCxn id="43" idx="8"/>
            <a:endCxn id="40" idx="36"/>
          </p:cNvCxnSpPr>
          <p:nvPr/>
        </p:nvCxnSpPr>
        <p:spPr>
          <a:xfrm flipV="1">
            <a:off x="5587147" y="4798649"/>
            <a:ext cx="378145" cy="4879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4" idx="46"/>
            <a:endCxn id="31" idx="18"/>
          </p:cNvCxnSpPr>
          <p:nvPr/>
        </p:nvCxnSpPr>
        <p:spPr>
          <a:xfrm>
            <a:off x="7452332" y="4894892"/>
            <a:ext cx="328911" cy="5714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9"/>
            <a:endCxn id="37" idx="38"/>
          </p:cNvCxnSpPr>
          <p:nvPr/>
        </p:nvCxnSpPr>
        <p:spPr>
          <a:xfrm flipV="1">
            <a:off x="6200510" y="3742732"/>
            <a:ext cx="363121" cy="72618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4" idx="19"/>
            <a:endCxn id="37" idx="49"/>
          </p:cNvCxnSpPr>
          <p:nvPr/>
        </p:nvCxnSpPr>
        <p:spPr>
          <a:xfrm flipH="1" flipV="1">
            <a:off x="6795291" y="3703801"/>
            <a:ext cx="459774" cy="83713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4" idx="29"/>
            <a:endCxn id="40" idx="54"/>
          </p:cNvCxnSpPr>
          <p:nvPr/>
        </p:nvCxnSpPr>
        <p:spPr>
          <a:xfrm flipH="1" flipV="1">
            <a:off x="6288667" y="4687018"/>
            <a:ext cx="873892" cy="493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4" idx="0"/>
            <a:endCxn id="28" idx="30"/>
          </p:cNvCxnSpPr>
          <p:nvPr/>
        </p:nvCxnSpPr>
        <p:spPr>
          <a:xfrm flipV="1">
            <a:off x="7565790" y="4555828"/>
            <a:ext cx="684255" cy="15672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1" idx="8"/>
            <a:endCxn id="28" idx="39"/>
          </p:cNvCxnSpPr>
          <p:nvPr/>
        </p:nvCxnSpPr>
        <p:spPr>
          <a:xfrm flipV="1">
            <a:off x="7996300" y="4700432"/>
            <a:ext cx="382620" cy="78934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5258237" y="5242080"/>
            <a:ext cx="406400" cy="406400"/>
            <a:chOff x="1920875" y="1389063"/>
            <a:chExt cx="406400" cy="406400"/>
          </a:xfrm>
        </p:grpSpPr>
        <p:sp>
          <p:nvSpPr>
            <p:cNvPr id="103" name="Freeform 28"/>
            <p:cNvSpPr>
              <a:spLocks/>
            </p:cNvSpPr>
            <p:nvPr/>
          </p:nvSpPr>
          <p:spPr bwMode="auto">
            <a:xfrm>
              <a:off x="1920875" y="1389063"/>
              <a:ext cx="406400" cy="406400"/>
            </a:xfrm>
            <a:custGeom>
              <a:avLst/>
              <a:gdLst>
                <a:gd name="T0" fmla="*/ 1023 w 1023"/>
                <a:gd name="T1" fmla="*/ 512 h 1023"/>
                <a:gd name="T2" fmla="*/ 1019 w 1023"/>
                <a:gd name="T3" fmla="*/ 452 h 1023"/>
                <a:gd name="T4" fmla="*/ 1009 w 1023"/>
                <a:gd name="T5" fmla="*/ 394 h 1023"/>
                <a:gd name="T6" fmla="*/ 993 w 1023"/>
                <a:gd name="T7" fmla="*/ 339 h 1023"/>
                <a:gd name="T8" fmla="*/ 971 w 1023"/>
                <a:gd name="T9" fmla="*/ 287 h 1023"/>
                <a:gd name="T10" fmla="*/ 943 w 1023"/>
                <a:gd name="T11" fmla="*/ 237 h 1023"/>
                <a:gd name="T12" fmla="*/ 911 w 1023"/>
                <a:gd name="T13" fmla="*/ 192 h 1023"/>
                <a:gd name="T14" fmla="*/ 874 w 1023"/>
                <a:gd name="T15" fmla="*/ 150 h 1023"/>
                <a:gd name="T16" fmla="*/ 831 w 1023"/>
                <a:gd name="T17" fmla="*/ 112 h 1023"/>
                <a:gd name="T18" fmla="*/ 785 w 1023"/>
                <a:gd name="T19" fmla="*/ 80 h 1023"/>
                <a:gd name="T20" fmla="*/ 737 w 1023"/>
                <a:gd name="T21" fmla="*/ 53 h 1023"/>
                <a:gd name="T22" fmla="*/ 684 w 1023"/>
                <a:gd name="T23" fmla="*/ 30 h 1023"/>
                <a:gd name="T24" fmla="*/ 628 w 1023"/>
                <a:gd name="T25" fmla="*/ 14 h 1023"/>
                <a:gd name="T26" fmla="*/ 571 w 1023"/>
                <a:gd name="T27" fmla="*/ 4 h 1023"/>
                <a:gd name="T28" fmla="*/ 511 w 1023"/>
                <a:gd name="T29" fmla="*/ 0 h 1023"/>
                <a:gd name="T30" fmla="*/ 452 w 1023"/>
                <a:gd name="T31" fmla="*/ 4 h 1023"/>
                <a:gd name="T32" fmla="*/ 394 w 1023"/>
                <a:gd name="T33" fmla="*/ 14 h 1023"/>
                <a:gd name="T34" fmla="*/ 338 w 1023"/>
                <a:gd name="T35" fmla="*/ 30 h 1023"/>
                <a:gd name="T36" fmla="*/ 286 w 1023"/>
                <a:gd name="T37" fmla="*/ 53 h 1023"/>
                <a:gd name="T38" fmla="*/ 237 w 1023"/>
                <a:gd name="T39" fmla="*/ 80 h 1023"/>
                <a:gd name="T40" fmla="*/ 191 w 1023"/>
                <a:gd name="T41" fmla="*/ 112 h 1023"/>
                <a:gd name="T42" fmla="*/ 149 w 1023"/>
                <a:gd name="T43" fmla="*/ 150 h 1023"/>
                <a:gd name="T44" fmla="*/ 112 w 1023"/>
                <a:gd name="T45" fmla="*/ 192 h 1023"/>
                <a:gd name="T46" fmla="*/ 79 w 1023"/>
                <a:gd name="T47" fmla="*/ 237 h 1023"/>
                <a:gd name="T48" fmla="*/ 52 w 1023"/>
                <a:gd name="T49" fmla="*/ 287 h 1023"/>
                <a:gd name="T50" fmla="*/ 29 w 1023"/>
                <a:gd name="T51" fmla="*/ 339 h 1023"/>
                <a:gd name="T52" fmla="*/ 13 w 1023"/>
                <a:gd name="T53" fmla="*/ 394 h 1023"/>
                <a:gd name="T54" fmla="*/ 3 w 1023"/>
                <a:gd name="T55" fmla="*/ 452 h 1023"/>
                <a:gd name="T56" fmla="*/ 0 w 1023"/>
                <a:gd name="T57" fmla="*/ 512 h 1023"/>
                <a:gd name="T58" fmla="*/ 3 w 1023"/>
                <a:gd name="T59" fmla="*/ 572 h 1023"/>
                <a:gd name="T60" fmla="*/ 13 w 1023"/>
                <a:gd name="T61" fmla="*/ 629 h 1023"/>
                <a:gd name="T62" fmla="*/ 29 w 1023"/>
                <a:gd name="T63" fmla="*/ 684 h 1023"/>
                <a:gd name="T64" fmla="*/ 52 w 1023"/>
                <a:gd name="T65" fmla="*/ 736 h 1023"/>
                <a:gd name="T66" fmla="*/ 79 w 1023"/>
                <a:gd name="T67" fmla="*/ 786 h 1023"/>
                <a:gd name="T68" fmla="*/ 112 w 1023"/>
                <a:gd name="T69" fmla="*/ 832 h 1023"/>
                <a:gd name="T70" fmla="*/ 149 w 1023"/>
                <a:gd name="T71" fmla="*/ 873 h 1023"/>
                <a:gd name="T72" fmla="*/ 191 w 1023"/>
                <a:gd name="T73" fmla="*/ 910 h 1023"/>
                <a:gd name="T74" fmla="*/ 237 w 1023"/>
                <a:gd name="T75" fmla="*/ 944 h 1023"/>
                <a:gd name="T76" fmla="*/ 286 w 1023"/>
                <a:gd name="T77" fmla="*/ 971 h 1023"/>
                <a:gd name="T78" fmla="*/ 338 w 1023"/>
                <a:gd name="T79" fmla="*/ 993 h 1023"/>
                <a:gd name="T80" fmla="*/ 394 w 1023"/>
                <a:gd name="T81" fmla="*/ 1010 h 1023"/>
                <a:gd name="T82" fmla="*/ 452 w 1023"/>
                <a:gd name="T83" fmla="*/ 1020 h 1023"/>
                <a:gd name="T84" fmla="*/ 511 w 1023"/>
                <a:gd name="T85" fmla="*/ 1023 h 1023"/>
                <a:gd name="T86" fmla="*/ 571 w 1023"/>
                <a:gd name="T87" fmla="*/ 1020 h 1023"/>
                <a:gd name="T88" fmla="*/ 628 w 1023"/>
                <a:gd name="T89" fmla="*/ 1010 h 1023"/>
                <a:gd name="T90" fmla="*/ 684 w 1023"/>
                <a:gd name="T91" fmla="*/ 993 h 1023"/>
                <a:gd name="T92" fmla="*/ 737 w 1023"/>
                <a:gd name="T93" fmla="*/ 971 h 1023"/>
                <a:gd name="T94" fmla="*/ 785 w 1023"/>
                <a:gd name="T95" fmla="*/ 944 h 1023"/>
                <a:gd name="T96" fmla="*/ 831 w 1023"/>
                <a:gd name="T97" fmla="*/ 910 h 1023"/>
                <a:gd name="T98" fmla="*/ 874 w 1023"/>
                <a:gd name="T99" fmla="*/ 873 h 1023"/>
                <a:gd name="T100" fmla="*/ 911 w 1023"/>
                <a:gd name="T101" fmla="*/ 832 h 1023"/>
                <a:gd name="T102" fmla="*/ 943 w 1023"/>
                <a:gd name="T103" fmla="*/ 786 h 1023"/>
                <a:gd name="T104" fmla="*/ 971 w 1023"/>
                <a:gd name="T105" fmla="*/ 736 h 1023"/>
                <a:gd name="T106" fmla="*/ 993 w 1023"/>
                <a:gd name="T107" fmla="*/ 684 h 1023"/>
                <a:gd name="T108" fmla="*/ 1009 w 1023"/>
                <a:gd name="T109" fmla="*/ 629 h 1023"/>
                <a:gd name="T110" fmla="*/ 1019 w 1023"/>
                <a:gd name="T111" fmla="*/ 572 h 1023"/>
                <a:gd name="T112" fmla="*/ 1023 w 1023"/>
                <a:gd name="T113" fmla="*/ 51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19" y="452"/>
                  </a:lnTo>
                  <a:lnTo>
                    <a:pt x="1009" y="394"/>
                  </a:lnTo>
                  <a:lnTo>
                    <a:pt x="993" y="339"/>
                  </a:lnTo>
                  <a:lnTo>
                    <a:pt x="971" y="287"/>
                  </a:lnTo>
                  <a:lnTo>
                    <a:pt x="943" y="237"/>
                  </a:lnTo>
                  <a:lnTo>
                    <a:pt x="911" y="192"/>
                  </a:lnTo>
                  <a:lnTo>
                    <a:pt x="874" y="150"/>
                  </a:lnTo>
                  <a:lnTo>
                    <a:pt x="831" y="112"/>
                  </a:lnTo>
                  <a:lnTo>
                    <a:pt x="785" y="80"/>
                  </a:lnTo>
                  <a:lnTo>
                    <a:pt x="737" y="53"/>
                  </a:lnTo>
                  <a:lnTo>
                    <a:pt x="684" y="30"/>
                  </a:lnTo>
                  <a:lnTo>
                    <a:pt x="628" y="14"/>
                  </a:lnTo>
                  <a:lnTo>
                    <a:pt x="571" y="4"/>
                  </a:lnTo>
                  <a:lnTo>
                    <a:pt x="511" y="0"/>
                  </a:lnTo>
                  <a:lnTo>
                    <a:pt x="452" y="4"/>
                  </a:lnTo>
                  <a:lnTo>
                    <a:pt x="394" y="14"/>
                  </a:lnTo>
                  <a:lnTo>
                    <a:pt x="338" y="30"/>
                  </a:lnTo>
                  <a:lnTo>
                    <a:pt x="286" y="53"/>
                  </a:lnTo>
                  <a:lnTo>
                    <a:pt x="237" y="80"/>
                  </a:lnTo>
                  <a:lnTo>
                    <a:pt x="191" y="112"/>
                  </a:lnTo>
                  <a:lnTo>
                    <a:pt x="149" y="150"/>
                  </a:lnTo>
                  <a:lnTo>
                    <a:pt x="112" y="192"/>
                  </a:lnTo>
                  <a:lnTo>
                    <a:pt x="79" y="237"/>
                  </a:lnTo>
                  <a:lnTo>
                    <a:pt x="52" y="287"/>
                  </a:lnTo>
                  <a:lnTo>
                    <a:pt x="29" y="339"/>
                  </a:lnTo>
                  <a:lnTo>
                    <a:pt x="13" y="394"/>
                  </a:lnTo>
                  <a:lnTo>
                    <a:pt x="3" y="452"/>
                  </a:lnTo>
                  <a:lnTo>
                    <a:pt x="0" y="512"/>
                  </a:lnTo>
                  <a:lnTo>
                    <a:pt x="3" y="572"/>
                  </a:lnTo>
                  <a:lnTo>
                    <a:pt x="13" y="629"/>
                  </a:lnTo>
                  <a:lnTo>
                    <a:pt x="29" y="684"/>
                  </a:lnTo>
                  <a:lnTo>
                    <a:pt x="52" y="736"/>
                  </a:lnTo>
                  <a:lnTo>
                    <a:pt x="79" y="786"/>
                  </a:lnTo>
                  <a:lnTo>
                    <a:pt x="112" y="832"/>
                  </a:lnTo>
                  <a:lnTo>
                    <a:pt x="149" y="873"/>
                  </a:lnTo>
                  <a:lnTo>
                    <a:pt x="191" y="910"/>
                  </a:lnTo>
                  <a:lnTo>
                    <a:pt x="237" y="944"/>
                  </a:lnTo>
                  <a:lnTo>
                    <a:pt x="286" y="971"/>
                  </a:lnTo>
                  <a:lnTo>
                    <a:pt x="338" y="993"/>
                  </a:lnTo>
                  <a:lnTo>
                    <a:pt x="394" y="1010"/>
                  </a:lnTo>
                  <a:lnTo>
                    <a:pt x="452" y="1020"/>
                  </a:lnTo>
                  <a:lnTo>
                    <a:pt x="511" y="1023"/>
                  </a:lnTo>
                  <a:lnTo>
                    <a:pt x="571" y="1020"/>
                  </a:lnTo>
                  <a:lnTo>
                    <a:pt x="628" y="1010"/>
                  </a:lnTo>
                  <a:lnTo>
                    <a:pt x="684" y="993"/>
                  </a:lnTo>
                  <a:lnTo>
                    <a:pt x="737" y="971"/>
                  </a:lnTo>
                  <a:lnTo>
                    <a:pt x="785" y="944"/>
                  </a:lnTo>
                  <a:lnTo>
                    <a:pt x="831" y="910"/>
                  </a:lnTo>
                  <a:lnTo>
                    <a:pt x="874" y="873"/>
                  </a:lnTo>
                  <a:lnTo>
                    <a:pt x="911" y="832"/>
                  </a:lnTo>
                  <a:lnTo>
                    <a:pt x="943" y="786"/>
                  </a:lnTo>
                  <a:lnTo>
                    <a:pt x="971" y="736"/>
                  </a:lnTo>
                  <a:lnTo>
                    <a:pt x="993" y="684"/>
                  </a:lnTo>
                  <a:lnTo>
                    <a:pt x="1009" y="629"/>
                  </a:lnTo>
                  <a:lnTo>
                    <a:pt x="1019" y="572"/>
                  </a:lnTo>
                  <a:lnTo>
                    <a:pt x="1023" y="512"/>
                  </a:lnTo>
                </a:path>
              </a:pathLst>
            </a:custGeom>
            <a:noFill/>
            <a:ln w="1588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2124075" y="1389063"/>
              <a:ext cx="203200" cy="203200"/>
            </a:xfrm>
            <a:custGeom>
              <a:avLst/>
              <a:gdLst>
                <a:gd name="T0" fmla="*/ 0 w 512"/>
                <a:gd name="T1" fmla="*/ 0 h 512"/>
                <a:gd name="T2" fmla="*/ 60 w 512"/>
                <a:gd name="T3" fmla="*/ 4 h 512"/>
                <a:gd name="T4" fmla="*/ 117 w 512"/>
                <a:gd name="T5" fmla="*/ 14 h 512"/>
                <a:gd name="T6" fmla="*/ 173 w 512"/>
                <a:gd name="T7" fmla="*/ 30 h 512"/>
                <a:gd name="T8" fmla="*/ 226 w 512"/>
                <a:gd name="T9" fmla="*/ 53 h 512"/>
                <a:gd name="T10" fmla="*/ 274 w 512"/>
                <a:gd name="T11" fmla="*/ 80 h 512"/>
                <a:gd name="T12" fmla="*/ 320 w 512"/>
                <a:gd name="T13" fmla="*/ 112 h 512"/>
                <a:gd name="T14" fmla="*/ 363 w 512"/>
                <a:gd name="T15" fmla="*/ 150 h 512"/>
                <a:gd name="T16" fmla="*/ 400 w 512"/>
                <a:gd name="T17" fmla="*/ 192 h 512"/>
                <a:gd name="T18" fmla="*/ 432 w 512"/>
                <a:gd name="T19" fmla="*/ 237 h 512"/>
                <a:gd name="T20" fmla="*/ 460 w 512"/>
                <a:gd name="T21" fmla="*/ 287 h 512"/>
                <a:gd name="T22" fmla="*/ 482 w 512"/>
                <a:gd name="T23" fmla="*/ 339 h 512"/>
                <a:gd name="T24" fmla="*/ 498 w 512"/>
                <a:gd name="T25" fmla="*/ 394 h 512"/>
                <a:gd name="T26" fmla="*/ 508 w 512"/>
                <a:gd name="T27" fmla="*/ 452 h 512"/>
                <a:gd name="T28" fmla="*/ 512 w 512"/>
                <a:gd name="T29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512">
                  <a:moveTo>
                    <a:pt x="0" y="0"/>
                  </a:moveTo>
                  <a:lnTo>
                    <a:pt x="60" y="4"/>
                  </a:lnTo>
                  <a:lnTo>
                    <a:pt x="117" y="14"/>
                  </a:lnTo>
                  <a:lnTo>
                    <a:pt x="173" y="30"/>
                  </a:lnTo>
                  <a:lnTo>
                    <a:pt x="226" y="53"/>
                  </a:lnTo>
                  <a:lnTo>
                    <a:pt x="274" y="80"/>
                  </a:lnTo>
                  <a:lnTo>
                    <a:pt x="320" y="112"/>
                  </a:lnTo>
                  <a:lnTo>
                    <a:pt x="363" y="150"/>
                  </a:lnTo>
                  <a:lnTo>
                    <a:pt x="400" y="192"/>
                  </a:lnTo>
                  <a:lnTo>
                    <a:pt x="432" y="237"/>
                  </a:lnTo>
                  <a:lnTo>
                    <a:pt x="460" y="287"/>
                  </a:lnTo>
                  <a:lnTo>
                    <a:pt x="482" y="339"/>
                  </a:lnTo>
                  <a:lnTo>
                    <a:pt x="498" y="394"/>
                  </a:lnTo>
                  <a:lnTo>
                    <a:pt x="508" y="452"/>
                  </a:lnTo>
                  <a:lnTo>
                    <a:pt x="512" y="512"/>
                  </a:lnTo>
                </a:path>
              </a:pathLst>
            </a:custGeom>
            <a:solidFill>
              <a:schemeClr val="tx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6"/>
            <p:cNvSpPr>
              <a:spLocks/>
            </p:cNvSpPr>
            <p:nvPr/>
          </p:nvSpPr>
          <p:spPr bwMode="auto">
            <a:xfrm>
              <a:off x="2124075" y="1389063"/>
              <a:ext cx="203200" cy="203200"/>
            </a:xfrm>
            <a:custGeom>
              <a:avLst/>
              <a:gdLst>
                <a:gd name="T0" fmla="*/ 0 w 512"/>
                <a:gd name="T1" fmla="*/ 0 h 512"/>
                <a:gd name="T2" fmla="*/ 0 w 512"/>
                <a:gd name="T3" fmla="*/ 512 h 512"/>
                <a:gd name="T4" fmla="*/ 512 w 512"/>
                <a:gd name="T5" fmla="*/ 512 h 512"/>
                <a:gd name="T6" fmla="*/ 0 w 512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12">
                  <a:moveTo>
                    <a:pt x="0" y="0"/>
                  </a:moveTo>
                  <a:lnTo>
                    <a:pt x="0" y="512"/>
                  </a:lnTo>
                  <a:lnTo>
                    <a:pt x="512" y="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7"/>
            <p:cNvSpPr>
              <a:spLocks/>
            </p:cNvSpPr>
            <p:nvPr/>
          </p:nvSpPr>
          <p:spPr bwMode="auto">
            <a:xfrm>
              <a:off x="2124075" y="1389063"/>
              <a:ext cx="203200" cy="203200"/>
            </a:xfrm>
            <a:custGeom>
              <a:avLst/>
              <a:gdLst>
                <a:gd name="T0" fmla="*/ 0 w 512"/>
                <a:gd name="T1" fmla="*/ 0 h 512"/>
                <a:gd name="T2" fmla="*/ 0 w 512"/>
                <a:gd name="T3" fmla="*/ 512 h 512"/>
                <a:gd name="T4" fmla="*/ 512 w 512"/>
                <a:gd name="T5" fmla="*/ 512 h 512"/>
                <a:gd name="T6" fmla="*/ 0 w 512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12">
                  <a:moveTo>
                    <a:pt x="0" y="0"/>
                  </a:moveTo>
                  <a:lnTo>
                    <a:pt x="0" y="512"/>
                  </a:lnTo>
                  <a:lnTo>
                    <a:pt x="512" y="51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887802" y="4437140"/>
            <a:ext cx="406400" cy="406400"/>
            <a:chOff x="1920875" y="1997075"/>
            <a:chExt cx="406400" cy="406400"/>
          </a:xfrm>
        </p:grpSpPr>
        <p:sp>
          <p:nvSpPr>
            <p:cNvPr id="108" name="Freeform 29"/>
            <p:cNvSpPr>
              <a:spLocks/>
            </p:cNvSpPr>
            <p:nvPr/>
          </p:nvSpPr>
          <p:spPr bwMode="auto">
            <a:xfrm>
              <a:off x="1920875" y="1997075"/>
              <a:ext cx="406400" cy="406400"/>
            </a:xfrm>
            <a:custGeom>
              <a:avLst/>
              <a:gdLst>
                <a:gd name="T0" fmla="*/ 1023 w 1023"/>
                <a:gd name="T1" fmla="*/ 512 h 1023"/>
                <a:gd name="T2" fmla="*/ 1019 w 1023"/>
                <a:gd name="T3" fmla="*/ 452 h 1023"/>
                <a:gd name="T4" fmla="*/ 1009 w 1023"/>
                <a:gd name="T5" fmla="*/ 395 h 1023"/>
                <a:gd name="T6" fmla="*/ 993 w 1023"/>
                <a:gd name="T7" fmla="*/ 340 h 1023"/>
                <a:gd name="T8" fmla="*/ 971 w 1023"/>
                <a:gd name="T9" fmla="*/ 288 h 1023"/>
                <a:gd name="T10" fmla="*/ 943 w 1023"/>
                <a:gd name="T11" fmla="*/ 238 h 1023"/>
                <a:gd name="T12" fmla="*/ 911 w 1023"/>
                <a:gd name="T13" fmla="*/ 192 h 1023"/>
                <a:gd name="T14" fmla="*/ 874 w 1023"/>
                <a:gd name="T15" fmla="*/ 151 h 1023"/>
                <a:gd name="T16" fmla="*/ 831 w 1023"/>
                <a:gd name="T17" fmla="*/ 114 h 1023"/>
                <a:gd name="T18" fmla="*/ 785 w 1023"/>
                <a:gd name="T19" fmla="*/ 80 h 1023"/>
                <a:gd name="T20" fmla="*/ 737 w 1023"/>
                <a:gd name="T21" fmla="*/ 53 h 1023"/>
                <a:gd name="T22" fmla="*/ 684 w 1023"/>
                <a:gd name="T23" fmla="*/ 30 h 1023"/>
                <a:gd name="T24" fmla="*/ 628 w 1023"/>
                <a:gd name="T25" fmla="*/ 14 h 1023"/>
                <a:gd name="T26" fmla="*/ 571 w 1023"/>
                <a:gd name="T27" fmla="*/ 4 h 1023"/>
                <a:gd name="T28" fmla="*/ 511 w 1023"/>
                <a:gd name="T29" fmla="*/ 0 h 1023"/>
                <a:gd name="T30" fmla="*/ 452 w 1023"/>
                <a:gd name="T31" fmla="*/ 4 h 1023"/>
                <a:gd name="T32" fmla="*/ 394 w 1023"/>
                <a:gd name="T33" fmla="*/ 14 h 1023"/>
                <a:gd name="T34" fmla="*/ 338 w 1023"/>
                <a:gd name="T35" fmla="*/ 30 h 1023"/>
                <a:gd name="T36" fmla="*/ 286 w 1023"/>
                <a:gd name="T37" fmla="*/ 53 h 1023"/>
                <a:gd name="T38" fmla="*/ 237 w 1023"/>
                <a:gd name="T39" fmla="*/ 80 h 1023"/>
                <a:gd name="T40" fmla="*/ 191 w 1023"/>
                <a:gd name="T41" fmla="*/ 114 h 1023"/>
                <a:gd name="T42" fmla="*/ 149 w 1023"/>
                <a:gd name="T43" fmla="*/ 151 h 1023"/>
                <a:gd name="T44" fmla="*/ 112 w 1023"/>
                <a:gd name="T45" fmla="*/ 192 h 1023"/>
                <a:gd name="T46" fmla="*/ 79 w 1023"/>
                <a:gd name="T47" fmla="*/ 238 h 1023"/>
                <a:gd name="T48" fmla="*/ 52 w 1023"/>
                <a:gd name="T49" fmla="*/ 288 h 1023"/>
                <a:gd name="T50" fmla="*/ 29 w 1023"/>
                <a:gd name="T51" fmla="*/ 340 h 1023"/>
                <a:gd name="T52" fmla="*/ 13 w 1023"/>
                <a:gd name="T53" fmla="*/ 395 h 1023"/>
                <a:gd name="T54" fmla="*/ 3 w 1023"/>
                <a:gd name="T55" fmla="*/ 452 h 1023"/>
                <a:gd name="T56" fmla="*/ 0 w 1023"/>
                <a:gd name="T57" fmla="*/ 512 h 1023"/>
                <a:gd name="T58" fmla="*/ 3 w 1023"/>
                <a:gd name="T59" fmla="*/ 572 h 1023"/>
                <a:gd name="T60" fmla="*/ 13 w 1023"/>
                <a:gd name="T61" fmla="*/ 630 h 1023"/>
                <a:gd name="T62" fmla="*/ 29 w 1023"/>
                <a:gd name="T63" fmla="*/ 685 h 1023"/>
                <a:gd name="T64" fmla="*/ 52 w 1023"/>
                <a:gd name="T65" fmla="*/ 737 h 1023"/>
                <a:gd name="T66" fmla="*/ 79 w 1023"/>
                <a:gd name="T67" fmla="*/ 787 h 1023"/>
                <a:gd name="T68" fmla="*/ 112 w 1023"/>
                <a:gd name="T69" fmla="*/ 832 h 1023"/>
                <a:gd name="T70" fmla="*/ 149 w 1023"/>
                <a:gd name="T71" fmla="*/ 874 h 1023"/>
                <a:gd name="T72" fmla="*/ 191 w 1023"/>
                <a:gd name="T73" fmla="*/ 911 h 1023"/>
                <a:gd name="T74" fmla="*/ 237 w 1023"/>
                <a:gd name="T75" fmla="*/ 944 h 1023"/>
                <a:gd name="T76" fmla="*/ 286 w 1023"/>
                <a:gd name="T77" fmla="*/ 971 h 1023"/>
                <a:gd name="T78" fmla="*/ 338 w 1023"/>
                <a:gd name="T79" fmla="*/ 993 h 1023"/>
                <a:gd name="T80" fmla="*/ 394 w 1023"/>
                <a:gd name="T81" fmla="*/ 1010 h 1023"/>
                <a:gd name="T82" fmla="*/ 452 w 1023"/>
                <a:gd name="T83" fmla="*/ 1020 h 1023"/>
                <a:gd name="T84" fmla="*/ 511 w 1023"/>
                <a:gd name="T85" fmla="*/ 1023 h 1023"/>
                <a:gd name="T86" fmla="*/ 571 w 1023"/>
                <a:gd name="T87" fmla="*/ 1020 h 1023"/>
                <a:gd name="T88" fmla="*/ 628 w 1023"/>
                <a:gd name="T89" fmla="*/ 1010 h 1023"/>
                <a:gd name="T90" fmla="*/ 684 w 1023"/>
                <a:gd name="T91" fmla="*/ 993 h 1023"/>
                <a:gd name="T92" fmla="*/ 737 w 1023"/>
                <a:gd name="T93" fmla="*/ 971 h 1023"/>
                <a:gd name="T94" fmla="*/ 785 w 1023"/>
                <a:gd name="T95" fmla="*/ 944 h 1023"/>
                <a:gd name="T96" fmla="*/ 831 w 1023"/>
                <a:gd name="T97" fmla="*/ 911 h 1023"/>
                <a:gd name="T98" fmla="*/ 874 w 1023"/>
                <a:gd name="T99" fmla="*/ 874 h 1023"/>
                <a:gd name="T100" fmla="*/ 911 w 1023"/>
                <a:gd name="T101" fmla="*/ 832 h 1023"/>
                <a:gd name="T102" fmla="*/ 943 w 1023"/>
                <a:gd name="T103" fmla="*/ 787 h 1023"/>
                <a:gd name="T104" fmla="*/ 971 w 1023"/>
                <a:gd name="T105" fmla="*/ 737 h 1023"/>
                <a:gd name="T106" fmla="*/ 993 w 1023"/>
                <a:gd name="T107" fmla="*/ 685 h 1023"/>
                <a:gd name="T108" fmla="*/ 1009 w 1023"/>
                <a:gd name="T109" fmla="*/ 630 h 1023"/>
                <a:gd name="T110" fmla="*/ 1019 w 1023"/>
                <a:gd name="T111" fmla="*/ 572 h 1023"/>
                <a:gd name="T112" fmla="*/ 1023 w 1023"/>
                <a:gd name="T113" fmla="*/ 51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19" y="452"/>
                  </a:lnTo>
                  <a:lnTo>
                    <a:pt x="1009" y="395"/>
                  </a:lnTo>
                  <a:lnTo>
                    <a:pt x="993" y="340"/>
                  </a:lnTo>
                  <a:lnTo>
                    <a:pt x="971" y="288"/>
                  </a:lnTo>
                  <a:lnTo>
                    <a:pt x="943" y="238"/>
                  </a:lnTo>
                  <a:lnTo>
                    <a:pt x="911" y="192"/>
                  </a:lnTo>
                  <a:lnTo>
                    <a:pt x="874" y="151"/>
                  </a:lnTo>
                  <a:lnTo>
                    <a:pt x="831" y="114"/>
                  </a:lnTo>
                  <a:lnTo>
                    <a:pt x="785" y="80"/>
                  </a:lnTo>
                  <a:lnTo>
                    <a:pt x="737" y="53"/>
                  </a:lnTo>
                  <a:lnTo>
                    <a:pt x="684" y="30"/>
                  </a:lnTo>
                  <a:lnTo>
                    <a:pt x="628" y="14"/>
                  </a:lnTo>
                  <a:lnTo>
                    <a:pt x="571" y="4"/>
                  </a:lnTo>
                  <a:lnTo>
                    <a:pt x="511" y="0"/>
                  </a:lnTo>
                  <a:lnTo>
                    <a:pt x="452" y="4"/>
                  </a:lnTo>
                  <a:lnTo>
                    <a:pt x="394" y="14"/>
                  </a:lnTo>
                  <a:lnTo>
                    <a:pt x="338" y="30"/>
                  </a:lnTo>
                  <a:lnTo>
                    <a:pt x="286" y="53"/>
                  </a:lnTo>
                  <a:lnTo>
                    <a:pt x="237" y="80"/>
                  </a:lnTo>
                  <a:lnTo>
                    <a:pt x="191" y="114"/>
                  </a:lnTo>
                  <a:lnTo>
                    <a:pt x="149" y="151"/>
                  </a:lnTo>
                  <a:lnTo>
                    <a:pt x="112" y="192"/>
                  </a:lnTo>
                  <a:lnTo>
                    <a:pt x="79" y="238"/>
                  </a:lnTo>
                  <a:lnTo>
                    <a:pt x="52" y="288"/>
                  </a:lnTo>
                  <a:lnTo>
                    <a:pt x="29" y="340"/>
                  </a:lnTo>
                  <a:lnTo>
                    <a:pt x="13" y="395"/>
                  </a:lnTo>
                  <a:lnTo>
                    <a:pt x="3" y="452"/>
                  </a:lnTo>
                  <a:lnTo>
                    <a:pt x="0" y="512"/>
                  </a:lnTo>
                  <a:lnTo>
                    <a:pt x="3" y="572"/>
                  </a:lnTo>
                  <a:lnTo>
                    <a:pt x="13" y="630"/>
                  </a:lnTo>
                  <a:lnTo>
                    <a:pt x="29" y="685"/>
                  </a:lnTo>
                  <a:lnTo>
                    <a:pt x="52" y="737"/>
                  </a:lnTo>
                  <a:lnTo>
                    <a:pt x="79" y="787"/>
                  </a:lnTo>
                  <a:lnTo>
                    <a:pt x="112" y="832"/>
                  </a:lnTo>
                  <a:lnTo>
                    <a:pt x="149" y="874"/>
                  </a:lnTo>
                  <a:lnTo>
                    <a:pt x="191" y="911"/>
                  </a:lnTo>
                  <a:lnTo>
                    <a:pt x="237" y="944"/>
                  </a:lnTo>
                  <a:lnTo>
                    <a:pt x="286" y="971"/>
                  </a:lnTo>
                  <a:lnTo>
                    <a:pt x="338" y="993"/>
                  </a:lnTo>
                  <a:lnTo>
                    <a:pt x="394" y="1010"/>
                  </a:lnTo>
                  <a:lnTo>
                    <a:pt x="452" y="1020"/>
                  </a:lnTo>
                  <a:lnTo>
                    <a:pt x="511" y="1023"/>
                  </a:lnTo>
                  <a:lnTo>
                    <a:pt x="571" y="1020"/>
                  </a:lnTo>
                  <a:lnTo>
                    <a:pt x="628" y="1010"/>
                  </a:lnTo>
                  <a:lnTo>
                    <a:pt x="684" y="993"/>
                  </a:lnTo>
                  <a:lnTo>
                    <a:pt x="737" y="971"/>
                  </a:lnTo>
                  <a:lnTo>
                    <a:pt x="785" y="944"/>
                  </a:lnTo>
                  <a:lnTo>
                    <a:pt x="831" y="911"/>
                  </a:lnTo>
                  <a:lnTo>
                    <a:pt x="874" y="874"/>
                  </a:lnTo>
                  <a:lnTo>
                    <a:pt x="911" y="832"/>
                  </a:lnTo>
                  <a:lnTo>
                    <a:pt x="943" y="787"/>
                  </a:lnTo>
                  <a:lnTo>
                    <a:pt x="971" y="737"/>
                  </a:lnTo>
                  <a:lnTo>
                    <a:pt x="993" y="685"/>
                  </a:lnTo>
                  <a:lnTo>
                    <a:pt x="1009" y="630"/>
                  </a:lnTo>
                  <a:lnTo>
                    <a:pt x="1019" y="572"/>
                  </a:lnTo>
                  <a:lnTo>
                    <a:pt x="1023" y="512"/>
                  </a:lnTo>
                </a:path>
              </a:pathLst>
            </a:custGeom>
            <a:noFill/>
            <a:ln w="1588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5"/>
            <p:cNvSpPr>
              <a:spLocks/>
            </p:cNvSpPr>
            <p:nvPr/>
          </p:nvSpPr>
          <p:spPr bwMode="auto">
            <a:xfrm>
              <a:off x="1920875" y="1997075"/>
              <a:ext cx="203200" cy="203200"/>
            </a:xfrm>
            <a:custGeom>
              <a:avLst/>
              <a:gdLst>
                <a:gd name="T0" fmla="*/ 0 w 511"/>
                <a:gd name="T1" fmla="*/ 512 h 512"/>
                <a:gd name="T2" fmla="*/ 3 w 511"/>
                <a:gd name="T3" fmla="*/ 452 h 512"/>
                <a:gd name="T4" fmla="*/ 13 w 511"/>
                <a:gd name="T5" fmla="*/ 395 h 512"/>
                <a:gd name="T6" fmla="*/ 29 w 511"/>
                <a:gd name="T7" fmla="*/ 340 h 512"/>
                <a:gd name="T8" fmla="*/ 52 w 511"/>
                <a:gd name="T9" fmla="*/ 288 h 512"/>
                <a:gd name="T10" fmla="*/ 79 w 511"/>
                <a:gd name="T11" fmla="*/ 238 h 512"/>
                <a:gd name="T12" fmla="*/ 112 w 511"/>
                <a:gd name="T13" fmla="*/ 192 h 512"/>
                <a:gd name="T14" fmla="*/ 149 w 511"/>
                <a:gd name="T15" fmla="*/ 151 h 512"/>
                <a:gd name="T16" fmla="*/ 191 w 511"/>
                <a:gd name="T17" fmla="*/ 114 h 512"/>
                <a:gd name="T18" fmla="*/ 237 w 511"/>
                <a:gd name="T19" fmla="*/ 80 h 512"/>
                <a:gd name="T20" fmla="*/ 286 w 511"/>
                <a:gd name="T21" fmla="*/ 53 h 512"/>
                <a:gd name="T22" fmla="*/ 338 w 511"/>
                <a:gd name="T23" fmla="*/ 30 h 512"/>
                <a:gd name="T24" fmla="*/ 394 w 511"/>
                <a:gd name="T25" fmla="*/ 14 h 512"/>
                <a:gd name="T26" fmla="*/ 452 w 511"/>
                <a:gd name="T27" fmla="*/ 4 h 512"/>
                <a:gd name="T28" fmla="*/ 511 w 511"/>
                <a:gd name="T2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1" h="512">
                  <a:moveTo>
                    <a:pt x="0" y="512"/>
                  </a:moveTo>
                  <a:lnTo>
                    <a:pt x="3" y="452"/>
                  </a:lnTo>
                  <a:lnTo>
                    <a:pt x="13" y="395"/>
                  </a:lnTo>
                  <a:lnTo>
                    <a:pt x="29" y="340"/>
                  </a:lnTo>
                  <a:lnTo>
                    <a:pt x="52" y="288"/>
                  </a:lnTo>
                  <a:lnTo>
                    <a:pt x="79" y="238"/>
                  </a:lnTo>
                  <a:lnTo>
                    <a:pt x="112" y="192"/>
                  </a:lnTo>
                  <a:lnTo>
                    <a:pt x="149" y="151"/>
                  </a:lnTo>
                  <a:lnTo>
                    <a:pt x="191" y="114"/>
                  </a:lnTo>
                  <a:lnTo>
                    <a:pt x="237" y="80"/>
                  </a:lnTo>
                  <a:lnTo>
                    <a:pt x="286" y="53"/>
                  </a:lnTo>
                  <a:lnTo>
                    <a:pt x="338" y="30"/>
                  </a:lnTo>
                  <a:lnTo>
                    <a:pt x="394" y="14"/>
                  </a:lnTo>
                  <a:lnTo>
                    <a:pt x="452" y="4"/>
                  </a:lnTo>
                  <a:lnTo>
                    <a:pt x="511" y="0"/>
                  </a:lnTo>
                </a:path>
              </a:pathLst>
            </a:custGeom>
            <a:solidFill>
              <a:schemeClr val="tx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2"/>
            <p:cNvSpPr>
              <a:spLocks/>
            </p:cNvSpPr>
            <p:nvPr/>
          </p:nvSpPr>
          <p:spPr bwMode="auto">
            <a:xfrm>
              <a:off x="1920875" y="1997075"/>
              <a:ext cx="203200" cy="203200"/>
            </a:xfrm>
            <a:custGeom>
              <a:avLst/>
              <a:gdLst>
                <a:gd name="T0" fmla="*/ 0 w 511"/>
                <a:gd name="T1" fmla="*/ 512 h 512"/>
                <a:gd name="T2" fmla="*/ 511 w 511"/>
                <a:gd name="T3" fmla="*/ 512 h 512"/>
                <a:gd name="T4" fmla="*/ 511 w 511"/>
                <a:gd name="T5" fmla="*/ 0 h 512"/>
                <a:gd name="T6" fmla="*/ 0 w 511"/>
                <a:gd name="T7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1" h="512">
                  <a:moveTo>
                    <a:pt x="0" y="512"/>
                  </a:moveTo>
                  <a:lnTo>
                    <a:pt x="511" y="512"/>
                  </a:lnTo>
                  <a:lnTo>
                    <a:pt x="511" y="0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3"/>
            <p:cNvSpPr>
              <a:spLocks/>
            </p:cNvSpPr>
            <p:nvPr/>
          </p:nvSpPr>
          <p:spPr bwMode="auto">
            <a:xfrm>
              <a:off x="1920875" y="1997075"/>
              <a:ext cx="203200" cy="203200"/>
            </a:xfrm>
            <a:custGeom>
              <a:avLst/>
              <a:gdLst>
                <a:gd name="T0" fmla="*/ 0 w 511"/>
                <a:gd name="T1" fmla="*/ 512 h 512"/>
                <a:gd name="T2" fmla="*/ 511 w 511"/>
                <a:gd name="T3" fmla="*/ 512 h 512"/>
                <a:gd name="T4" fmla="*/ 511 w 511"/>
                <a:gd name="T5" fmla="*/ 0 h 512"/>
                <a:gd name="T6" fmla="*/ 0 w 511"/>
                <a:gd name="T7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1" h="512">
                  <a:moveTo>
                    <a:pt x="0" y="512"/>
                  </a:moveTo>
                  <a:lnTo>
                    <a:pt x="511" y="512"/>
                  </a:lnTo>
                  <a:lnTo>
                    <a:pt x="511" y="0"/>
                  </a:lnTo>
                  <a:lnTo>
                    <a:pt x="0" y="5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449778" y="3356990"/>
            <a:ext cx="406400" cy="406400"/>
            <a:chOff x="2530475" y="1997075"/>
            <a:chExt cx="406400" cy="406400"/>
          </a:xfrm>
        </p:grpSpPr>
        <p:sp>
          <p:nvSpPr>
            <p:cNvPr id="118" name="Freeform 31"/>
            <p:cNvSpPr>
              <a:spLocks/>
            </p:cNvSpPr>
            <p:nvPr/>
          </p:nvSpPr>
          <p:spPr bwMode="auto">
            <a:xfrm>
              <a:off x="2530475" y="1997075"/>
              <a:ext cx="406400" cy="406400"/>
            </a:xfrm>
            <a:custGeom>
              <a:avLst/>
              <a:gdLst>
                <a:gd name="T0" fmla="*/ 1024 w 1024"/>
                <a:gd name="T1" fmla="*/ 512 h 1023"/>
                <a:gd name="T2" fmla="*/ 1020 w 1024"/>
                <a:gd name="T3" fmla="*/ 452 h 1023"/>
                <a:gd name="T4" fmla="*/ 1010 w 1024"/>
                <a:gd name="T5" fmla="*/ 395 h 1023"/>
                <a:gd name="T6" fmla="*/ 994 w 1024"/>
                <a:gd name="T7" fmla="*/ 340 h 1023"/>
                <a:gd name="T8" fmla="*/ 971 w 1024"/>
                <a:gd name="T9" fmla="*/ 288 h 1023"/>
                <a:gd name="T10" fmla="*/ 944 w 1024"/>
                <a:gd name="T11" fmla="*/ 238 h 1023"/>
                <a:gd name="T12" fmla="*/ 910 w 1024"/>
                <a:gd name="T13" fmla="*/ 192 h 1023"/>
                <a:gd name="T14" fmla="*/ 873 w 1024"/>
                <a:gd name="T15" fmla="*/ 151 h 1023"/>
                <a:gd name="T16" fmla="*/ 832 w 1024"/>
                <a:gd name="T17" fmla="*/ 114 h 1023"/>
                <a:gd name="T18" fmla="*/ 786 w 1024"/>
                <a:gd name="T19" fmla="*/ 80 h 1023"/>
                <a:gd name="T20" fmla="*/ 736 w 1024"/>
                <a:gd name="T21" fmla="*/ 53 h 1023"/>
                <a:gd name="T22" fmla="*/ 684 w 1024"/>
                <a:gd name="T23" fmla="*/ 30 h 1023"/>
                <a:gd name="T24" fmla="*/ 629 w 1024"/>
                <a:gd name="T25" fmla="*/ 14 h 1023"/>
                <a:gd name="T26" fmla="*/ 572 w 1024"/>
                <a:gd name="T27" fmla="*/ 4 h 1023"/>
                <a:gd name="T28" fmla="*/ 512 w 1024"/>
                <a:gd name="T29" fmla="*/ 0 h 1023"/>
                <a:gd name="T30" fmla="*/ 452 w 1024"/>
                <a:gd name="T31" fmla="*/ 4 h 1023"/>
                <a:gd name="T32" fmla="*/ 393 w 1024"/>
                <a:gd name="T33" fmla="*/ 14 h 1023"/>
                <a:gd name="T34" fmla="*/ 339 w 1024"/>
                <a:gd name="T35" fmla="*/ 30 h 1023"/>
                <a:gd name="T36" fmla="*/ 286 w 1024"/>
                <a:gd name="T37" fmla="*/ 53 h 1023"/>
                <a:gd name="T38" fmla="*/ 237 w 1024"/>
                <a:gd name="T39" fmla="*/ 80 h 1023"/>
                <a:gd name="T40" fmla="*/ 192 w 1024"/>
                <a:gd name="T41" fmla="*/ 114 h 1023"/>
                <a:gd name="T42" fmla="*/ 149 w 1024"/>
                <a:gd name="T43" fmla="*/ 151 h 1023"/>
                <a:gd name="T44" fmla="*/ 112 w 1024"/>
                <a:gd name="T45" fmla="*/ 192 h 1023"/>
                <a:gd name="T46" fmla="*/ 80 w 1024"/>
                <a:gd name="T47" fmla="*/ 238 h 1023"/>
                <a:gd name="T48" fmla="*/ 52 w 1024"/>
                <a:gd name="T49" fmla="*/ 288 h 1023"/>
                <a:gd name="T50" fmla="*/ 30 w 1024"/>
                <a:gd name="T51" fmla="*/ 340 h 1023"/>
                <a:gd name="T52" fmla="*/ 14 w 1024"/>
                <a:gd name="T53" fmla="*/ 395 h 1023"/>
                <a:gd name="T54" fmla="*/ 4 w 1024"/>
                <a:gd name="T55" fmla="*/ 452 h 1023"/>
                <a:gd name="T56" fmla="*/ 0 w 1024"/>
                <a:gd name="T57" fmla="*/ 512 h 1023"/>
                <a:gd name="T58" fmla="*/ 4 w 1024"/>
                <a:gd name="T59" fmla="*/ 572 h 1023"/>
                <a:gd name="T60" fmla="*/ 14 w 1024"/>
                <a:gd name="T61" fmla="*/ 630 h 1023"/>
                <a:gd name="T62" fmla="*/ 30 w 1024"/>
                <a:gd name="T63" fmla="*/ 685 h 1023"/>
                <a:gd name="T64" fmla="*/ 52 w 1024"/>
                <a:gd name="T65" fmla="*/ 737 h 1023"/>
                <a:gd name="T66" fmla="*/ 80 w 1024"/>
                <a:gd name="T67" fmla="*/ 787 h 1023"/>
                <a:gd name="T68" fmla="*/ 112 w 1024"/>
                <a:gd name="T69" fmla="*/ 832 h 1023"/>
                <a:gd name="T70" fmla="*/ 149 w 1024"/>
                <a:gd name="T71" fmla="*/ 874 h 1023"/>
                <a:gd name="T72" fmla="*/ 192 w 1024"/>
                <a:gd name="T73" fmla="*/ 911 h 1023"/>
                <a:gd name="T74" fmla="*/ 237 w 1024"/>
                <a:gd name="T75" fmla="*/ 944 h 1023"/>
                <a:gd name="T76" fmla="*/ 286 w 1024"/>
                <a:gd name="T77" fmla="*/ 971 h 1023"/>
                <a:gd name="T78" fmla="*/ 339 w 1024"/>
                <a:gd name="T79" fmla="*/ 993 h 1023"/>
                <a:gd name="T80" fmla="*/ 393 w 1024"/>
                <a:gd name="T81" fmla="*/ 1010 h 1023"/>
                <a:gd name="T82" fmla="*/ 452 w 1024"/>
                <a:gd name="T83" fmla="*/ 1020 h 1023"/>
                <a:gd name="T84" fmla="*/ 512 w 1024"/>
                <a:gd name="T85" fmla="*/ 1023 h 1023"/>
                <a:gd name="T86" fmla="*/ 572 w 1024"/>
                <a:gd name="T87" fmla="*/ 1020 h 1023"/>
                <a:gd name="T88" fmla="*/ 629 w 1024"/>
                <a:gd name="T89" fmla="*/ 1010 h 1023"/>
                <a:gd name="T90" fmla="*/ 684 w 1024"/>
                <a:gd name="T91" fmla="*/ 993 h 1023"/>
                <a:gd name="T92" fmla="*/ 736 w 1024"/>
                <a:gd name="T93" fmla="*/ 971 h 1023"/>
                <a:gd name="T94" fmla="*/ 786 w 1024"/>
                <a:gd name="T95" fmla="*/ 944 h 1023"/>
                <a:gd name="T96" fmla="*/ 832 w 1024"/>
                <a:gd name="T97" fmla="*/ 911 h 1023"/>
                <a:gd name="T98" fmla="*/ 873 w 1024"/>
                <a:gd name="T99" fmla="*/ 874 h 1023"/>
                <a:gd name="T100" fmla="*/ 910 w 1024"/>
                <a:gd name="T101" fmla="*/ 832 h 1023"/>
                <a:gd name="T102" fmla="*/ 944 w 1024"/>
                <a:gd name="T103" fmla="*/ 787 h 1023"/>
                <a:gd name="T104" fmla="*/ 971 w 1024"/>
                <a:gd name="T105" fmla="*/ 737 h 1023"/>
                <a:gd name="T106" fmla="*/ 994 w 1024"/>
                <a:gd name="T107" fmla="*/ 685 h 1023"/>
                <a:gd name="T108" fmla="*/ 1010 w 1024"/>
                <a:gd name="T109" fmla="*/ 630 h 1023"/>
                <a:gd name="T110" fmla="*/ 1020 w 1024"/>
                <a:gd name="T111" fmla="*/ 572 h 1023"/>
                <a:gd name="T112" fmla="*/ 1024 w 1024"/>
                <a:gd name="T113" fmla="*/ 51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4" h="1023">
                  <a:moveTo>
                    <a:pt x="1024" y="512"/>
                  </a:moveTo>
                  <a:lnTo>
                    <a:pt x="1020" y="452"/>
                  </a:lnTo>
                  <a:lnTo>
                    <a:pt x="1010" y="395"/>
                  </a:lnTo>
                  <a:lnTo>
                    <a:pt x="994" y="340"/>
                  </a:lnTo>
                  <a:lnTo>
                    <a:pt x="971" y="288"/>
                  </a:lnTo>
                  <a:lnTo>
                    <a:pt x="944" y="238"/>
                  </a:lnTo>
                  <a:lnTo>
                    <a:pt x="910" y="192"/>
                  </a:lnTo>
                  <a:lnTo>
                    <a:pt x="873" y="151"/>
                  </a:lnTo>
                  <a:lnTo>
                    <a:pt x="832" y="114"/>
                  </a:lnTo>
                  <a:lnTo>
                    <a:pt x="786" y="80"/>
                  </a:lnTo>
                  <a:lnTo>
                    <a:pt x="736" y="53"/>
                  </a:lnTo>
                  <a:lnTo>
                    <a:pt x="684" y="30"/>
                  </a:lnTo>
                  <a:lnTo>
                    <a:pt x="629" y="14"/>
                  </a:lnTo>
                  <a:lnTo>
                    <a:pt x="572" y="4"/>
                  </a:lnTo>
                  <a:lnTo>
                    <a:pt x="512" y="0"/>
                  </a:lnTo>
                  <a:lnTo>
                    <a:pt x="452" y="4"/>
                  </a:lnTo>
                  <a:lnTo>
                    <a:pt x="393" y="14"/>
                  </a:lnTo>
                  <a:lnTo>
                    <a:pt x="339" y="30"/>
                  </a:lnTo>
                  <a:lnTo>
                    <a:pt x="286" y="53"/>
                  </a:lnTo>
                  <a:lnTo>
                    <a:pt x="237" y="80"/>
                  </a:lnTo>
                  <a:lnTo>
                    <a:pt x="192" y="114"/>
                  </a:lnTo>
                  <a:lnTo>
                    <a:pt x="149" y="151"/>
                  </a:lnTo>
                  <a:lnTo>
                    <a:pt x="112" y="192"/>
                  </a:lnTo>
                  <a:lnTo>
                    <a:pt x="80" y="238"/>
                  </a:lnTo>
                  <a:lnTo>
                    <a:pt x="52" y="288"/>
                  </a:lnTo>
                  <a:lnTo>
                    <a:pt x="30" y="340"/>
                  </a:lnTo>
                  <a:lnTo>
                    <a:pt x="14" y="395"/>
                  </a:lnTo>
                  <a:lnTo>
                    <a:pt x="4" y="452"/>
                  </a:lnTo>
                  <a:lnTo>
                    <a:pt x="0" y="512"/>
                  </a:lnTo>
                  <a:lnTo>
                    <a:pt x="4" y="572"/>
                  </a:lnTo>
                  <a:lnTo>
                    <a:pt x="14" y="630"/>
                  </a:lnTo>
                  <a:lnTo>
                    <a:pt x="30" y="685"/>
                  </a:lnTo>
                  <a:lnTo>
                    <a:pt x="52" y="737"/>
                  </a:lnTo>
                  <a:lnTo>
                    <a:pt x="80" y="787"/>
                  </a:lnTo>
                  <a:lnTo>
                    <a:pt x="112" y="832"/>
                  </a:lnTo>
                  <a:lnTo>
                    <a:pt x="149" y="874"/>
                  </a:lnTo>
                  <a:lnTo>
                    <a:pt x="192" y="911"/>
                  </a:lnTo>
                  <a:lnTo>
                    <a:pt x="237" y="944"/>
                  </a:lnTo>
                  <a:lnTo>
                    <a:pt x="286" y="971"/>
                  </a:lnTo>
                  <a:lnTo>
                    <a:pt x="339" y="993"/>
                  </a:lnTo>
                  <a:lnTo>
                    <a:pt x="393" y="1010"/>
                  </a:lnTo>
                  <a:lnTo>
                    <a:pt x="452" y="1020"/>
                  </a:lnTo>
                  <a:lnTo>
                    <a:pt x="512" y="1023"/>
                  </a:lnTo>
                  <a:lnTo>
                    <a:pt x="572" y="1020"/>
                  </a:lnTo>
                  <a:lnTo>
                    <a:pt x="629" y="1010"/>
                  </a:lnTo>
                  <a:lnTo>
                    <a:pt x="684" y="993"/>
                  </a:lnTo>
                  <a:lnTo>
                    <a:pt x="736" y="971"/>
                  </a:lnTo>
                  <a:lnTo>
                    <a:pt x="786" y="944"/>
                  </a:lnTo>
                  <a:lnTo>
                    <a:pt x="832" y="911"/>
                  </a:lnTo>
                  <a:lnTo>
                    <a:pt x="873" y="874"/>
                  </a:lnTo>
                  <a:lnTo>
                    <a:pt x="910" y="832"/>
                  </a:lnTo>
                  <a:lnTo>
                    <a:pt x="944" y="787"/>
                  </a:lnTo>
                  <a:lnTo>
                    <a:pt x="971" y="737"/>
                  </a:lnTo>
                  <a:lnTo>
                    <a:pt x="994" y="685"/>
                  </a:lnTo>
                  <a:lnTo>
                    <a:pt x="1010" y="630"/>
                  </a:lnTo>
                  <a:lnTo>
                    <a:pt x="1020" y="572"/>
                  </a:lnTo>
                  <a:lnTo>
                    <a:pt x="1024" y="512"/>
                  </a:lnTo>
                </a:path>
              </a:pathLst>
            </a:custGeom>
            <a:noFill/>
            <a:ln w="1588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4"/>
            <p:cNvSpPr>
              <a:spLocks/>
            </p:cNvSpPr>
            <p:nvPr/>
          </p:nvSpPr>
          <p:spPr bwMode="auto">
            <a:xfrm>
              <a:off x="2530475" y="2200275"/>
              <a:ext cx="203200" cy="203200"/>
            </a:xfrm>
            <a:custGeom>
              <a:avLst/>
              <a:gdLst>
                <a:gd name="T0" fmla="*/ 512 w 512"/>
                <a:gd name="T1" fmla="*/ 511 h 511"/>
                <a:gd name="T2" fmla="*/ 452 w 512"/>
                <a:gd name="T3" fmla="*/ 508 h 511"/>
                <a:gd name="T4" fmla="*/ 393 w 512"/>
                <a:gd name="T5" fmla="*/ 498 h 511"/>
                <a:gd name="T6" fmla="*/ 339 w 512"/>
                <a:gd name="T7" fmla="*/ 481 h 511"/>
                <a:gd name="T8" fmla="*/ 286 w 512"/>
                <a:gd name="T9" fmla="*/ 459 h 511"/>
                <a:gd name="T10" fmla="*/ 237 w 512"/>
                <a:gd name="T11" fmla="*/ 432 h 511"/>
                <a:gd name="T12" fmla="*/ 192 w 512"/>
                <a:gd name="T13" fmla="*/ 399 h 511"/>
                <a:gd name="T14" fmla="*/ 149 w 512"/>
                <a:gd name="T15" fmla="*/ 362 h 511"/>
                <a:gd name="T16" fmla="*/ 112 w 512"/>
                <a:gd name="T17" fmla="*/ 320 h 511"/>
                <a:gd name="T18" fmla="*/ 80 w 512"/>
                <a:gd name="T19" fmla="*/ 275 h 511"/>
                <a:gd name="T20" fmla="*/ 52 w 512"/>
                <a:gd name="T21" fmla="*/ 225 h 511"/>
                <a:gd name="T22" fmla="*/ 30 w 512"/>
                <a:gd name="T23" fmla="*/ 173 h 511"/>
                <a:gd name="T24" fmla="*/ 14 w 512"/>
                <a:gd name="T25" fmla="*/ 118 h 511"/>
                <a:gd name="T26" fmla="*/ 4 w 512"/>
                <a:gd name="T27" fmla="*/ 60 h 511"/>
                <a:gd name="T28" fmla="*/ 0 w 512"/>
                <a:gd name="T2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511">
                  <a:moveTo>
                    <a:pt x="512" y="511"/>
                  </a:moveTo>
                  <a:lnTo>
                    <a:pt x="452" y="508"/>
                  </a:lnTo>
                  <a:lnTo>
                    <a:pt x="393" y="498"/>
                  </a:lnTo>
                  <a:lnTo>
                    <a:pt x="339" y="481"/>
                  </a:lnTo>
                  <a:lnTo>
                    <a:pt x="286" y="459"/>
                  </a:lnTo>
                  <a:lnTo>
                    <a:pt x="237" y="432"/>
                  </a:lnTo>
                  <a:lnTo>
                    <a:pt x="192" y="399"/>
                  </a:lnTo>
                  <a:lnTo>
                    <a:pt x="149" y="362"/>
                  </a:lnTo>
                  <a:lnTo>
                    <a:pt x="112" y="320"/>
                  </a:lnTo>
                  <a:lnTo>
                    <a:pt x="80" y="275"/>
                  </a:lnTo>
                  <a:lnTo>
                    <a:pt x="52" y="225"/>
                  </a:lnTo>
                  <a:lnTo>
                    <a:pt x="30" y="173"/>
                  </a:lnTo>
                  <a:lnTo>
                    <a:pt x="14" y="118"/>
                  </a:lnTo>
                  <a:lnTo>
                    <a:pt x="4" y="6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0"/>
            <p:cNvSpPr>
              <a:spLocks/>
            </p:cNvSpPr>
            <p:nvPr/>
          </p:nvSpPr>
          <p:spPr bwMode="auto">
            <a:xfrm>
              <a:off x="2530475" y="2200275"/>
              <a:ext cx="203200" cy="203200"/>
            </a:xfrm>
            <a:custGeom>
              <a:avLst/>
              <a:gdLst>
                <a:gd name="T0" fmla="*/ 0 w 512"/>
                <a:gd name="T1" fmla="*/ 0 h 511"/>
                <a:gd name="T2" fmla="*/ 512 w 512"/>
                <a:gd name="T3" fmla="*/ 0 h 511"/>
                <a:gd name="T4" fmla="*/ 512 w 512"/>
                <a:gd name="T5" fmla="*/ 511 h 511"/>
                <a:gd name="T6" fmla="*/ 0 w 512"/>
                <a:gd name="T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11">
                  <a:moveTo>
                    <a:pt x="0" y="0"/>
                  </a:moveTo>
                  <a:lnTo>
                    <a:pt x="512" y="0"/>
                  </a:lnTo>
                  <a:lnTo>
                    <a:pt x="512" y="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1"/>
            <p:cNvSpPr>
              <a:spLocks/>
            </p:cNvSpPr>
            <p:nvPr/>
          </p:nvSpPr>
          <p:spPr bwMode="auto">
            <a:xfrm>
              <a:off x="2530475" y="2200275"/>
              <a:ext cx="203200" cy="203200"/>
            </a:xfrm>
            <a:custGeom>
              <a:avLst/>
              <a:gdLst>
                <a:gd name="T0" fmla="*/ 0 w 512"/>
                <a:gd name="T1" fmla="*/ 0 h 511"/>
                <a:gd name="T2" fmla="*/ 512 w 512"/>
                <a:gd name="T3" fmla="*/ 0 h 511"/>
                <a:gd name="T4" fmla="*/ 512 w 512"/>
                <a:gd name="T5" fmla="*/ 511 h 511"/>
                <a:gd name="T6" fmla="*/ 0 w 512"/>
                <a:gd name="T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11">
                  <a:moveTo>
                    <a:pt x="0" y="0"/>
                  </a:moveTo>
                  <a:lnTo>
                    <a:pt x="512" y="0"/>
                  </a:lnTo>
                  <a:lnTo>
                    <a:pt x="512" y="51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665802" y="5445280"/>
            <a:ext cx="406400" cy="406400"/>
            <a:chOff x="7665802" y="5445280"/>
            <a:chExt cx="406400" cy="406400"/>
          </a:xfrm>
        </p:grpSpPr>
        <p:grpSp>
          <p:nvGrpSpPr>
            <p:cNvPr id="122" name="Group 121"/>
            <p:cNvGrpSpPr/>
            <p:nvPr/>
          </p:nvGrpSpPr>
          <p:grpSpPr>
            <a:xfrm>
              <a:off x="7665802" y="5445280"/>
              <a:ext cx="406400" cy="406400"/>
              <a:chOff x="2530475" y="1997075"/>
              <a:chExt cx="406400" cy="406400"/>
            </a:xfrm>
          </p:grpSpPr>
          <p:sp>
            <p:nvSpPr>
              <p:cNvPr id="123" name="Freeform 31"/>
              <p:cNvSpPr>
                <a:spLocks/>
              </p:cNvSpPr>
              <p:nvPr/>
            </p:nvSpPr>
            <p:spPr bwMode="auto">
              <a:xfrm>
                <a:off x="2530475" y="1997075"/>
                <a:ext cx="406400" cy="406400"/>
              </a:xfrm>
              <a:custGeom>
                <a:avLst/>
                <a:gdLst>
                  <a:gd name="T0" fmla="*/ 1024 w 1024"/>
                  <a:gd name="T1" fmla="*/ 512 h 1023"/>
                  <a:gd name="T2" fmla="*/ 1020 w 1024"/>
                  <a:gd name="T3" fmla="*/ 452 h 1023"/>
                  <a:gd name="T4" fmla="*/ 1010 w 1024"/>
                  <a:gd name="T5" fmla="*/ 395 h 1023"/>
                  <a:gd name="T6" fmla="*/ 994 w 1024"/>
                  <a:gd name="T7" fmla="*/ 340 h 1023"/>
                  <a:gd name="T8" fmla="*/ 971 w 1024"/>
                  <a:gd name="T9" fmla="*/ 288 h 1023"/>
                  <a:gd name="T10" fmla="*/ 944 w 1024"/>
                  <a:gd name="T11" fmla="*/ 238 h 1023"/>
                  <a:gd name="T12" fmla="*/ 910 w 1024"/>
                  <a:gd name="T13" fmla="*/ 192 h 1023"/>
                  <a:gd name="T14" fmla="*/ 873 w 1024"/>
                  <a:gd name="T15" fmla="*/ 151 h 1023"/>
                  <a:gd name="T16" fmla="*/ 832 w 1024"/>
                  <a:gd name="T17" fmla="*/ 114 h 1023"/>
                  <a:gd name="T18" fmla="*/ 786 w 1024"/>
                  <a:gd name="T19" fmla="*/ 80 h 1023"/>
                  <a:gd name="T20" fmla="*/ 736 w 1024"/>
                  <a:gd name="T21" fmla="*/ 53 h 1023"/>
                  <a:gd name="T22" fmla="*/ 684 w 1024"/>
                  <a:gd name="T23" fmla="*/ 30 h 1023"/>
                  <a:gd name="T24" fmla="*/ 629 w 1024"/>
                  <a:gd name="T25" fmla="*/ 14 h 1023"/>
                  <a:gd name="T26" fmla="*/ 572 w 1024"/>
                  <a:gd name="T27" fmla="*/ 4 h 1023"/>
                  <a:gd name="T28" fmla="*/ 512 w 1024"/>
                  <a:gd name="T29" fmla="*/ 0 h 1023"/>
                  <a:gd name="T30" fmla="*/ 452 w 1024"/>
                  <a:gd name="T31" fmla="*/ 4 h 1023"/>
                  <a:gd name="T32" fmla="*/ 393 w 1024"/>
                  <a:gd name="T33" fmla="*/ 14 h 1023"/>
                  <a:gd name="T34" fmla="*/ 339 w 1024"/>
                  <a:gd name="T35" fmla="*/ 30 h 1023"/>
                  <a:gd name="T36" fmla="*/ 286 w 1024"/>
                  <a:gd name="T37" fmla="*/ 53 h 1023"/>
                  <a:gd name="T38" fmla="*/ 237 w 1024"/>
                  <a:gd name="T39" fmla="*/ 80 h 1023"/>
                  <a:gd name="T40" fmla="*/ 192 w 1024"/>
                  <a:gd name="T41" fmla="*/ 114 h 1023"/>
                  <a:gd name="T42" fmla="*/ 149 w 1024"/>
                  <a:gd name="T43" fmla="*/ 151 h 1023"/>
                  <a:gd name="T44" fmla="*/ 112 w 1024"/>
                  <a:gd name="T45" fmla="*/ 192 h 1023"/>
                  <a:gd name="T46" fmla="*/ 80 w 1024"/>
                  <a:gd name="T47" fmla="*/ 238 h 1023"/>
                  <a:gd name="T48" fmla="*/ 52 w 1024"/>
                  <a:gd name="T49" fmla="*/ 288 h 1023"/>
                  <a:gd name="T50" fmla="*/ 30 w 1024"/>
                  <a:gd name="T51" fmla="*/ 340 h 1023"/>
                  <a:gd name="T52" fmla="*/ 14 w 1024"/>
                  <a:gd name="T53" fmla="*/ 395 h 1023"/>
                  <a:gd name="T54" fmla="*/ 4 w 1024"/>
                  <a:gd name="T55" fmla="*/ 452 h 1023"/>
                  <a:gd name="T56" fmla="*/ 0 w 1024"/>
                  <a:gd name="T57" fmla="*/ 512 h 1023"/>
                  <a:gd name="T58" fmla="*/ 4 w 1024"/>
                  <a:gd name="T59" fmla="*/ 572 h 1023"/>
                  <a:gd name="T60" fmla="*/ 14 w 1024"/>
                  <a:gd name="T61" fmla="*/ 630 h 1023"/>
                  <a:gd name="T62" fmla="*/ 30 w 1024"/>
                  <a:gd name="T63" fmla="*/ 685 h 1023"/>
                  <a:gd name="T64" fmla="*/ 52 w 1024"/>
                  <a:gd name="T65" fmla="*/ 737 h 1023"/>
                  <a:gd name="T66" fmla="*/ 80 w 1024"/>
                  <a:gd name="T67" fmla="*/ 787 h 1023"/>
                  <a:gd name="T68" fmla="*/ 112 w 1024"/>
                  <a:gd name="T69" fmla="*/ 832 h 1023"/>
                  <a:gd name="T70" fmla="*/ 149 w 1024"/>
                  <a:gd name="T71" fmla="*/ 874 h 1023"/>
                  <a:gd name="T72" fmla="*/ 192 w 1024"/>
                  <a:gd name="T73" fmla="*/ 911 h 1023"/>
                  <a:gd name="T74" fmla="*/ 237 w 1024"/>
                  <a:gd name="T75" fmla="*/ 944 h 1023"/>
                  <a:gd name="T76" fmla="*/ 286 w 1024"/>
                  <a:gd name="T77" fmla="*/ 971 h 1023"/>
                  <a:gd name="T78" fmla="*/ 339 w 1024"/>
                  <a:gd name="T79" fmla="*/ 993 h 1023"/>
                  <a:gd name="T80" fmla="*/ 393 w 1024"/>
                  <a:gd name="T81" fmla="*/ 1010 h 1023"/>
                  <a:gd name="T82" fmla="*/ 452 w 1024"/>
                  <a:gd name="T83" fmla="*/ 1020 h 1023"/>
                  <a:gd name="T84" fmla="*/ 512 w 1024"/>
                  <a:gd name="T85" fmla="*/ 1023 h 1023"/>
                  <a:gd name="T86" fmla="*/ 572 w 1024"/>
                  <a:gd name="T87" fmla="*/ 1020 h 1023"/>
                  <a:gd name="T88" fmla="*/ 629 w 1024"/>
                  <a:gd name="T89" fmla="*/ 1010 h 1023"/>
                  <a:gd name="T90" fmla="*/ 684 w 1024"/>
                  <a:gd name="T91" fmla="*/ 993 h 1023"/>
                  <a:gd name="T92" fmla="*/ 736 w 1024"/>
                  <a:gd name="T93" fmla="*/ 971 h 1023"/>
                  <a:gd name="T94" fmla="*/ 786 w 1024"/>
                  <a:gd name="T95" fmla="*/ 944 h 1023"/>
                  <a:gd name="T96" fmla="*/ 832 w 1024"/>
                  <a:gd name="T97" fmla="*/ 911 h 1023"/>
                  <a:gd name="T98" fmla="*/ 873 w 1024"/>
                  <a:gd name="T99" fmla="*/ 874 h 1023"/>
                  <a:gd name="T100" fmla="*/ 910 w 1024"/>
                  <a:gd name="T101" fmla="*/ 832 h 1023"/>
                  <a:gd name="T102" fmla="*/ 944 w 1024"/>
                  <a:gd name="T103" fmla="*/ 787 h 1023"/>
                  <a:gd name="T104" fmla="*/ 971 w 1024"/>
                  <a:gd name="T105" fmla="*/ 737 h 1023"/>
                  <a:gd name="T106" fmla="*/ 994 w 1024"/>
                  <a:gd name="T107" fmla="*/ 685 h 1023"/>
                  <a:gd name="T108" fmla="*/ 1010 w 1024"/>
                  <a:gd name="T109" fmla="*/ 630 h 1023"/>
                  <a:gd name="T110" fmla="*/ 1020 w 1024"/>
                  <a:gd name="T111" fmla="*/ 572 h 1023"/>
                  <a:gd name="T112" fmla="*/ 1024 w 1024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023">
                    <a:moveTo>
                      <a:pt x="1024" y="512"/>
                    </a:moveTo>
                    <a:lnTo>
                      <a:pt x="1020" y="452"/>
                    </a:lnTo>
                    <a:lnTo>
                      <a:pt x="1010" y="395"/>
                    </a:lnTo>
                    <a:lnTo>
                      <a:pt x="994" y="340"/>
                    </a:lnTo>
                    <a:lnTo>
                      <a:pt x="971" y="288"/>
                    </a:lnTo>
                    <a:lnTo>
                      <a:pt x="944" y="238"/>
                    </a:lnTo>
                    <a:lnTo>
                      <a:pt x="910" y="192"/>
                    </a:lnTo>
                    <a:lnTo>
                      <a:pt x="873" y="151"/>
                    </a:lnTo>
                    <a:lnTo>
                      <a:pt x="832" y="114"/>
                    </a:lnTo>
                    <a:lnTo>
                      <a:pt x="786" y="80"/>
                    </a:lnTo>
                    <a:lnTo>
                      <a:pt x="736" y="53"/>
                    </a:lnTo>
                    <a:lnTo>
                      <a:pt x="684" y="30"/>
                    </a:lnTo>
                    <a:lnTo>
                      <a:pt x="629" y="14"/>
                    </a:lnTo>
                    <a:lnTo>
                      <a:pt x="572" y="4"/>
                    </a:lnTo>
                    <a:lnTo>
                      <a:pt x="512" y="0"/>
                    </a:lnTo>
                    <a:lnTo>
                      <a:pt x="452" y="4"/>
                    </a:lnTo>
                    <a:lnTo>
                      <a:pt x="393" y="14"/>
                    </a:lnTo>
                    <a:lnTo>
                      <a:pt x="339" y="30"/>
                    </a:lnTo>
                    <a:lnTo>
                      <a:pt x="286" y="53"/>
                    </a:lnTo>
                    <a:lnTo>
                      <a:pt x="237" y="80"/>
                    </a:lnTo>
                    <a:lnTo>
                      <a:pt x="192" y="114"/>
                    </a:lnTo>
                    <a:lnTo>
                      <a:pt x="149" y="151"/>
                    </a:lnTo>
                    <a:lnTo>
                      <a:pt x="112" y="192"/>
                    </a:lnTo>
                    <a:lnTo>
                      <a:pt x="80" y="238"/>
                    </a:lnTo>
                    <a:lnTo>
                      <a:pt x="52" y="288"/>
                    </a:lnTo>
                    <a:lnTo>
                      <a:pt x="30" y="340"/>
                    </a:lnTo>
                    <a:lnTo>
                      <a:pt x="14" y="395"/>
                    </a:lnTo>
                    <a:lnTo>
                      <a:pt x="4" y="452"/>
                    </a:lnTo>
                    <a:lnTo>
                      <a:pt x="0" y="512"/>
                    </a:lnTo>
                    <a:lnTo>
                      <a:pt x="4" y="572"/>
                    </a:lnTo>
                    <a:lnTo>
                      <a:pt x="14" y="630"/>
                    </a:lnTo>
                    <a:lnTo>
                      <a:pt x="30" y="685"/>
                    </a:lnTo>
                    <a:lnTo>
                      <a:pt x="52" y="737"/>
                    </a:lnTo>
                    <a:lnTo>
                      <a:pt x="80" y="787"/>
                    </a:lnTo>
                    <a:lnTo>
                      <a:pt x="112" y="832"/>
                    </a:lnTo>
                    <a:lnTo>
                      <a:pt x="149" y="874"/>
                    </a:lnTo>
                    <a:lnTo>
                      <a:pt x="192" y="911"/>
                    </a:lnTo>
                    <a:lnTo>
                      <a:pt x="237" y="944"/>
                    </a:lnTo>
                    <a:lnTo>
                      <a:pt x="286" y="971"/>
                    </a:lnTo>
                    <a:lnTo>
                      <a:pt x="339" y="993"/>
                    </a:lnTo>
                    <a:lnTo>
                      <a:pt x="393" y="1010"/>
                    </a:lnTo>
                    <a:lnTo>
                      <a:pt x="452" y="1020"/>
                    </a:lnTo>
                    <a:lnTo>
                      <a:pt x="512" y="1023"/>
                    </a:lnTo>
                    <a:lnTo>
                      <a:pt x="572" y="1020"/>
                    </a:lnTo>
                    <a:lnTo>
                      <a:pt x="629" y="1010"/>
                    </a:lnTo>
                    <a:lnTo>
                      <a:pt x="684" y="993"/>
                    </a:lnTo>
                    <a:lnTo>
                      <a:pt x="736" y="971"/>
                    </a:lnTo>
                    <a:lnTo>
                      <a:pt x="786" y="944"/>
                    </a:lnTo>
                    <a:lnTo>
                      <a:pt x="832" y="911"/>
                    </a:lnTo>
                    <a:lnTo>
                      <a:pt x="873" y="874"/>
                    </a:lnTo>
                    <a:lnTo>
                      <a:pt x="910" y="832"/>
                    </a:lnTo>
                    <a:lnTo>
                      <a:pt x="944" y="787"/>
                    </a:lnTo>
                    <a:lnTo>
                      <a:pt x="971" y="737"/>
                    </a:lnTo>
                    <a:lnTo>
                      <a:pt x="994" y="685"/>
                    </a:lnTo>
                    <a:lnTo>
                      <a:pt x="1010" y="630"/>
                    </a:lnTo>
                    <a:lnTo>
                      <a:pt x="1020" y="572"/>
                    </a:lnTo>
                    <a:lnTo>
                      <a:pt x="1024" y="512"/>
                    </a:lnTo>
                  </a:path>
                </a:pathLst>
              </a:custGeom>
              <a:noFill/>
              <a:ln w="1588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4"/>
              <p:cNvSpPr>
                <a:spLocks/>
              </p:cNvSpPr>
              <p:nvPr/>
            </p:nvSpPr>
            <p:spPr bwMode="auto">
              <a:xfrm>
                <a:off x="2530475" y="2200275"/>
                <a:ext cx="203200" cy="203200"/>
              </a:xfrm>
              <a:custGeom>
                <a:avLst/>
                <a:gdLst>
                  <a:gd name="T0" fmla="*/ 512 w 512"/>
                  <a:gd name="T1" fmla="*/ 511 h 511"/>
                  <a:gd name="T2" fmla="*/ 452 w 512"/>
                  <a:gd name="T3" fmla="*/ 508 h 511"/>
                  <a:gd name="T4" fmla="*/ 393 w 512"/>
                  <a:gd name="T5" fmla="*/ 498 h 511"/>
                  <a:gd name="T6" fmla="*/ 339 w 512"/>
                  <a:gd name="T7" fmla="*/ 481 h 511"/>
                  <a:gd name="T8" fmla="*/ 286 w 512"/>
                  <a:gd name="T9" fmla="*/ 459 h 511"/>
                  <a:gd name="T10" fmla="*/ 237 w 512"/>
                  <a:gd name="T11" fmla="*/ 432 h 511"/>
                  <a:gd name="T12" fmla="*/ 192 w 512"/>
                  <a:gd name="T13" fmla="*/ 399 h 511"/>
                  <a:gd name="T14" fmla="*/ 149 w 512"/>
                  <a:gd name="T15" fmla="*/ 362 h 511"/>
                  <a:gd name="T16" fmla="*/ 112 w 512"/>
                  <a:gd name="T17" fmla="*/ 320 h 511"/>
                  <a:gd name="T18" fmla="*/ 80 w 512"/>
                  <a:gd name="T19" fmla="*/ 275 h 511"/>
                  <a:gd name="T20" fmla="*/ 52 w 512"/>
                  <a:gd name="T21" fmla="*/ 225 h 511"/>
                  <a:gd name="T22" fmla="*/ 30 w 512"/>
                  <a:gd name="T23" fmla="*/ 173 h 511"/>
                  <a:gd name="T24" fmla="*/ 14 w 512"/>
                  <a:gd name="T25" fmla="*/ 118 h 511"/>
                  <a:gd name="T26" fmla="*/ 4 w 512"/>
                  <a:gd name="T27" fmla="*/ 60 h 511"/>
                  <a:gd name="T28" fmla="*/ 0 w 512"/>
                  <a:gd name="T29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511">
                    <a:moveTo>
                      <a:pt x="512" y="511"/>
                    </a:moveTo>
                    <a:lnTo>
                      <a:pt x="452" y="508"/>
                    </a:lnTo>
                    <a:lnTo>
                      <a:pt x="393" y="498"/>
                    </a:lnTo>
                    <a:lnTo>
                      <a:pt x="339" y="481"/>
                    </a:lnTo>
                    <a:lnTo>
                      <a:pt x="286" y="459"/>
                    </a:lnTo>
                    <a:lnTo>
                      <a:pt x="237" y="432"/>
                    </a:lnTo>
                    <a:lnTo>
                      <a:pt x="192" y="399"/>
                    </a:lnTo>
                    <a:lnTo>
                      <a:pt x="149" y="362"/>
                    </a:lnTo>
                    <a:lnTo>
                      <a:pt x="112" y="320"/>
                    </a:lnTo>
                    <a:lnTo>
                      <a:pt x="80" y="275"/>
                    </a:lnTo>
                    <a:lnTo>
                      <a:pt x="52" y="225"/>
                    </a:lnTo>
                    <a:lnTo>
                      <a:pt x="30" y="173"/>
                    </a:lnTo>
                    <a:lnTo>
                      <a:pt x="14" y="118"/>
                    </a:lnTo>
                    <a:lnTo>
                      <a:pt x="4" y="6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40"/>
              <p:cNvSpPr>
                <a:spLocks/>
              </p:cNvSpPr>
              <p:nvPr/>
            </p:nvSpPr>
            <p:spPr bwMode="auto">
              <a:xfrm>
                <a:off x="2530475" y="2200275"/>
                <a:ext cx="203200" cy="203200"/>
              </a:xfrm>
              <a:custGeom>
                <a:avLst/>
                <a:gdLst>
                  <a:gd name="T0" fmla="*/ 0 w 512"/>
                  <a:gd name="T1" fmla="*/ 0 h 511"/>
                  <a:gd name="T2" fmla="*/ 512 w 512"/>
                  <a:gd name="T3" fmla="*/ 0 h 511"/>
                  <a:gd name="T4" fmla="*/ 512 w 512"/>
                  <a:gd name="T5" fmla="*/ 511 h 511"/>
                  <a:gd name="T6" fmla="*/ 0 w 512"/>
                  <a:gd name="T7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511">
                    <a:moveTo>
                      <a:pt x="0" y="0"/>
                    </a:moveTo>
                    <a:lnTo>
                      <a:pt x="512" y="0"/>
                    </a:lnTo>
                    <a:lnTo>
                      <a:pt x="512" y="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41"/>
              <p:cNvSpPr>
                <a:spLocks/>
              </p:cNvSpPr>
              <p:nvPr/>
            </p:nvSpPr>
            <p:spPr bwMode="auto">
              <a:xfrm>
                <a:off x="2530475" y="2200275"/>
                <a:ext cx="203200" cy="203200"/>
              </a:xfrm>
              <a:custGeom>
                <a:avLst/>
                <a:gdLst>
                  <a:gd name="T0" fmla="*/ 0 w 512"/>
                  <a:gd name="T1" fmla="*/ 0 h 511"/>
                  <a:gd name="T2" fmla="*/ 512 w 512"/>
                  <a:gd name="T3" fmla="*/ 0 h 511"/>
                  <a:gd name="T4" fmla="*/ 512 w 512"/>
                  <a:gd name="T5" fmla="*/ 511 h 511"/>
                  <a:gd name="T6" fmla="*/ 0 w 512"/>
                  <a:gd name="T7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511">
                    <a:moveTo>
                      <a:pt x="0" y="0"/>
                    </a:moveTo>
                    <a:lnTo>
                      <a:pt x="512" y="0"/>
                    </a:lnTo>
                    <a:lnTo>
                      <a:pt x="512" y="51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7665802" y="5445280"/>
              <a:ext cx="406400" cy="406400"/>
              <a:chOff x="2530475" y="1389063"/>
              <a:chExt cx="406400" cy="406400"/>
            </a:xfrm>
          </p:grpSpPr>
          <p:sp>
            <p:nvSpPr>
              <p:cNvPr id="128" name="Freeform 30"/>
              <p:cNvSpPr>
                <a:spLocks/>
              </p:cNvSpPr>
              <p:nvPr/>
            </p:nvSpPr>
            <p:spPr bwMode="auto">
              <a:xfrm>
                <a:off x="2530475" y="1389063"/>
                <a:ext cx="406400" cy="406400"/>
              </a:xfrm>
              <a:custGeom>
                <a:avLst/>
                <a:gdLst>
                  <a:gd name="T0" fmla="*/ 1024 w 1024"/>
                  <a:gd name="T1" fmla="*/ 512 h 1023"/>
                  <a:gd name="T2" fmla="*/ 1020 w 1024"/>
                  <a:gd name="T3" fmla="*/ 452 h 1023"/>
                  <a:gd name="T4" fmla="*/ 1010 w 1024"/>
                  <a:gd name="T5" fmla="*/ 394 h 1023"/>
                  <a:gd name="T6" fmla="*/ 994 w 1024"/>
                  <a:gd name="T7" fmla="*/ 339 h 1023"/>
                  <a:gd name="T8" fmla="*/ 971 w 1024"/>
                  <a:gd name="T9" fmla="*/ 287 h 1023"/>
                  <a:gd name="T10" fmla="*/ 944 w 1024"/>
                  <a:gd name="T11" fmla="*/ 237 h 1023"/>
                  <a:gd name="T12" fmla="*/ 910 w 1024"/>
                  <a:gd name="T13" fmla="*/ 192 h 1023"/>
                  <a:gd name="T14" fmla="*/ 873 w 1024"/>
                  <a:gd name="T15" fmla="*/ 150 h 1023"/>
                  <a:gd name="T16" fmla="*/ 832 w 1024"/>
                  <a:gd name="T17" fmla="*/ 112 h 1023"/>
                  <a:gd name="T18" fmla="*/ 786 w 1024"/>
                  <a:gd name="T19" fmla="*/ 80 h 1023"/>
                  <a:gd name="T20" fmla="*/ 736 w 1024"/>
                  <a:gd name="T21" fmla="*/ 53 h 1023"/>
                  <a:gd name="T22" fmla="*/ 684 w 1024"/>
                  <a:gd name="T23" fmla="*/ 30 h 1023"/>
                  <a:gd name="T24" fmla="*/ 629 w 1024"/>
                  <a:gd name="T25" fmla="*/ 14 h 1023"/>
                  <a:gd name="T26" fmla="*/ 572 w 1024"/>
                  <a:gd name="T27" fmla="*/ 4 h 1023"/>
                  <a:gd name="T28" fmla="*/ 512 w 1024"/>
                  <a:gd name="T29" fmla="*/ 0 h 1023"/>
                  <a:gd name="T30" fmla="*/ 452 w 1024"/>
                  <a:gd name="T31" fmla="*/ 4 h 1023"/>
                  <a:gd name="T32" fmla="*/ 393 w 1024"/>
                  <a:gd name="T33" fmla="*/ 14 h 1023"/>
                  <a:gd name="T34" fmla="*/ 339 w 1024"/>
                  <a:gd name="T35" fmla="*/ 30 h 1023"/>
                  <a:gd name="T36" fmla="*/ 286 w 1024"/>
                  <a:gd name="T37" fmla="*/ 53 h 1023"/>
                  <a:gd name="T38" fmla="*/ 237 w 1024"/>
                  <a:gd name="T39" fmla="*/ 80 h 1023"/>
                  <a:gd name="T40" fmla="*/ 192 w 1024"/>
                  <a:gd name="T41" fmla="*/ 112 h 1023"/>
                  <a:gd name="T42" fmla="*/ 149 w 1024"/>
                  <a:gd name="T43" fmla="*/ 150 h 1023"/>
                  <a:gd name="T44" fmla="*/ 112 w 1024"/>
                  <a:gd name="T45" fmla="*/ 192 h 1023"/>
                  <a:gd name="T46" fmla="*/ 80 w 1024"/>
                  <a:gd name="T47" fmla="*/ 237 h 1023"/>
                  <a:gd name="T48" fmla="*/ 52 w 1024"/>
                  <a:gd name="T49" fmla="*/ 287 h 1023"/>
                  <a:gd name="T50" fmla="*/ 30 w 1024"/>
                  <a:gd name="T51" fmla="*/ 339 h 1023"/>
                  <a:gd name="T52" fmla="*/ 14 w 1024"/>
                  <a:gd name="T53" fmla="*/ 394 h 1023"/>
                  <a:gd name="T54" fmla="*/ 4 w 1024"/>
                  <a:gd name="T55" fmla="*/ 452 h 1023"/>
                  <a:gd name="T56" fmla="*/ 0 w 1024"/>
                  <a:gd name="T57" fmla="*/ 512 h 1023"/>
                  <a:gd name="T58" fmla="*/ 4 w 1024"/>
                  <a:gd name="T59" fmla="*/ 572 h 1023"/>
                  <a:gd name="T60" fmla="*/ 14 w 1024"/>
                  <a:gd name="T61" fmla="*/ 629 h 1023"/>
                  <a:gd name="T62" fmla="*/ 30 w 1024"/>
                  <a:gd name="T63" fmla="*/ 684 h 1023"/>
                  <a:gd name="T64" fmla="*/ 52 w 1024"/>
                  <a:gd name="T65" fmla="*/ 736 h 1023"/>
                  <a:gd name="T66" fmla="*/ 80 w 1024"/>
                  <a:gd name="T67" fmla="*/ 786 h 1023"/>
                  <a:gd name="T68" fmla="*/ 112 w 1024"/>
                  <a:gd name="T69" fmla="*/ 832 h 1023"/>
                  <a:gd name="T70" fmla="*/ 149 w 1024"/>
                  <a:gd name="T71" fmla="*/ 873 h 1023"/>
                  <a:gd name="T72" fmla="*/ 192 w 1024"/>
                  <a:gd name="T73" fmla="*/ 910 h 1023"/>
                  <a:gd name="T74" fmla="*/ 237 w 1024"/>
                  <a:gd name="T75" fmla="*/ 944 h 1023"/>
                  <a:gd name="T76" fmla="*/ 286 w 1024"/>
                  <a:gd name="T77" fmla="*/ 971 h 1023"/>
                  <a:gd name="T78" fmla="*/ 339 w 1024"/>
                  <a:gd name="T79" fmla="*/ 993 h 1023"/>
                  <a:gd name="T80" fmla="*/ 393 w 1024"/>
                  <a:gd name="T81" fmla="*/ 1010 h 1023"/>
                  <a:gd name="T82" fmla="*/ 452 w 1024"/>
                  <a:gd name="T83" fmla="*/ 1020 h 1023"/>
                  <a:gd name="T84" fmla="*/ 512 w 1024"/>
                  <a:gd name="T85" fmla="*/ 1023 h 1023"/>
                  <a:gd name="T86" fmla="*/ 572 w 1024"/>
                  <a:gd name="T87" fmla="*/ 1020 h 1023"/>
                  <a:gd name="T88" fmla="*/ 629 w 1024"/>
                  <a:gd name="T89" fmla="*/ 1010 h 1023"/>
                  <a:gd name="T90" fmla="*/ 684 w 1024"/>
                  <a:gd name="T91" fmla="*/ 993 h 1023"/>
                  <a:gd name="T92" fmla="*/ 736 w 1024"/>
                  <a:gd name="T93" fmla="*/ 971 h 1023"/>
                  <a:gd name="T94" fmla="*/ 786 w 1024"/>
                  <a:gd name="T95" fmla="*/ 944 h 1023"/>
                  <a:gd name="T96" fmla="*/ 832 w 1024"/>
                  <a:gd name="T97" fmla="*/ 910 h 1023"/>
                  <a:gd name="T98" fmla="*/ 873 w 1024"/>
                  <a:gd name="T99" fmla="*/ 873 h 1023"/>
                  <a:gd name="T100" fmla="*/ 910 w 1024"/>
                  <a:gd name="T101" fmla="*/ 832 h 1023"/>
                  <a:gd name="T102" fmla="*/ 944 w 1024"/>
                  <a:gd name="T103" fmla="*/ 786 h 1023"/>
                  <a:gd name="T104" fmla="*/ 971 w 1024"/>
                  <a:gd name="T105" fmla="*/ 736 h 1023"/>
                  <a:gd name="T106" fmla="*/ 994 w 1024"/>
                  <a:gd name="T107" fmla="*/ 684 h 1023"/>
                  <a:gd name="T108" fmla="*/ 1010 w 1024"/>
                  <a:gd name="T109" fmla="*/ 629 h 1023"/>
                  <a:gd name="T110" fmla="*/ 1020 w 1024"/>
                  <a:gd name="T111" fmla="*/ 572 h 1023"/>
                  <a:gd name="T112" fmla="*/ 1024 w 1024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023">
                    <a:moveTo>
                      <a:pt x="1024" y="512"/>
                    </a:moveTo>
                    <a:lnTo>
                      <a:pt x="1020" y="452"/>
                    </a:lnTo>
                    <a:lnTo>
                      <a:pt x="1010" y="394"/>
                    </a:lnTo>
                    <a:lnTo>
                      <a:pt x="994" y="339"/>
                    </a:lnTo>
                    <a:lnTo>
                      <a:pt x="971" y="287"/>
                    </a:lnTo>
                    <a:lnTo>
                      <a:pt x="944" y="237"/>
                    </a:lnTo>
                    <a:lnTo>
                      <a:pt x="910" y="192"/>
                    </a:lnTo>
                    <a:lnTo>
                      <a:pt x="873" y="150"/>
                    </a:lnTo>
                    <a:lnTo>
                      <a:pt x="832" y="112"/>
                    </a:lnTo>
                    <a:lnTo>
                      <a:pt x="786" y="80"/>
                    </a:lnTo>
                    <a:lnTo>
                      <a:pt x="736" y="53"/>
                    </a:lnTo>
                    <a:lnTo>
                      <a:pt x="684" y="30"/>
                    </a:lnTo>
                    <a:lnTo>
                      <a:pt x="629" y="14"/>
                    </a:lnTo>
                    <a:lnTo>
                      <a:pt x="572" y="4"/>
                    </a:lnTo>
                    <a:lnTo>
                      <a:pt x="512" y="0"/>
                    </a:lnTo>
                    <a:lnTo>
                      <a:pt x="452" y="4"/>
                    </a:lnTo>
                    <a:lnTo>
                      <a:pt x="393" y="14"/>
                    </a:lnTo>
                    <a:lnTo>
                      <a:pt x="339" y="30"/>
                    </a:lnTo>
                    <a:lnTo>
                      <a:pt x="286" y="53"/>
                    </a:lnTo>
                    <a:lnTo>
                      <a:pt x="237" y="80"/>
                    </a:lnTo>
                    <a:lnTo>
                      <a:pt x="192" y="112"/>
                    </a:lnTo>
                    <a:lnTo>
                      <a:pt x="149" y="150"/>
                    </a:lnTo>
                    <a:lnTo>
                      <a:pt x="112" y="192"/>
                    </a:lnTo>
                    <a:lnTo>
                      <a:pt x="80" y="237"/>
                    </a:lnTo>
                    <a:lnTo>
                      <a:pt x="52" y="287"/>
                    </a:lnTo>
                    <a:lnTo>
                      <a:pt x="30" y="339"/>
                    </a:lnTo>
                    <a:lnTo>
                      <a:pt x="14" y="394"/>
                    </a:lnTo>
                    <a:lnTo>
                      <a:pt x="4" y="452"/>
                    </a:lnTo>
                    <a:lnTo>
                      <a:pt x="0" y="512"/>
                    </a:lnTo>
                    <a:lnTo>
                      <a:pt x="4" y="572"/>
                    </a:lnTo>
                    <a:lnTo>
                      <a:pt x="14" y="629"/>
                    </a:lnTo>
                    <a:lnTo>
                      <a:pt x="30" y="684"/>
                    </a:lnTo>
                    <a:lnTo>
                      <a:pt x="52" y="736"/>
                    </a:lnTo>
                    <a:lnTo>
                      <a:pt x="80" y="786"/>
                    </a:lnTo>
                    <a:lnTo>
                      <a:pt x="112" y="832"/>
                    </a:lnTo>
                    <a:lnTo>
                      <a:pt x="149" y="873"/>
                    </a:lnTo>
                    <a:lnTo>
                      <a:pt x="192" y="910"/>
                    </a:lnTo>
                    <a:lnTo>
                      <a:pt x="237" y="944"/>
                    </a:lnTo>
                    <a:lnTo>
                      <a:pt x="286" y="971"/>
                    </a:lnTo>
                    <a:lnTo>
                      <a:pt x="339" y="993"/>
                    </a:lnTo>
                    <a:lnTo>
                      <a:pt x="393" y="1010"/>
                    </a:lnTo>
                    <a:lnTo>
                      <a:pt x="452" y="1020"/>
                    </a:lnTo>
                    <a:lnTo>
                      <a:pt x="512" y="1023"/>
                    </a:lnTo>
                    <a:lnTo>
                      <a:pt x="572" y="1020"/>
                    </a:lnTo>
                    <a:lnTo>
                      <a:pt x="629" y="1010"/>
                    </a:lnTo>
                    <a:lnTo>
                      <a:pt x="684" y="993"/>
                    </a:lnTo>
                    <a:lnTo>
                      <a:pt x="736" y="971"/>
                    </a:lnTo>
                    <a:lnTo>
                      <a:pt x="786" y="944"/>
                    </a:lnTo>
                    <a:lnTo>
                      <a:pt x="832" y="910"/>
                    </a:lnTo>
                    <a:lnTo>
                      <a:pt x="873" y="873"/>
                    </a:lnTo>
                    <a:lnTo>
                      <a:pt x="910" y="832"/>
                    </a:lnTo>
                    <a:lnTo>
                      <a:pt x="944" y="786"/>
                    </a:lnTo>
                    <a:lnTo>
                      <a:pt x="971" y="736"/>
                    </a:lnTo>
                    <a:lnTo>
                      <a:pt x="994" y="684"/>
                    </a:lnTo>
                    <a:lnTo>
                      <a:pt x="1010" y="629"/>
                    </a:lnTo>
                    <a:lnTo>
                      <a:pt x="1020" y="572"/>
                    </a:lnTo>
                    <a:lnTo>
                      <a:pt x="1024" y="512"/>
                    </a:lnTo>
                  </a:path>
                </a:pathLst>
              </a:custGeom>
              <a:noFill/>
              <a:ln w="1588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"/>
              <p:cNvSpPr>
                <a:spLocks/>
              </p:cNvSpPr>
              <p:nvPr/>
            </p:nvSpPr>
            <p:spPr bwMode="auto">
              <a:xfrm>
                <a:off x="2733675" y="1592263"/>
                <a:ext cx="203200" cy="203200"/>
              </a:xfrm>
              <a:custGeom>
                <a:avLst/>
                <a:gdLst>
                  <a:gd name="T0" fmla="*/ 512 w 512"/>
                  <a:gd name="T1" fmla="*/ 0 h 511"/>
                  <a:gd name="T2" fmla="*/ 508 w 512"/>
                  <a:gd name="T3" fmla="*/ 60 h 511"/>
                  <a:gd name="T4" fmla="*/ 498 w 512"/>
                  <a:gd name="T5" fmla="*/ 117 h 511"/>
                  <a:gd name="T6" fmla="*/ 482 w 512"/>
                  <a:gd name="T7" fmla="*/ 172 h 511"/>
                  <a:gd name="T8" fmla="*/ 459 w 512"/>
                  <a:gd name="T9" fmla="*/ 224 h 511"/>
                  <a:gd name="T10" fmla="*/ 432 w 512"/>
                  <a:gd name="T11" fmla="*/ 274 h 511"/>
                  <a:gd name="T12" fmla="*/ 398 w 512"/>
                  <a:gd name="T13" fmla="*/ 320 h 511"/>
                  <a:gd name="T14" fmla="*/ 361 w 512"/>
                  <a:gd name="T15" fmla="*/ 361 h 511"/>
                  <a:gd name="T16" fmla="*/ 320 w 512"/>
                  <a:gd name="T17" fmla="*/ 398 h 511"/>
                  <a:gd name="T18" fmla="*/ 274 w 512"/>
                  <a:gd name="T19" fmla="*/ 432 h 511"/>
                  <a:gd name="T20" fmla="*/ 224 w 512"/>
                  <a:gd name="T21" fmla="*/ 459 h 511"/>
                  <a:gd name="T22" fmla="*/ 172 w 512"/>
                  <a:gd name="T23" fmla="*/ 481 h 511"/>
                  <a:gd name="T24" fmla="*/ 117 w 512"/>
                  <a:gd name="T25" fmla="*/ 498 h 511"/>
                  <a:gd name="T26" fmla="*/ 60 w 512"/>
                  <a:gd name="T27" fmla="*/ 508 h 511"/>
                  <a:gd name="T28" fmla="*/ 0 w 512"/>
                  <a:gd name="T29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511">
                    <a:moveTo>
                      <a:pt x="512" y="0"/>
                    </a:moveTo>
                    <a:lnTo>
                      <a:pt x="508" y="60"/>
                    </a:lnTo>
                    <a:lnTo>
                      <a:pt x="498" y="117"/>
                    </a:lnTo>
                    <a:lnTo>
                      <a:pt x="482" y="172"/>
                    </a:lnTo>
                    <a:lnTo>
                      <a:pt x="459" y="224"/>
                    </a:lnTo>
                    <a:lnTo>
                      <a:pt x="432" y="274"/>
                    </a:lnTo>
                    <a:lnTo>
                      <a:pt x="398" y="320"/>
                    </a:lnTo>
                    <a:lnTo>
                      <a:pt x="361" y="361"/>
                    </a:lnTo>
                    <a:lnTo>
                      <a:pt x="320" y="398"/>
                    </a:lnTo>
                    <a:lnTo>
                      <a:pt x="274" y="432"/>
                    </a:lnTo>
                    <a:lnTo>
                      <a:pt x="224" y="459"/>
                    </a:lnTo>
                    <a:lnTo>
                      <a:pt x="172" y="481"/>
                    </a:lnTo>
                    <a:lnTo>
                      <a:pt x="117" y="498"/>
                    </a:lnTo>
                    <a:lnTo>
                      <a:pt x="60" y="508"/>
                    </a:lnTo>
                    <a:lnTo>
                      <a:pt x="0" y="511"/>
                    </a:lnTo>
                  </a:path>
                </a:pathLst>
              </a:custGeom>
              <a:solidFill>
                <a:schemeClr val="tx1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8"/>
              <p:cNvSpPr>
                <a:spLocks/>
              </p:cNvSpPr>
              <p:nvPr/>
            </p:nvSpPr>
            <p:spPr bwMode="auto">
              <a:xfrm>
                <a:off x="2733675" y="1592263"/>
                <a:ext cx="203200" cy="203200"/>
              </a:xfrm>
              <a:custGeom>
                <a:avLst/>
                <a:gdLst>
                  <a:gd name="T0" fmla="*/ 0 w 512"/>
                  <a:gd name="T1" fmla="*/ 0 h 511"/>
                  <a:gd name="T2" fmla="*/ 512 w 512"/>
                  <a:gd name="T3" fmla="*/ 0 h 511"/>
                  <a:gd name="T4" fmla="*/ 0 w 512"/>
                  <a:gd name="T5" fmla="*/ 511 h 511"/>
                  <a:gd name="T6" fmla="*/ 0 w 512"/>
                  <a:gd name="T7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511">
                    <a:moveTo>
                      <a:pt x="0" y="0"/>
                    </a:moveTo>
                    <a:lnTo>
                      <a:pt x="512" y="0"/>
                    </a:lnTo>
                    <a:lnTo>
                      <a:pt x="0" y="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9"/>
              <p:cNvSpPr>
                <a:spLocks/>
              </p:cNvSpPr>
              <p:nvPr/>
            </p:nvSpPr>
            <p:spPr bwMode="auto">
              <a:xfrm>
                <a:off x="2733675" y="1592263"/>
                <a:ext cx="203200" cy="203200"/>
              </a:xfrm>
              <a:custGeom>
                <a:avLst/>
                <a:gdLst>
                  <a:gd name="T0" fmla="*/ 0 w 512"/>
                  <a:gd name="T1" fmla="*/ 0 h 511"/>
                  <a:gd name="T2" fmla="*/ 512 w 512"/>
                  <a:gd name="T3" fmla="*/ 0 h 511"/>
                  <a:gd name="T4" fmla="*/ 0 w 512"/>
                  <a:gd name="T5" fmla="*/ 511 h 511"/>
                  <a:gd name="T6" fmla="*/ 0 w 512"/>
                  <a:gd name="T7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511">
                    <a:moveTo>
                      <a:pt x="0" y="0"/>
                    </a:moveTo>
                    <a:lnTo>
                      <a:pt x="512" y="0"/>
                    </a:lnTo>
                    <a:lnTo>
                      <a:pt x="0" y="51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7162559" y="4501145"/>
            <a:ext cx="406400" cy="406400"/>
            <a:chOff x="2530475" y="1389063"/>
            <a:chExt cx="406400" cy="406400"/>
          </a:xfrm>
        </p:grpSpPr>
        <p:sp>
          <p:nvSpPr>
            <p:cNvPr id="133" name="Freeform 30"/>
            <p:cNvSpPr>
              <a:spLocks/>
            </p:cNvSpPr>
            <p:nvPr/>
          </p:nvSpPr>
          <p:spPr bwMode="auto">
            <a:xfrm>
              <a:off x="2530475" y="1389063"/>
              <a:ext cx="406400" cy="406400"/>
            </a:xfrm>
            <a:custGeom>
              <a:avLst/>
              <a:gdLst>
                <a:gd name="T0" fmla="*/ 1024 w 1024"/>
                <a:gd name="T1" fmla="*/ 512 h 1023"/>
                <a:gd name="T2" fmla="*/ 1020 w 1024"/>
                <a:gd name="T3" fmla="*/ 452 h 1023"/>
                <a:gd name="T4" fmla="*/ 1010 w 1024"/>
                <a:gd name="T5" fmla="*/ 394 h 1023"/>
                <a:gd name="T6" fmla="*/ 994 w 1024"/>
                <a:gd name="T7" fmla="*/ 339 h 1023"/>
                <a:gd name="T8" fmla="*/ 971 w 1024"/>
                <a:gd name="T9" fmla="*/ 287 h 1023"/>
                <a:gd name="T10" fmla="*/ 944 w 1024"/>
                <a:gd name="T11" fmla="*/ 237 h 1023"/>
                <a:gd name="T12" fmla="*/ 910 w 1024"/>
                <a:gd name="T13" fmla="*/ 192 h 1023"/>
                <a:gd name="T14" fmla="*/ 873 w 1024"/>
                <a:gd name="T15" fmla="*/ 150 h 1023"/>
                <a:gd name="T16" fmla="*/ 832 w 1024"/>
                <a:gd name="T17" fmla="*/ 112 h 1023"/>
                <a:gd name="T18" fmla="*/ 786 w 1024"/>
                <a:gd name="T19" fmla="*/ 80 h 1023"/>
                <a:gd name="T20" fmla="*/ 736 w 1024"/>
                <a:gd name="T21" fmla="*/ 53 h 1023"/>
                <a:gd name="T22" fmla="*/ 684 w 1024"/>
                <a:gd name="T23" fmla="*/ 30 h 1023"/>
                <a:gd name="T24" fmla="*/ 629 w 1024"/>
                <a:gd name="T25" fmla="*/ 14 h 1023"/>
                <a:gd name="T26" fmla="*/ 572 w 1024"/>
                <a:gd name="T27" fmla="*/ 4 h 1023"/>
                <a:gd name="T28" fmla="*/ 512 w 1024"/>
                <a:gd name="T29" fmla="*/ 0 h 1023"/>
                <a:gd name="T30" fmla="*/ 452 w 1024"/>
                <a:gd name="T31" fmla="*/ 4 h 1023"/>
                <a:gd name="T32" fmla="*/ 393 w 1024"/>
                <a:gd name="T33" fmla="*/ 14 h 1023"/>
                <a:gd name="T34" fmla="*/ 339 w 1024"/>
                <a:gd name="T35" fmla="*/ 30 h 1023"/>
                <a:gd name="T36" fmla="*/ 286 w 1024"/>
                <a:gd name="T37" fmla="*/ 53 h 1023"/>
                <a:gd name="T38" fmla="*/ 237 w 1024"/>
                <a:gd name="T39" fmla="*/ 80 h 1023"/>
                <a:gd name="T40" fmla="*/ 192 w 1024"/>
                <a:gd name="T41" fmla="*/ 112 h 1023"/>
                <a:gd name="T42" fmla="*/ 149 w 1024"/>
                <a:gd name="T43" fmla="*/ 150 h 1023"/>
                <a:gd name="T44" fmla="*/ 112 w 1024"/>
                <a:gd name="T45" fmla="*/ 192 h 1023"/>
                <a:gd name="T46" fmla="*/ 80 w 1024"/>
                <a:gd name="T47" fmla="*/ 237 h 1023"/>
                <a:gd name="T48" fmla="*/ 52 w 1024"/>
                <a:gd name="T49" fmla="*/ 287 h 1023"/>
                <a:gd name="T50" fmla="*/ 30 w 1024"/>
                <a:gd name="T51" fmla="*/ 339 h 1023"/>
                <a:gd name="T52" fmla="*/ 14 w 1024"/>
                <a:gd name="T53" fmla="*/ 394 h 1023"/>
                <a:gd name="T54" fmla="*/ 4 w 1024"/>
                <a:gd name="T55" fmla="*/ 452 h 1023"/>
                <a:gd name="T56" fmla="*/ 0 w 1024"/>
                <a:gd name="T57" fmla="*/ 512 h 1023"/>
                <a:gd name="T58" fmla="*/ 4 w 1024"/>
                <a:gd name="T59" fmla="*/ 572 h 1023"/>
                <a:gd name="T60" fmla="*/ 14 w 1024"/>
                <a:gd name="T61" fmla="*/ 629 h 1023"/>
                <a:gd name="T62" fmla="*/ 30 w 1024"/>
                <a:gd name="T63" fmla="*/ 684 h 1023"/>
                <a:gd name="T64" fmla="*/ 52 w 1024"/>
                <a:gd name="T65" fmla="*/ 736 h 1023"/>
                <a:gd name="T66" fmla="*/ 80 w 1024"/>
                <a:gd name="T67" fmla="*/ 786 h 1023"/>
                <a:gd name="T68" fmla="*/ 112 w 1024"/>
                <a:gd name="T69" fmla="*/ 832 h 1023"/>
                <a:gd name="T70" fmla="*/ 149 w 1024"/>
                <a:gd name="T71" fmla="*/ 873 h 1023"/>
                <a:gd name="T72" fmla="*/ 192 w 1024"/>
                <a:gd name="T73" fmla="*/ 910 h 1023"/>
                <a:gd name="T74" fmla="*/ 237 w 1024"/>
                <a:gd name="T75" fmla="*/ 944 h 1023"/>
                <a:gd name="T76" fmla="*/ 286 w 1024"/>
                <a:gd name="T77" fmla="*/ 971 h 1023"/>
                <a:gd name="T78" fmla="*/ 339 w 1024"/>
                <a:gd name="T79" fmla="*/ 993 h 1023"/>
                <a:gd name="T80" fmla="*/ 393 w 1024"/>
                <a:gd name="T81" fmla="*/ 1010 h 1023"/>
                <a:gd name="T82" fmla="*/ 452 w 1024"/>
                <a:gd name="T83" fmla="*/ 1020 h 1023"/>
                <a:gd name="T84" fmla="*/ 512 w 1024"/>
                <a:gd name="T85" fmla="*/ 1023 h 1023"/>
                <a:gd name="T86" fmla="*/ 572 w 1024"/>
                <a:gd name="T87" fmla="*/ 1020 h 1023"/>
                <a:gd name="T88" fmla="*/ 629 w 1024"/>
                <a:gd name="T89" fmla="*/ 1010 h 1023"/>
                <a:gd name="T90" fmla="*/ 684 w 1024"/>
                <a:gd name="T91" fmla="*/ 993 h 1023"/>
                <a:gd name="T92" fmla="*/ 736 w 1024"/>
                <a:gd name="T93" fmla="*/ 971 h 1023"/>
                <a:gd name="T94" fmla="*/ 786 w 1024"/>
                <a:gd name="T95" fmla="*/ 944 h 1023"/>
                <a:gd name="T96" fmla="*/ 832 w 1024"/>
                <a:gd name="T97" fmla="*/ 910 h 1023"/>
                <a:gd name="T98" fmla="*/ 873 w 1024"/>
                <a:gd name="T99" fmla="*/ 873 h 1023"/>
                <a:gd name="T100" fmla="*/ 910 w 1024"/>
                <a:gd name="T101" fmla="*/ 832 h 1023"/>
                <a:gd name="T102" fmla="*/ 944 w 1024"/>
                <a:gd name="T103" fmla="*/ 786 h 1023"/>
                <a:gd name="T104" fmla="*/ 971 w 1024"/>
                <a:gd name="T105" fmla="*/ 736 h 1023"/>
                <a:gd name="T106" fmla="*/ 994 w 1024"/>
                <a:gd name="T107" fmla="*/ 684 h 1023"/>
                <a:gd name="T108" fmla="*/ 1010 w 1024"/>
                <a:gd name="T109" fmla="*/ 629 h 1023"/>
                <a:gd name="T110" fmla="*/ 1020 w 1024"/>
                <a:gd name="T111" fmla="*/ 572 h 1023"/>
                <a:gd name="T112" fmla="*/ 1024 w 1024"/>
                <a:gd name="T113" fmla="*/ 51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4" h="1023">
                  <a:moveTo>
                    <a:pt x="1024" y="512"/>
                  </a:moveTo>
                  <a:lnTo>
                    <a:pt x="1020" y="452"/>
                  </a:lnTo>
                  <a:lnTo>
                    <a:pt x="1010" y="394"/>
                  </a:lnTo>
                  <a:lnTo>
                    <a:pt x="994" y="339"/>
                  </a:lnTo>
                  <a:lnTo>
                    <a:pt x="971" y="287"/>
                  </a:lnTo>
                  <a:lnTo>
                    <a:pt x="944" y="237"/>
                  </a:lnTo>
                  <a:lnTo>
                    <a:pt x="910" y="192"/>
                  </a:lnTo>
                  <a:lnTo>
                    <a:pt x="873" y="150"/>
                  </a:lnTo>
                  <a:lnTo>
                    <a:pt x="832" y="112"/>
                  </a:lnTo>
                  <a:lnTo>
                    <a:pt x="786" y="80"/>
                  </a:lnTo>
                  <a:lnTo>
                    <a:pt x="736" y="53"/>
                  </a:lnTo>
                  <a:lnTo>
                    <a:pt x="684" y="30"/>
                  </a:lnTo>
                  <a:lnTo>
                    <a:pt x="629" y="14"/>
                  </a:lnTo>
                  <a:lnTo>
                    <a:pt x="572" y="4"/>
                  </a:lnTo>
                  <a:lnTo>
                    <a:pt x="512" y="0"/>
                  </a:lnTo>
                  <a:lnTo>
                    <a:pt x="452" y="4"/>
                  </a:lnTo>
                  <a:lnTo>
                    <a:pt x="393" y="14"/>
                  </a:lnTo>
                  <a:lnTo>
                    <a:pt x="339" y="30"/>
                  </a:lnTo>
                  <a:lnTo>
                    <a:pt x="286" y="53"/>
                  </a:lnTo>
                  <a:lnTo>
                    <a:pt x="237" y="80"/>
                  </a:lnTo>
                  <a:lnTo>
                    <a:pt x="192" y="112"/>
                  </a:lnTo>
                  <a:lnTo>
                    <a:pt x="149" y="150"/>
                  </a:lnTo>
                  <a:lnTo>
                    <a:pt x="112" y="192"/>
                  </a:lnTo>
                  <a:lnTo>
                    <a:pt x="80" y="237"/>
                  </a:lnTo>
                  <a:lnTo>
                    <a:pt x="52" y="287"/>
                  </a:lnTo>
                  <a:lnTo>
                    <a:pt x="30" y="339"/>
                  </a:lnTo>
                  <a:lnTo>
                    <a:pt x="14" y="394"/>
                  </a:lnTo>
                  <a:lnTo>
                    <a:pt x="4" y="452"/>
                  </a:lnTo>
                  <a:lnTo>
                    <a:pt x="0" y="512"/>
                  </a:lnTo>
                  <a:lnTo>
                    <a:pt x="4" y="572"/>
                  </a:lnTo>
                  <a:lnTo>
                    <a:pt x="14" y="629"/>
                  </a:lnTo>
                  <a:lnTo>
                    <a:pt x="30" y="684"/>
                  </a:lnTo>
                  <a:lnTo>
                    <a:pt x="52" y="736"/>
                  </a:lnTo>
                  <a:lnTo>
                    <a:pt x="80" y="786"/>
                  </a:lnTo>
                  <a:lnTo>
                    <a:pt x="112" y="832"/>
                  </a:lnTo>
                  <a:lnTo>
                    <a:pt x="149" y="873"/>
                  </a:lnTo>
                  <a:lnTo>
                    <a:pt x="192" y="910"/>
                  </a:lnTo>
                  <a:lnTo>
                    <a:pt x="237" y="944"/>
                  </a:lnTo>
                  <a:lnTo>
                    <a:pt x="286" y="971"/>
                  </a:lnTo>
                  <a:lnTo>
                    <a:pt x="339" y="993"/>
                  </a:lnTo>
                  <a:lnTo>
                    <a:pt x="393" y="1010"/>
                  </a:lnTo>
                  <a:lnTo>
                    <a:pt x="452" y="1020"/>
                  </a:lnTo>
                  <a:lnTo>
                    <a:pt x="512" y="1023"/>
                  </a:lnTo>
                  <a:lnTo>
                    <a:pt x="572" y="1020"/>
                  </a:lnTo>
                  <a:lnTo>
                    <a:pt x="629" y="1010"/>
                  </a:lnTo>
                  <a:lnTo>
                    <a:pt x="684" y="993"/>
                  </a:lnTo>
                  <a:lnTo>
                    <a:pt x="736" y="971"/>
                  </a:lnTo>
                  <a:lnTo>
                    <a:pt x="786" y="944"/>
                  </a:lnTo>
                  <a:lnTo>
                    <a:pt x="832" y="910"/>
                  </a:lnTo>
                  <a:lnTo>
                    <a:pt x="873" y="873"/>
                  </a:lnTo>
                  <a:lnTo>
                    <a:pt x="910" y="832"/>
                  </a:lnTo>
                  <a:lnTo>
                    <a:pt x="944" y="786"/>
                  </a:lnTo>
                  <a:lnTo>
                    <a:pt x="971" y="736"/>
                  </a:lnTo>
                  <a:lnTo>
                    <a:pt x="994" y="684"/>
                  </a:lnTo>
                  <a:lnTo>
                    <a:pt x="1010" y="629"/>
                  </a:lnTo>
                  <a:lnTo>
                    <a:pt x="1020" y="572"/>
                  </a:lnTo>
                  <a:lnTo>
                    <a:pt x="1024" y="512"/>
                  </a:lnTo>
                </a:path>
              </a:pathLst>
            </a:custGeom>
            <a:noFill/>
            <a:ln w="1588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"/>
            <p:cNvSpPr>
              <a:spLocks/>
            </p:cNvSpPr>
            <p:nvPr/>
          </p:nvSpPr>
          <p:spPr bwMode="auto">
            <a:xfrm>
              <a:off x="2733675" y="1592263"/>
              <a:ext cx="203200" cy="203200"/>
            </a:xfrm>
            <a:custGeom>
              <a:avLst/>
              <a:gdLst>
                <a:gd name="T0" fmla="*/ 512 w 512"/>
                <a:gd name="T1" fmla="*/ 0 h 511"/>
                <a:gd name="T2" fmla="*/ 508 w 512"/>
                <a:gd name="T3" fmla="*/ 60 h 511"/>
                <a:gd name="T4" fmla="*/ 498 w 512"/>
                <a:gd name="T5" fmla="*/ 117 h 511"/>
                <a:gd name="T6" fmla="*/ 482 w 512"/>
                <a:gd name="T7" fmla="*/ 172 h 511"/>
                <a:gd name="T8" fmla="*/ 459 w 512"/>
                <a:gd name="T9" fmla="*/ 224 h 511"/>
                <a:gd name="T10" fmla="*/ 432 w 512"/>
                <a:gd name="T11" fmla="*/ 274 h 511"/>
                <a:gd name="T12" fmla="*/ 398 w 512"/>
                <a:gd name="T13" fmla="*/ 320 h 511"/>
                <a:gd name="T14" fmla="*/ 361 w 512"/>
                <a:gd name="T15" fmla="*/ 361 h 511"/>
                <a:gd name="T16" fmla="*/ 320 w 512"/>
                <a:gd name="T17" fmla="*/ 398 h 511"/>
                <a:gd name="T18" fmla="*/ 274 w 512"/>
                <a:gd name="T19" fmla="*/ 432 h 511"/>
                <a:gd name="T20" fmla="*/ 224 w 512"/>
                <a:gd name="T21" fmla="*/ 459 h 511"/>
                <a:gd name="T22" fmla="*/ 172 w 512"/>
                <a:gd name="T23" fmla="*/ 481 h 511"/>
                <a:gd name="T24" fmla="*/ 117 w 512"/>
                <a:gd name="T25" fmla="*/ 498 h 511"/>
                <a:gd name="T26" fmla="*/ 60 w 512"/>
                <a:gd name="T27" fmla="*/ 508 h 511"/>
                <a:gd name="T28" fmla="*/ 0 w 512"/>
                <a:gd name="T2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511">
                  <a:moveTo>
                    <a:pt x="512" y="0"/>
                  </a:moveTo>
                  <a:lnTo>
                    <a:pt x="508" y="60"/>
                  </a:lnTo>
                  <a:lnTo>
                    <a:pt x="498" y="117"/>
                  </a:lnTo>
                  <a:lnTo>
                    <a:pt x="482" y="172"/>
                  </a:lnTo>
                  <a:lnTo>
                    <a:pt x="459" y="224"/>
                  </a:lnTo>
                  <a:lnTo>
                    <a:pt x="432" y="274"/>
                  </a:lnTo>
                  <a:lnTo>
                    <a:pt x="398" y="320"/>
                  </a:lnTo>
                  <a:lnTo>
                    <a:pt x="361" y="361"/>
                  </a:lnTo>
                  <a:lnTo>
                    <a:pt x="320" y="398"/>
                  </a:lnTo>
                  <a:lnTo>
                    <a:pt x="274" y="432"/>
                  </a:lnTo>
                  <a:lnTo>
                    <a:pt x="224" y="459"/>
                  </a:lnTo>
                  <a:lnTo>
                    <a:pt x="172" y="481"/>
                  </a:lnTo>
                  <a:lnTo>
                    <a:pt x="117" y="498"/>
                  </a:lnTo>
                  <a:lnTo>
                    <a:pt x="60" y="508"/>
                  </a:lnTo>
                  <a:lnTo>
                    <a:pt x="0" y="511"/>
                  </a:lnTo>
                </a:path>
              </a:pathLst>
            </a:custGeom>
            <a:solidFill>
              <a:schemeClr val="tx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8"/>
            <p:cNvSpPr>
              <a:spLocks/>
            </p:cNvSpPr>
            <p:nvPr/>
          </p:nvSpPr>
          <p:spPr bwMode="auto">
            <a:xfrm>
              <a:off x="2733675" y="1592263"/>
              <a:ext cx="203200" cy="203200"/>
            </a:xfrm>
            <a:custGeom>
              <a:avLst/>
              <a:gdLst>
                <a:gd name="T0" fmla="*/ 0 w 512"/>
                <a:gd name="T1" fmla="*/ 0 h 511"/>
                <a:gd name="T2" fmla="*/ 512 w 512"/>
                <a:gd name="T3" fmla="*/ 0 h 511"/>
                <a:gd name="T4" fmla="*/ 0 w 512"/>
                <a:gd name="T5" fmla="*/ 511 h 511"/>
                <a:gd name="T6" fmla="*/ 0 w 512"/>
                <a:gd name="T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11">
                  <a:moveTo>
                    <a:pt x="0" y="0"/>
                  </a:moveTo>
                  <a:lnTo>
                    <a:pt x="512" y="0"/>
                  </a:lnTo>
                  <a:lnTo>
                    <a:pt x="0" y="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9"/>
            <p:cNvSpPr>
              <a:spLocks/>
            </p:cNvSpPr>
            <p:nvPr/>
          </p:nvSpPr>
          <p:spPr bwMode="auto">
            <a:xfrm>
              <a:off x="2733675" y="1592263"/>
              <a:ext cx="203200" cy="203200"/>
            </a:xfrm>
            <a:custGeom>
              <a:avLst/>
              <a:gdLst>
                <a:gd name="T0" fmla="*/ 0 w 512"/>
                <a:gd name="T1" fmla="*/ 0 h 511"/>
                <a:gd name="T2" fmla="*/ 512 w 512"/>
                <a:gd name="T3" fmla="*/ 0 h 511"/>
                <a:gd name="T4" fmla="*/ 0 w 512"/>
                <a:gd name="T5" fmla="*/ 511 h 511"/>
                <a:gd name="T6" fmla="*/ 0 w 512"/>
                <a:gd name="T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11">
                  <a:moveTo>
                    <a:pt x="0" y="0"/>
                  </a:moveTo>
                  <a:lnTo>
                    <a:pt x="512" y="0"/>
                  </a:lnTo>
                  <a:lnTo>
                    <a:pt x="0" y="51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162559" y="4508501"/>
            <a:ext cx="406400" cy="406400"/>
            <a:chOff x="1920875" y="1389063"/>
            <a:chExt cx="406400" cy="406400"/>
          </a:xfrm>
        </p:grpSpPr>
        <p:sp>
          <p:nvSpPr>
            <p:cNvPr id="93" name="Freeform 28"/>
            <p:cNvSpPr>
              <a:spLocks/>
            </p:cNvSpPr>
            <p:nvPr/>
          </p:nvSpPr>
          <p:spPr bwMode="auto">
            <a:xfrm>
              <a:off x="1920875" y="1389063"/>
              <a:ext cx="406400" cy="406400"/>
            </a:xfrm>
            <a:custGeom>
              <a:avLst/>
              <a:gdLst>
                <a:gd name="T0" fmla="*/ 1023 w 1023"/>
                <a:gd name="T1" fmla="*/ 512 h 1023"/>
                <a:gd name="T2" fmla="*/ 1019 w 1023"/>
                <a:gd name="T3" fmla="*/ 452 h 1023"/>
                <a:gd name="T4" fmla="*/ 1009 w 1023"/>
                <a:gd name="T5" fmla="*/ 394 h 1023"/>
                <a:gd name="T6" fmla="*/ 993 w 1023"/>
                <a:gd name="T7" fmla="*/ 339 h 1023"/>
                <a:gd name="T8" fmla="*/ 971 w 1023"/>
                <a:gd name="T9" fmla="*/ 287 h 1023"/>
                <a:gd name="T10" fmla="*/ 943 w 1023"/>
                <a:gd name="T11" fmla="*/ 237 h 1023"/>
                <a:gd name="T12" fmla="*/ 911 w 1023"/>
                <a:gd name="T13" fmla="*/ 192 h 1023"/>
                <a:gd name="T14" fmla="*/ 874 w 1023"/>
                <a:gd name="T15" fmla="*/ 150 h 1023"/>
                <a:gd name="T16" fmla="*/ 831 w 1023"/>
                <a:gd name="T17" fmla="*/ 112 h 1023"/>
                <a:gd name="T18" fmla="*/ 785 w 1023"/>
                <a:gd name="T19" fmla="*/ 80 h 1023"/>
                <a:gd name="T20" fmla="*/ 737 w 1023"/>
                <a:gd name="T21" fmla="*/ 53 h 1023"/>
                <a:gd name="T22" fmla="*/ 684 w 1023"/>
                <a:gd name="T23" fmla="*/ 30 h 1023"/>
                <a:gd name="T24" fmla="*/ 628 w 1023"/>
                <a:gd name="T25" fmla="*/ 14 h 1023"/>
                <a:gd name="T26" fmla="*/ 571 w 1023"/>
                <a:gd name="T27" fmla="*/ 4 h 1023"/>
                <a:gd name="T28" fmla="*/ 511 w 1023"/>
                <a:gd name="T29" fmla="*/ 0 h 1023"/>
                <a:gd name="T30" fmla="*/ 452 w 1023"/>
                <a:gd name="T31" fmla="*/ 4 h 1023"/>
                <a:gd name="T32" fmla="*/ 394 w 1023"/>
                <a:gd name="T33" fmla="*/ 14 h 1023"/>
                <a:gd name="T34" fmla="*/ 338 w 1023"/>
                <a:gd name="T35" fmla="*/ 30 h 1023"/>
                <a:gd name="T36" fmla="*/ 286 w 1023"/>
                <a:gd name="T37" fmla="*/ 53 h 1023"/>
                <a:gd name="T38" fmla="*/ 237 w 1023"/>
                <a:gd name="T39" fmla="*/ 80 h 1023"/>
                <a:gd name="T40" fmla="*/ 191 w 1023"/>
                <a:gd name="T41" fmla="*/ 112 h 1023"/>
                <a:gd name="T42" fmla="*/ 149 w 1023"/>
                <a:gd name="T43" fmla="*/ 150 h 1023"/>
                <a:gd name="T44" fmla="*/ 112 w 1023"/>
                <a:gd name="T45" fmla="*/ 192 h 1023"/>
                <a:gd name="T46" fmla="*/ 79 w 1023"/>
                <a:gd name="T47" fmla="*/ 237 h 1023"/>
                <a:gd name="T48" fmla="*/ 52 w 1023"/>
                <a:gd name="T49" fmla="*/ 287 h 1023"/>
                <a:gd name="T50" fmla="*/ 29 w 1023"/>
                <a:gd name="T51" fmla="*/ 339 h 1023"/>
                <a:gd name="T52" fmla="*/ 13 w 1023"/>
                <a:gd name="T53" fmla="*/ 394 h 1023"/>
                <a:gd name="T54" fmla="*/ 3 w 1023"/>
                <a:gd name="T55" fmla="*/ 452 h 1023"/>
                <a:gd name="T56" fmla="*/ 0 w 1023"/>
                <a:gd name="T57" fmla="*/ 512 h 1023"/>
                <a:gd name="T58" fmla="*/ 3 w 1023"/>
                <a:gd name="T59" fmla="*/ 572 h 1023"/>
                <a:gd name="T60" fmla="*/ 13 w 1023"/>
                <a:gd name="T61" fmla="*/ 629 h 1023"/>
                <a:gd name="T62" fmla="*/ 29 w 1023"/>
                <a:gd name="T63" fmla="*/ 684 h 1023"/>
                <a:gd name="T64" fmla="*/ 52 w 1023"/>
                <a:gd name="T65" fmla="*/ 736 h 1023"/>
                <a:gd name="T66" fmla="*/ 79 w 1023"/>
                <a:gd name="T67" fmla="*/ 786 h 1023"/>
                <a:gd name="T68" fmla="*/ 112 w 1023"/>
                <a:gd name="T69" fmla="*/ 832 h 1023"/>
                <a:gd name="T70" fmla="*/ 149 w 1023"/>
                <a:gd name="T71" fmla="*/ 873 h 1023"/>
                <a:gd name="T72" fmla="*/ 191 w 1023"/>
                <a:gd name="T73" fmla="*/ 910 h 1023"/>
                <a:gd name="T74" fmla="*/ 237 w 1023"/>
                <a:gd name="T75" fmla="*/ 944 h 1023"/>
                <a:gd name="T76" fmla="*/ 286 w 1023"/>
                <a:gd name="T77" fmla="*/ 971 h 1023"/>
                <a:gd name="T78" fmla="*/ 338 w 1023"/>
                <a:gd name="T79" fmla="*/ 993 h 1023"/>
                <a:gd name="T80" fmla="*/ 394 w 1023"/>
                <a:gd name="T81" fmla="*/ 1010 h 1023"/>
                <a:gd name="T82" fmla="*/ 452 w 1023"/>
                <a:gd name="T83" fmla="*/ 1020 h 1023"/>
                <a:gd name="T84" fmla="*/ 511 w 1023"/>
                <a:gd name="T85" fmla="*/ 1023 h 1023"/>
                <a:gd name="T86" fmla="*/ 571 w 1023"/>
                <a:gd name="T87" fmla="*/ 1020 h 1023"/>
                <a:gd name="T88" fmla="*/ 628 w 1023"/>
                <a:gd name="T89" fmla="*/ 1010 h 1023"/>
                <a:gd name="T90" fmla="*/ 684 w 1023"/>
                <a:gd name="T91" fmla="*/ 993 h 1023"/>
                <a:gd name="T92" fmla="*/ 737 w 1023"/>
                <a:gd name="T93" fmla="*/ 971 h 1023"/>
                <a:gd name="T94" fmla="*/ 785 w 1023"/>
                <a:gd name="T95" fmla="*/ 944 h 1023"/>
                <a:gd name="T96" fmla="*/ 831 w 1023"/>
                <a:gd name="T97" fmla="*/ 910 h 1023"/>
                <a:gd name="T98" fmla="*/ 874 w 1023"/>
                <a:gd name="T99" fmla="*/ 873 h 1023"/>
                <a:gd name="T100" fmla="*/ 911 w 1023"/>
                <a:gd name="T101" fmla="*/ 832 h 1023"/>
                <a:gd name="T102" fmla="*/ 943 w 1023"/>
                <a:gd name="T103" fmla="*/ 786 h 1023"/>
                <a:gd name="T104" fmla="*/ 971 w 1023"/>
                <a:gd name="T105" fmla="*/ 736 h 1023"/>
                <a:gd name="T106" fmla="*/ 993 w 1023"/>
                <a:gd name="T107" fmla="*/ 684 h 1023"/>
                <a:gd name="T108" fmla="*/ 1009 w 1023"/>
                <a:gd name="T109" fmla="*/ 629 h 1023"/>
                <a:gd name="T110" fmla="*/ 1019 w 1023"/>
                <a:gd name="T111" fmla="*/ 572 h 1023"/>
                <a:gd name="T112" fmla="*/ 1023 w 1023"/>
                <a:gd name="T113" fmla="*/ 51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19" y="452"/>
                  </a:lnTo>
                  <a:lnTo>
                    <a:pt x="1009" y="394"/>
                  </a:lnTo>
                  <a:lnTo>
                    <a:pt x="993" y="339"/>
                  </a:lnTo>
                  <a:lnTo>
                    <a:pt x="971" y="287"/>
                  </a:lnTo>
                  <a:lnTo>
                    <a:pt x="943" y="237"/>
                  </a:lnTo>
                  <a:lnTo>
                    <a:pt x="911" y="192"/>
                  </a:lnTo>
                  <a:lnTo>
                    <a:pt x="874" y="150"/>
                  </a:lnTo>
                  <a:lnTo>
                    <a:pt x="831" y="112"/>
                  </a:lnTo>
                  <a:lnTo>
                    <a:pt x="785" y="80"/>
                  </a:lnTo>
                  <a:lnTo>
                    <a:pt x="737" y="53"/>
                  </a:lnTo>
                  <a:lnTo>
                    <a:pt x="684" y="30"/>
                  </a:lnTo>
                  <a:lnTo>
                    <a:pt x="628" y="14"/>
                  </a:lnTo>
                  <a:lnTo>
                    <a:pt x="571" y="4"/>
                  </a:lnTo>
                  <a:lnTo>
                    <a:pt x="511" y="0"/>
                  </a:lnTo>
                  <a:lnTo>
                    <a:pt x="452" y="4"/>
                  </a:lnTo>
                  <a:lnTo>
                    <a:pt x="394" y="14"/>
                  </a:lnTo>
                  <a:lnTo>
                    <a:pt x="338" y="30"/>
                  </a:lnTo>
                  <a:lnTo>
                    <a:pt x="286" y="53"/>
                  </a:lnTo>
                  <a:lnTo>
                    <a:pt x="237" y="80"/>
                  </a:lnTo>
                  <a:lnTo>
                    <a:pt x="191" y="112"/>
                  </a:lnTo>
                  <a:lnTo>
                    <a:pt x="149" y="150"/>
                  </a:lnTo>
                  <a:lnTo>
                    <a:pt x="112" y="192"/>
                  </a:lnTo>
                  <a:lnTo>
                    <a:pt x="79" y="237"/>
                  </a:lnTo>
                  <a:lnTo>
                    <a:pt x="52" y="287"/>
                  </a:lnTo>
                  <a:lnTo>
                    <a:pt x="29" y="339"/>
                  </a:lnTo>
                  <a:lnTo>
                    <a:pt x="13" y="394"/>
                  </a:lnTo>
                  <a:lnTo>
                    <a:pt x="3" y="452"/>
                  </a:lnTo>
                  <a:lnTo>
                    <a:pt x="0" y="512"/>
                  </a:lnTo>
                  <a:lnTo>
                    <a:pt x="3" y="572"/>
                  </a:lnTo>
                  <a:lnTo>
                    <a:pt x="13" y="629"/>
                  </a:lnTo>
                  <a:lnTo>
                    <a:pt x="29" y="684"/>
                  </a:lnTo>
                  <a:lnTo>
                    <a:pt x="52" y="736"/>
                  </a:lnTo>
                  <a:lnTo>
                    <a:pt x="79" y="786"/>
                  </a:lnTo>
                  <a:lnTo>
                    <a:pt x="112" y="832"/>
                  </a:lnTo>
                  <a:lnTo>
                    <a:pt x="149" y="873"/>
                  </a:lnTo>
                  <a:lnTo>
                    <a:pt x="191" y="910"/>
                  </a:lnTo>
                  <a:lnTo>
                    <a:pt x="237" y="944"/>
                  </a:lnTo>
                  <a:lnTo>
                    <a:pt x="286" y="971"/>
                  </a:lnTo>
                  <a:lnTo>
                    <a:pt x="338" y="993"/>
                  </a:lnTo>
                  <a:lnTo>
                    <a:pt x="394" y="1010"/>
                  </a:lnTo>
                  <a:lnTo>
                    <a:pt x="452" y="1020"/>
                  </a:lnTo>
                  <a:lnTo>
                    <a:pt x="511" y="1023"/>
                  </a:lnTo>
                  <a:lnTo>
                    <a:pt x="571" y="1020"/>
                  </a:lnTo>
                  <a:lnTo>
                    <a:pt x="628" y="1010"/>
                  </a:lnTo>
                  <a:lnTo>
                    <a:pt x="684" y="993"/>
                  </a:lnTo>
                  <a:lnTo>
                    <a:pt x="737" y="971"/>
                  </a:lnTo>
                  <a:lnTo>
                    <a:pt x="785" y="944"/>
                  </a:lnTo>
                  <a:lnTo>
                    <a:pt x="831" y="910"/>
                  </a:lnTo>
                  <a:lnTo>
                    <a:pt x="874" y="873"/>
                  </a:lnTo>
                  <a:lnTo>
                    <a:pt x="911" y="832"/>
                  </a:lnTo>
                  <a:lnTo>
                    <a:pt x="943" y="786"/>
                  </a:lnTo>
                  <a:lnTo>
                    <a:pt x="971" y="736"/>
                  </a:lnTo>
                  <a:lnTo>
                    <a:pt x="993" y="684"/>
                  </a:lnTo>
                  <a:lnTo>
                    <a:pt x="1009" y="629"/>
                  </a:lnTo>
                  <a:lnTo>
                    <a:pt x="1019" y="572"/>
                  </a:lnTo>
                  <a:lnTo>
                    <a:pt x="1023" y="512"/>
                  </a:lnTo>
                </a:path>
              </a:pathLst>
            </a:custGeom>
            <a:noFill/>
            <a:ln w="1588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2124075" y="1389063"/>
              <a:ext cx="203200" cy="203200"/>
            </a:xfrm>
            <a:custGeom>
              <a:avLst/>
              <a:gdLst>
                <a:gd name="T0" fmla="*/ 0 w 512"/>
                <a:gd name="T1" fmla="*/ 0 h 512"/>
                <a:gd name="T2" fmla="*/ 60 w 512"/>
                <a:gd name="T3" fmla="*/ 4 h 512"/>
                <a:gd name="T4" fmla="*/ 117 w 512"/>
                <a:gd name="T5" fmla="*/ 14 h 512"/>
                <a:gd name="T6" fmla="*/ 173 w 512"/>
                <a:gd name="T7" fmla="*/ 30 h 512"/>
                <a:gd name="T8" fmla="*/ 226 w 512"/>
                <a:gd name="T9" fmla="*/ 53 h 512"/>
                <a:gd name="T10" fmla="*/ 274 w 512"/>
                <a:gd name="T11" fmla="*/ 80 h 512"/>
                <a:gd name="T12" fmla="*/ 320 w 512"/>
                <a:gd name="T13" fmla="*/ 112 h 512"/>
                <a:gd name="T14" fmla="*/ 363 w 512"/>
                <a:gd name="T15" fmla="*/ 150 h 512"/>
                <a:gd name="T16" fmla="*/ 400 w 512"/>
                <a:gd name="T17" fmla="*/ 192 h 512"/>
                <a:gd name="T18" fmla="*/ 432 w 512"/>
                <a:gd name="T19" fmla="*/ 237 h 512"/>
                <a:gd name="T20" fmla="*/ 460 w 512"/>
                <a:gd name="T21" fmla="*/ 287 h 512"/>
                <a:gd name="T22" fmla="*/ 482 w 512"/>
                <a:gd name="T23" fmla="*/ 339 h 512"/>
                <a:gd name="T24" fmla="*/ 498 w 512"/>
                <a:gd name="T25" fmla="*/ 394 h 512"/>
                <a:gd name="T26" fmla="*/ 508 w 512"/>
                <a:gd name="T27" fmla="*/ 452 h 512"/>
                <a:gd name="T28" fmla="*/ 512 w 512"/>
                <a:gd name="T29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512">
                  <a:moveTo>
                    <a:pt x="0" y="0"/>
                  </a:moveTo>
                  <a:lnTo>
                    <a:pt x="60" y="4"/>
                  </a:lnTo>
                  <a:lnTo>
                    <a:pt x="117" y="14"/>
                  </a:lnTo>
                  <a:lnTo>
                    <a:pt x="173" y="30"/>
                  </a:lnTo>
                  <a:lnTo>
                    <a:pt x="226" y="53"/>
                  </a:lnTo>
                  <a:lnTo>
                    <a:pt x="274" y="80"/>
                  </a:lnTo>
                  <a:lnTo>
                    <a:pt x="320" y="112"/>
                  </a:lnTo>
                  <a:lnTo>
                    <a:pt x="363" y="150"/>
                  </a:lnTo>
                  <a:lnTo>
                    <a:pt x="400" y="192"/>
                  </a:lnTo>
                  <a:lnTo>
                    <a:pt x="432" y="237"/>
                  </a:lnTo>
                  <a:lnTo>
                    <a:pt x="460" y="287"/>
                  </a:lnTo>
                  <a:lnTo>
                    <a:pt x="482" y="339"/>
                  </a:lnTo>
                  <a:lnTo>
                    <a:pt x="498" y="394"/>
                  </a:lnTo>
                  <a:lnTo>
                    <a:pt x="508" y="452"/>
                  </a:lnTo>
                  <a:lnTo>
                    <a:pt x="512" y="512"/>
                  </a:lnTo>
                </a:path>
              </a:pathLst>
            </a:custGeom>
            <a:solidFill>
              <a:schemeClr val="tx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6"/>
            <p:cNvSpPr>
              <a:spLocks/>
            </p:cNvSpPr>
            <p:nvPr/>
          </p:nvSpPr>
          <p:spPr bwMode="auto">
            <a:xfrm>
              <a:off x="2124075" y="1389063"/>
              <a:ext cx="203200" cy="203200"/>
            </a:xfrm>
            <a:custGeom>
              <a:avLst/>
              <a:gdLst>
                <a:gd name="T0" fmla="*/ 0 w 512"/>
                <a:gd name="T1" fmla="*/ 0 h 512"/>
                <a:gd name="T2" fmla="*/ 0 w 512"/>
                <a:gd name="T3" fmla="*/ 512 h 512"/>
                <a:gd name="T4" fmla="*/ 512 w 512"/>
                <a:gd name="T5" fmla="*/ 512 h 512"/>
                <a:gd name="T6" fmla="*/ 0 w 512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12">
                  <a:moveTo>
                    <a:pt x="0" y="0"/>
                  </a:moveTo>
                  <a:lnTo>
                    <a:pt x="0" y="512"/>
                  </a:lnTo>
                  <a:lnTo>
                    <a:pt x="512" y="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7"/>
            <p:cNvSpPr>
              <a:spLocks/>
            </p:cNvSpPr>
            <p:nvPr/>
          </p:nvSpPr>
          <p:spPr bwMode="auto">
            <a:xfrm>
              <a:off x="2124075" y="1389063"/>
              <a:ext cx="203200" cy="203200"/>
            </a:xfrm>
            <a:custGeom>
              <a:avLst/>
              <a:gdLst>
                <a:gd name="T0" fmla="*/ 0 w 512"/>
                <a:gd name="T1" fmla="*/ 0 h 512"/>
                <a:gd name="T2" fmla="*/ 0 w 512"/>
                <a:gd name="T3" fmla="*/ 512 h 512"/>
                <a:gd name="T4" fmla="*/ 512 w 512"/>
                <a:gd name="T5" fmla="*/ 512 h 512"/>
                <a:gd name="T6" fmla="*/ 0 w 512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2" h="512">
                  <a:moveTo>
                    <a:pt x="0" y="0"/>
                  </a:moveTo>
                  <a:lnTo>
                    <a:pt x="0" y="512"/>
                  </a:lnTo>
                  <a:lnTo>
                    <a:pt x="512" y="51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244510" y="4306499"/>
            <a:ext cx="406400" cy="406400"/>
            <a:chOff x="1920875" y="1997075"/>
            <a:chExt cx="406400" cy="406400"/>
          </a:xfrm>
        </p:grpSpPr>
        <p:sp>
          <p:nvSpPr>
            <p:cNvPr id="98" name="Freeform 29"/>
            <p:cNvSpPr>
              <a:spLocks/>
            </p:cNvSpPr>
            <p:nvPr/>
          </p:nvSpPr>
          <p:spPr bwMode="auto">
            <a:xfrm>
              <a:off x="1920875" y="1997075"/>
              <a:ext cx="406400" cy="406400"/>
            </a:xfrm>
            <a:custGeom>
              <a:avLst/>
              <a:gdLst>
                <a:gd name="T0" fmla="*/ 1023 w 1023"/>
                <a:gd name="T1" fmla="*/ 512 h 1023"/>
                <a:gd name="T2" fmla="*/ 1019 w 1023"/>
                <a:gd name="T3" fmla="*/ 452 h 1023"/>
                <a:gd name="T4" fmla="*/ 1009 w 1023"/>
                <a:gd name="T5" fmla="*/ 395 h 1023"/>
                <a:gd name="T6" fmla="*/ 993 w 1023"/>
                <a:gd name="T7" fmla="*/ 340 h 1023"/>
                <a:gd name="T8" fmla="*/ 971 w 1023"/>
                <a:gd name="T9" fmla="*/ 288 h 1023"/>
                <a:gd name="T10" fmla="*/ 943 w 1023"/>
                <a:gd name="T11" fmla="*/ 238 h 1023"/>
                <a:gd name="T12" fmla="*/ 911 w 1023"/>
                <a:gd name="T13" fmla="*/ 192 h 1023"/>
                <a:gd name="T14" fmla="*/ 874 w 1023"/>
                <a:gd name="T15" fmla="*/ 151 h 1023"/>
                <a:gd name="T16" fmla="*/ 831 w 1023"/>
                <a:gd name="T17" fmla="*/ 114 h 1023"/>
                <a:gd name="T18" fmla="*/ 785 w 1023"/>
                <a:gd name="T19" fmla="*/ 80 h 1023"/>
                <a:gd name="T20" fmla="*/ 737 w 1023"/>
                <a:gd name="T21" fmla="*/ 53 h 1023"/>
                <a:gd name="T22" fmla="*/ 684 w 1023"/>
                <a:gd name="T23" fmla="*/ 30 h 1023"/>
                <a:gd name="T24" fmla="*/ 628 w 1023"/>
                <a:gd name="T25" fmla="*/ 14 h 1023"/>
                <a:gd name="T26" fmla="*/ 571 w 1023"/>
                <a:gd name="T27" fmla="*/ 4 h 1023"/>
                <a:gd name="T28" fmla="*/ 511 w 1023"/>
                <a:gd name="T29" fmla="*/ 0 h 1023"/>
                <a:gd name="T30" fmla="*/ 452 w 1023"/>
                <a:gd name="T31" fmla="*/ 4 h 1023"/>
                <a:gd name="T32" fmla="*/ 394 w 1023"/>
                <a:gd name="T33" fmla="*/ 14 h 1023"/>
                <a:gd name="T34" fmla="*/ 338 w 1023"/>
                <a:gd name="T35" fmla="*/ 30 h 1023"/>
                <a:gd name="T36" fmla="*/ 286 w 1023"/>
                <a:gd name="T37" fmla="*/ 53 h 1023"/>
                <a:gd name="T38" fmla="*/ 237 w 1023"/>
                <a:gd name="T39" fmla="*/ 80 h 1023"/>
                <a:gd name="T40" fmla="*/ 191 w 1023"/>
                <a:gd name="T41" fmla="*/ 114 h 1023"/>
                <a:gd name="T42" fmla="*/ 149 w 1023"/>
                <a:gd name="T43" fmla="*/ 151 h 1023"/>
                <a:gd name="T44" fmla="*/ 112 w 1023"/>
                <a:gd name="T45" fmla="*/ 192 h 1023"/>
                <a:gd name="T46" fmla="*/ 79 w 1023"/>
                <a:gd name="T47" fmla="*/ 238 h 1023"/>
                <a:gd name="T48" fmla="*/ 52 w 1023"/>
                <a:gd name="T49" fmla="*/ 288 h 1023"/>
                <a:gd name="T50" fmla="*/ 29 w 1023"/>
                <a:gd name="T51" fmla="*/ 340 h 1023"/>
                <a:gd name="T52" fmla="*/ 13 w 1023"/>
                <a:gd name="T53" fmla="*/ 395 h 1023"/>
                <a:gd name="T54" fmla="*/ 3 w 1023"/>
                <a:gd name="T55" fmla="*/ 452 h 1023"/>
                <a:gd name="T56" fmla="*/ 0 w 1023"/>
                <a:gd name="T57" fmla="*/ 512 h 1023"/>
                <a:gd name="T58" fmla="*/ 3 w 1023"/>
                <a:gd name="T59" fmla="*/ 572 h 1023"/>
                <a:gd name="T60" fmla="*/ 13 w 1023"/>
                <a:gd name="T61" fmla="*/ 630 h 1023"/>
                <a:gd name="T62" fmla="*/ 29 w 1023"/>
                <a:gd name="T63" fmla="*/ 685 h 1023"/>
                <a:gd name="T64" fmla="*/ 52 w 1023"/>
                <a:gd name="T65" fmla="*/ 737 h 1023"/>
                <a:gd name="T66" fmla="*/ 79 w 1023"/>
                <a:gd name="T67" fmla="*/ 787 h 1023"/>
                <a:gd name="T68" fmla="*/ 112 w 1023"/>
                <a:gd name="T69" fmla="*/ 832 h 1023"/>
                <a:gd name="T70" fmla="*/ 149 w 1023"/>
                <a:gd name="T71" fmla="*/ 874 h 1023"/>
                <a:gd name="T72" fmla="*/ 191 w 1023"/>
                <a:gd name="T73" fmla="*/ 911 h 1023"/>
                <a:gd name="T74" fmla="*/ 237 w 1023"/>
                <a:gd name="T75" fmla="*/ 944 h 1023"/>
                <a:gd name="T76" fmla="*/ 286 w 1023"/>
                <a:gd name="T77" fmla="*/ 971 h 1023"/>
                <a:gd name="T78" fmla="*/ 338 w 1023"/>
                <a:gd name="T79" fmla="*/ 993 h 1023"/>
                <a:gd name="T80" fmla="*/ 394 w 1023"/>
                <a:gd name="T81" fmla="*/ 1010 h 1023"/>
                <a:gd name="T82" fmla="*/ 452 w 1023"/>
                <a:gd name="T83" fmla="*/ 1020 h 1023"/>
                <a:gd name="T84" fmla="*/ 511 w 1023"/>
                <a:gd name="T85" fmla="*/ 1023 h 1023"/>
                <a:gd name="T86" fmla="*/ 571 w 1023"/>
                <a:gd name="T87" fmla="*/ 1020 h 1023"/>
                <a:gd name="T88" fmla="*/ 628 w 1023"/>
                <a:gd name="T89" fmla="*/ 1010 h 1023"/>
                <a:gd name="T90" fmla="*/ 684 w 1023"/>
                <a:gd name="T91" fmla="*/ 993 h 1023"/>
                <a:gd name="T92" fmla="*/ 737 w 1023"/>
                <a:gd name="T93" fmla="*/ 971 h 1023"/>
                <a:gd name="T94" fmla="*/ 785 w 1023"/>
                <a:gd name="T95" fmla="*/ 944 h 1023"/>
                <a:gd name="T96" fmla="*/ 831 w 1023"/>
                <a:gd name="T97" fmla="*/ 911 h 1023"/>
                <a:gd name="T98" fmla="*/ 874 w 1023"/>
                <a:gd name="T99" fmla="*/ 874 h 1023"/>
                <a:gd name="T100" fmla="*/ 911 w 1023"/>
                <a:gd name="T101" fmla="*/ 832 h 1023"/>
                <a:gd name="T102" fmla="*/ 943 w 1023"/>
                <a:gd name="T103" fmla="*/ 787 h 1023"/>
                <a:gd name="T104" fmla="*/ 971 w 1023"/>
                <a:gd name="T105" fmla="*/ 737 h 1023"/>
                <a:gd name="T106" fmla="*/ 993 w 1023"/>
                <a:gd name="T107" fmla="*/ 685 h 1023"/>
                <a:gd name="T108" fmla="*/ 1009 w 1023"/>
                <a:gd name="T109" fmla="*/ 630 h 1023"/>
                <a:gd name="T110" fmla="*/ 1019 w 1023"/>
                <a:gd name="T111" fmla="*/ 572 h 1023"/>
                <a:gd name="T112" fmla="*/ 1023 w 1023"/>
                <a:gd name="T113" fmla="*/ 51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19" y="452"/>
                  </a:lnTo>
                  <a:lnTo>
                    <a:pt x="1009" y="395"/>
                  </a:lnTo>
                  <a:lnTo>
                    <a:pt x="993" y="340"/>
                  </a:lnTo>
                  <a:lnTo>
                    <a:pt x="971" y="288"/>
                  </a:lnTo>
                  <a:lnTo>
                    <a:pt x="943" y="238"/>
                  </a:lnTo>
                  <a:lnTo>
                    <a:pt x="911" y="192"/>
                  </a:lnTo>
                  <a:lnTo>
                    <a:pt x="874" y="151"/>
                  </a:lnTo>
                  <a:lnTo>
                    <a:pt x="831" y="114"/>
                  </a:lnTo>
                  <a:lnTo>
                    <a:pt x="785" y="80"/>
                  </a:lnTo>
                  <a:lnTo>
                    <a:pt x="737" y="53"/>
                  </a:lnTo>
                  <a:lnTo>
                    <a:pt x="684" y="30"/>
                  </a:lnTo>
                  <a:lnTo>
                    <a:pt x="628" y="14"/>
                  </a:lnTo>
                  <a:lnTo>
                    <a:pt x="571" y="4"/>
                  </a:lnTo>
                  <a:lnTo>
                    <a:pt x="511" y="0"/>
                  </a:lnTo>
                  <a:lnTo>
                    <a:pt x="452" y="4"/>
                  </a:lnTo>
                  <a:lnTo>
                    <a:pt x="394" y="14"/>
                  </a:lnTo>
                  <a:lnTo>
                    <a:pt x="338" y="30"/>
                  </a:lnTo>
                  <a:lnTo>
                    <a:pt x="286" y="53"/>
                  </a:lnTo>
                  <a:lnTo>
                    <a:pt x="237" y="80"/>
                  </a:lnTo>
                  <a:lnTo>
                    <a:pt x="191" y="114"/>
                  </a:lnTo>
                  <a:lnTo>
                    <a:pt x="149" y="151"/>
                  </a:lnTo>
                  <a:lnTo>
                    <a:pt x="112" y="192"/>
                  </a:lnTo>
                  <a:lnTo>
                    <a:pt x="79" y="238"/>
                  </a:lnTo>
                  <a:lnTo>
                    <a:pt x="52" y="288"/>
                  </a:lnTo>
                  <a:lnTo>
                    <a:pt x="29" y="340"/>
                  </a:lnTo>
                  <a:lnTo>
                    <a:pt x="13" y="395"/>
                  </a:lnTo>
                  <a:lnTo>
                    <a:pt x="3" y="452"/>
                  </a:lnTo>
                  <a:lnTo>
                    <a:pt x="0" y="512"/>
                  </a:lnTo>
                  <a:lnTo>
                    <a:pt x="3" y="572"/>
                  </a:lnTo>
                  <a:lnTo>
                    <a:pt x="13" y="630"/>
                  </a:lnTo>
                  <a:lnTo>
                    <a:pt x="29" y="685"/>
                  </a:lnTo>
                  <a:lnTo>
                    <a:pt x="52" y="737"/>
                  </a:lnTo>
                  <a:lnTo>
                    <a:pt x="79" y="787"/>
                  </a:lnTo>
                  <a:lnTo>
                    <a:pt x="112" y="832"/>
                  </a:lnTo>
                  <a:lnTo>
                    <a:pt x="149" y="874"/>
                  </a:lnTo>
                  <a:lnTo>
                    <a:pt x="191" y="911"/>
                  </a:lnTo>
                  <a:lnTo>
                    <a:pt x="237" y="944"/>
                  </a:lnTo>
                  <a:lnTo>
                    <a:pt x="286" y="971"/>
                  </a:lnTo>
                  <a:lnTo>
                    <a:pt x="338" y="993"/>
                  </a:lnTo>
                  <a:lnTo>
                    <a:pt x="394" y="1010"/>
                  </a:lnTo>
                  <a:lnTo>
                    <a:pt x="452" y="1020"/>
                  </a:lnTo>
                  <a:lnTo>
                    <a:pt x="511" y="1023"/>
                  </a:lnTo>
                  <a:lnTo>
                    <a:pt x="571" y="1020"/>
                  </a:lnTo>
                  <a:lnTo>
                    <a:pt x="628" y="1010"/>
                  </a:lnTo>
                  <a:lnTo>
                    <a:pt x="684" y="993"/>
                  </a:lnTo>
                  <a:lnTo>
                    <a:pt x="737" y="971"/>
                  </a:lnTo>
                  <a:lnTo>
                    <a:pt x="785" y="944"/>
                  </a:lnTo>
                  <a:lnTo>
                    <a:pt x="831" y="911"/>
                  </a:lnTo>
                  <a:lnTo>
                    <a:pt x="874" y="874"/>
                  </a:lnTo>
                  <a:lnTo>
                    <a:pt x="911" y="832"/>
                  </a:lnTo>
                  <a:lnTo>
                    <a:pt x="943" y="787"/>
                  </a:lnTo>
                  <a:lnTo>
                    <a:pt x="971" y="737"/>
                  </a:lnTo>
                  <a:lnTo>
                    <a:pt x="993" y="685"/>
                  </a:lnTo>
                  <a:lnTo>
                    <a:pt x="1009" y="630"/>
                  </a:lnTo>
                  <a:lnTo>
                    <a:pt x="1019" y="572"/>
                  </a:lnTo>
                  <a:lnTo>
                    <a:pt x="1023" y="512"/>
                  </a:lnTo>
                </a:path>
              </a:pathLst>
            </a:custGeom>
            <a:noFill/>
            <a:ln w="1588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5"/>
            <p:cNvSpPr>
              <a:spLocks/>
            </p:cNvSpPr>
            <p:nvPr/>
          </p:nvSpPr>
          <p:spPr bwMode="auto">
            <a:xfrm>
              <a:off x="1920875" y="1997075"/>
              <a:ext cx="203200" cy="203200"/>
            </a:xfrm>
            <a:custGeom>
              <a:avLst/>
              <a:gdLst>
                <a:gd name="T0" fmla="*/ 0 w 511"/>
                <a:gd name="T1" fmla="*/ 512 h 512"/>
                <a:gd name="T2" fmla="*/ 3 w 511"/>
                <a:gd name="T3" fmla="*/ 452 h 512"/>
                <a:gd name="T4" fmla="*/ 13 w 511"/>
                <a:gd name="T5" fmla="*/ 395 h 512"/>
                <a:gd name="T6" fmla="*/ 29 w 511"/>
                <a:gd name="T7" fmla="*/ 340 h 512"/>
                <a:gd name="T8" fmla="*/ 52 w 511"/>
                <a:gd name="T9" fmla="*/ 288 h 512"/>
                <a:gd name="T10" fmla="*/ 79 w 511"/>
                <a:gd name="T11" fmla="*/ 238 h 512"/>
                <a:gd name="T12" fmla="*/ 112 w 511"/>
                <a:gd name="T13" fmla="*/ 192 h 512"/>
                <a:gd name="T14" fmla="*/ 149 w 511"/>
                <a:gd name="T15" fmla="*/ 151 h 512"/>
                <a:gd name="T16" fmla="*/ 191 w 511"/>
                <a:gd name="T17" fmla="*/ 114 h 512"/>
                <a:gd name="T18" fmla="*/ 237 w 511"/>
                <a:gd name="T19" fmla="*/ 80 h 512"/>
                <a:gd name="T20" fmla="*/ 286 w 511"/>
                <a:gd name="T21" fmla="*/ 53 h 512"/>
                <a:gd name="T22" fmla="*/ 338 w 511"/>
                <a:gd name="T23" fmla="*/ 30 h 512"/>
                <a:gd name="T24" fmla="*/ 394 w 511"/>
                <a:gd name="T25" fmla="*/ 14 h 512"/>
                <a:gd name="T26" fmla="*/ 452 w 511"/>
                <a:gd name="T27" fmla="*/ 4 h 512"/>
                <a:gd name="T28" fmla="*/ 511 w 511"/>
                <a:gd name="T2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1" h="512">
                  <a:moveTo>
                    <a:pt x="0" y="512"/>
                  </a:moveTo>
                  <a:lnTo>
                    <a:pt x="3" y="452"/>
                  </a:lnTo>
                  <a:lnTo>
                    <a:pt x="13" y="395"/>
                  </a:lnTo>
                  <a:lnTo>
                    <a:pt x="29" y="340"/>
                  </a:lnTo>
                  <a:lnTo>
                    <a:pt x="52" y="288"/>
                  </a:lnTo>
                  <a:lnTo>
                    <a:pt x="79" y="238"/>
                  </a:lnTo>
                  <a:lnTo>
                    <a:pt x="112" y="192"/>
                  </a:lnTo>
                  <a:lnTo>
                    <a:pt x="149" y="151"/>
                  </a:lnTo>
                  <a:lnTo>
                    <a:pt x="191" y="114"/>
                  </a:lnTo>
                  <a:lnTo>
                    <a:pt x="237" y="80"/>
                  </a:lnTo>
                  <a:lnTo>
                    <a:pt x="286" y="53"/>
                  </a:lnTo>
                  <a:lnTo>
                    <a:pt x="338" y="30"/>
                  </a:lnTo>
                  <a:lnTo>
                    <a:pt x="394" y="14"/>
                  </a:lnTo>
                  <a:lnTo>
                    <a:pt x="452" y="4"/>
                  </a:lnTo>
                  <a:lnTo>
                    <a:pt x="511" y="0"/>
                  </a:lnTo>
                </a:path>
              </a:pathLst>
            </a:custGeom>
            <a:solidFill>
              <a:schemeClr val="tx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920875" y="1997075"/>
              <a:ext cx="203200" cy="203200"/>
            </a:xfrm>
            <a:custGeom>
              <a:avLst/>
              <a:gdLst>
                <a:gd name="T0" fmla="*/ 0 w 511"/>
                <a:gd name="T1" fmla="*/ 512 h 512"/>
                <a:gd name="T2" fmla="*/ 511 w 511"/>
                <a:gd name="T3" fmla="*/ 512 h 512"/>
                <a:gd name="T4" fmla="*/ 511 w 511"/>
                <a:gd name="T5" fmla="*/ 0 h 512"/>
                <a:gd name="T6" fmla="*/ 0 w 511"/>
                <a:gd name="T7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1" h="512">
                  <a:moveTo>
                    <a:pt x="0" y="512"/>
                  </a:moveTo>
                  <a:lnTo>
                    <a:pt x="511" y="512"/>
                  </a:lnTo>
                  <a:lnTo>
                    <a:pt x="511" y="0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920875" y="1997075"/>
              <a:ext cx="203200" cy="203200"/>
            </a:xfrm>
            <a:custGeom>
              <a:avLst/>
              <a:gdLst>
                <a:gd name="T0" fmla="*/ 0 w 511"/>
                <a:gd name="T1" fmla="*/ 512 h 512"/>
                <a:gd name="T2" fmla="*/ 511 w 511"/>
                <a:gd name="T3" fmla="*/ 512 h 512"/>
                <a:gd name="T4" fmla="*/ 511 w 511"/>
                <a:gd name="T5" fmla="*/ 0 h 512"/>
                <a:gd name="T6" fmla="*/ 0 w 511"/>
                <a:gd name="T7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1" h="512">
                  <a:moveTo>
                    <a:pt x="0" y="512"/>
                  </a:moveTo>
                  <a:lnTo>
                    <a:pt x="511" y="512"/>
                  </a:lnTo>
                  <a:lnTo>
                    <a:pt x="511" y="0"/>
                  </a:lnTo>
                  <a:lnTo>
                    <a:pt x="0" y="5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99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13073 -0.2745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137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7761 -0.1664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-83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05503 -0.137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68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11822 0.0282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14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0618 -0.1571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to round an LP </a:t>
            </a:r>
            <a:r>
              <a:rPr lang="en-US" dirty="0" err="1"/>
              <a:t>soln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will “transfer” openings between vertices to make them integral</a:t>
            </a:r>
          </a:p>
          <a:p>
            <a:pPr lvl="1"/>
            <a:r>
              <a:rPr lang="en-US" dirty="0"/>
              <a:t>Need to ensure that a small-distance assignment exists</a:t>
            </a:r>
          </a:p>
          <a:p>
            <a:pPr lvl="2"/>
            <a:r>
              <a:rPr lang="en-US" dirty="0"/>
              <a:t>transfers in small vicinity</a:t>
            </a:r>
          </a:p>
          <a:p>
            <a:pPr lvl="2"/>
            <a:r>
              <a:rPr lang="en-US" dirty="0"/>
              <a:t>locally available capacity does not decrease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6557" y="3825034"/>
            <a:ext cx="5337120" cy="579266"/>
            <a:chOff x="996557" y="3825034"/>
            <a:chExt cx="5337120" cy="579266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148957" y="3977434"/>
              <a:ext cx="503232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996557" y="3825034"/>
              <a:ext cx="304800" cy="304800"/>
            </a:xfrm>
            <a:custGeom>
              <a:avLst/>
              <a:gdLst>
                <a:gd name="T0" fmla="*/ 959 w 959"/>
                <a:gd name="T1" fmla="*/ 480 h 960"/>
                <a:gd name="T2" fmla="*/ 956 w 959"/>
                <a:gd name="T3" fmla="*/ 425 h 960"/>
                <a:gd name="T4" fmla="*/ 947 w 959"/>
                <a:gd name="T5" fmla="*/ 370 h 960"/>
                <a:gd name="T6" fmla="*/ 931 w 959"/>
                <a:gd name="T7" fmla="*/ 318 h 960"/>
                <a:gd name="T8" fmla="*/ 911 w 959"/>
                <a:gd name="T9" fmla="*/ 269 h 960"/>
                <a:gd name="T10" fmla="*/ 885 w 959"/>
                <a:gd name="T11" fmla="*/ 223 h 960"/>
                <a:gd name="T12" fmla="*/ 854 w 959"/>
                <a:gd name="T13" fmla="*/ 180 h 960"/>
                <a:gd name="T14" fmla="*/ 819 w 959"/>
                <a:gd name="T15" fmla="*/ 140 h 960"/>
                <a:gd name="T16" fmla="*/ 780 w 959"/>
                <a:gd name="T17" fmla="*/ 106 h 960"/>
                <a:gd name="T18" fmla="*/ 737 w 959"/>
                <a:gd name="T19" fmla="*/ 75 h 960"/>
                <a:gd name="T20" fmla="*/ 691 w 959"/>
                <a:gd name="T21" fmla="*/ 49 h 960"/>
                <a:gd name="T22" fmla="*/ 642 w 959"/>
                <a:gd name="T23" fmla="*/ 27 h 960"/>
                <a:gd name="T24" fmla="*/ 590 w 959"/>
                <a:gd name="T25" fmla="*/ 12 h 960"/>
                <a:gd name="T26" fmla="*/ 535 w 959"/>
                <a:gd name="T27" fmla="*/ 3 h 960"/>
                <a:gd name="T28" fmla="*/ 479 w 959"/>
                <a:gd name="T29" fmla="*/ 0 h 960"/>
                <a:gd name="T30" fmla="*/ 424 w 959"/>
                <a:gd name="T31" fmla="*/ 3 h 960"/>
                <a:gd name="T32" fmla="*/ 369 w 959"/>
                <a:gd name="T33" fmla="*/ 12 h 960"/>
                <a:gd name="T34" fmla="*/ 317 w 959"/>
                <a:gd name="T35" fmla="*/ 27 h 960"/>
                <a:gd name="T36" fmla="*/ 268 w 959"/>
                <a:gd name="T37" fmla="*/ 49 h 960"/>
                <a:gd name="T38" fmla="*/ 222 w 959"/>
                <a:gd name="T39" fmla="*/ 75 h 960"/>
                <a:gd name="T40" fmla="*/ 179 w 959"/>
                <a:gd name="T41" fmla="*/ 106 h 960"/>
                <a:gd name="T42" fmla="*/ 140 w 959"/>
                <a:gd name="T43" fmla="*/ 140 h 960"/>
                <a:gd name="T44" fmla="*/ 105 w 959"/>
                <a:gd name="T45" fmla="*/ 180 h 960"/>
                <a:gd name="T46" fmla="*/ 74 w 959"/>
                <a:gd name="T47" fmla="*/ 223 h 960"/>
                <a:gd name="T48" fmla="*/ 48 w 959"/>
                <a:gd name="T49" fmla="*/ 269 h 960"/>
                <a:gd name="T50" fmla="*/ 28 w 959"/>
                <a:gd name="T51" fmla="*/ 318 h 960"/>
                <a:gd name="T52" fmla="*/ 11 w 959"/>
                <a:gd name="T53" fmla="*/ 370 h 960"/>
                <a:gd name="T54" fmla="*/ 3 w 959"/>
                <a:gd name="T55" fmla="*/ 425 h 960"/>
                <a:gd name="T56" fmla="*/ 0 w 959"/>
                <a:gd name="T57" fmla="*/ 480 h 960"/>
                <a:gd name="T58" fmla="*/ 3 w 959"/>
                <a:gd name="T59" fmla="*/ 536 h 960"/>
                <a:gd name="T60" fmla="*/ 11 w 959"/>
                <a:gd name="T61" fmla="*/ 590 h 960"/>
                <a:gd name="T62" fmla="*/ 28 w 959"/>
                <a:gd name="T63" fmla="*/ 642 h 960"/>
                <a:gd name="T64" fmla="*/ 48 w 959"/>
                <a:gd name="T65" fmla="*/ 692 h 960"/>
                <a:gd name="T66" fmla="*/ 74 w 959"/>
                <a:gd name="T67" fmla="*/ 738 h 960"/>
                <a:gd name="T68" fmla="*/ 105 w 959"/>
                <a:gd name="T69" fmla="*/ 781 h 960"/>
                <a:gd name="T70" fmla="*/ 140 w 959"/>
                <a:gd name="T71" fmla="*/ 819 h 960"/>
                <a:gd name="T72" fmla="*/ 179 w 959"/>
                <a:gd name="T73" fmla="*/ 855 h 960"/>
                <a:gd name="T74" fmla="*/ 222 w 959"/>
                <a:gd name="T75" fmla="*/ 886 h 960"/>
                <a:gd name="T76" fmla="*/ 268 w 959"/>
                <a:gd name="T77" fmla="*/ 912 h 960"/>
                <a:gd name="T78" fmla="*/ 317 w 959"/>
                <a:gd name="T79" fmla="*/ 932 h 960"/>
                <a:gd name="T80" fmla="*/ 369 w 959"/>
                <a:gd name="T81" fmla="*/ 947 h 960"/>
                <a:gd name="T82" fmla="*/ 424 w 959"/>
                <a:gd name="T83" fmla="*/ 957 h 960"/>
                <a:gd name="T84" fmla="*/ 479 w 959"/>
                <a:gd name="T85" fmla="*/ 960 h 960"/>
                <a:gd name="T86" fmla="*/ 535 w 959"/>
                <a:gd name="T87" fmla="*/ 957 h 960"/>
                <a:gd name="T88" fmla="*/ 590 w 959"/>
                <a:gd name="T89" fmla="*/ 947 h 960"/>
                <a:gd name="T90" fmla="*/ 642 w 959"/>
                <a:gd name="T91" fmla="*/ 932 h 960"/>
                <a:gd name="T92" fmla="*/ 691 w 959"/>
                <a:gd name="T93" fmla="*/ 912 h 960"/>
                <a:gd name="T94" fmla="*/ 737 w 959"/>
                <a:gd name="T95" fmla="*/ 886 h 960"/>
                <a:gd name="T96" fmla="*/ 780 w 959"/>
                <a:gd name="T97" fmla="*/ 855 h 960"/>
                <a:gd name="T98" fmla="*/ 819 w 959"/>
                <a:gd name="T99" fmla="*/ 819 h 960"/>
                <a:gd name="T100" fmla="*/ 854 w 959"/>
                <a:gd name="T101" fmla="*/ 781 h 960"/>
                <a:gd name="T102" fmla="*/ 885 w 959"/>
                <a:gd name="T103" fmla="*/ 738 h 960"/>
                <a:gd name="T104" fmla="*/ 911 w 959"/>
                <a:gd name="T105" fmla="*/ 692 h 960"/>
                <a:gd name="T106" fmla="*/ 931 w 959"/>
                <a:gd name="T107" fmla="*/ 642 h 960"/>
                <a:gd name="T108" fmla="*/ 947 w 959"/>
                <a:gd name="T109" fmla="*/ 590 h 960"/>
                <a:gd name="T110" fmla="*/ 956 w 959"/>
                <a:gd name="T111" fmla="*/ 536 h 960"/>
                <a:gd name="T112" fmla="*/ 959 w 959"/>
                <a:gd name="T113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9" h="960">
                  <a:moveTo>
                    <a:pt x="959" y="480"/>
                  </a:moveTo>
                  <a:lnTo>
                    <a:pt x="956" y="425"/>
                  </a:lnTo>
                  <a:lnTo>
                    <a:pt x="947" y="370"/>
                  </a:lnTo>
                  <a:lnTo>
                    <a:pt x="931" y="318"/>
                  </a:lnTo>
                  <a:lnTo>
                    <a:pt x="911" y="269"/>
                  </a:lnTo>
                  <a:lnTo>
                    <a:pt x="885" y="223"/>
                  </a:lnTo>
                  <a:lnTo>
                    <a:pt x="854" y="180"/>
                  </a:lnTo>
                  <a:lnTo>
                    <a:pt x="819" y="140"/>
                  </a:lnTo>
                  <a:lnTo>
                    <a:pt x="780" y="106"/>
                  </a:lnTo>
                  <a:lnTo>
                    <a:pt x="737" y="75"/>
                  </a:lnTo>
                  <a:lnTo>
                    <a:pt x="691" y="49"/>
                  </a:lnTo>
                  <a:lnTo>
                    <a:pt x="642" y="27"/>
                  </a:lnTo>
                  <a:lnTo>
                    <a:pt x="590" y="12"/>
                  </a:lnTo>
                  <a:lnTo>
                    <a:pt x="535" y="3"/>
                  </a:lnTo>
                  <a:lnTo>
                    <a:pt x="479" y="0"/>
                  </a:lnTo>
                  <a:lnTo>
                    <a:pt x="424" y="3"/>
                  </a:lnTo>
                  <a:lnTo>
                    <a:pt x="369" y="12"/>
                  </a:lnTo>
                  <a:lnTo>
                    <a:pt x="317" y="27"/>
                  </a:lnTo>
                  <a:lnTo>
                    <a:pt x="268" y="49"/>
                  </a:lnTo>
                  <a:lnTo>
                    <a:pt x="222" y="75"/>
                  </a:lnTo>
                  <a:lnTo>
                    <a:pt x="179" y="106"/>
                  </a:lnTo>
                  <a:lnTo>
                    <a:pt x="140" y="140"/>
                  </a:lnTo>
                  <a:lnTo>
                    <a:pt x="105" y="180"/>
                  </a:lnTo>
                  <a:lnTo>
                    <a:pt x="74" y="223"/>
                  </a:lnTo>
                  <a:lnTo>
                    <a:pt x="48" y="269"/>
                  </a:lnTo>
                  <a:lnTo>
                    <a:pt x="28" y="318"/>
                  </a:lnTo>
                  <a:lnTo>
                    <a:pt x="11" y="370"/>
                  </a:lnTo>
                  <a:lnTo>
                    <a:pt x="3" y="425"/>
                  </a:lnTo>
                  <a:lnTo>
                    <a:pt x="0" y="480"/>
                  </a:lnTo>
                  <a:lnTo>
                    <a:pt x="3" y="536"/>
                  </a:lnTo>
                  <a:lnTo>
                    <a:pt x="11" y="590"/>
                  </a:lnTo>
                  <a:lnTo>
                    <a:pt x="28" y="642"/>
                  </a:lnTo>
                  <a:lnTo>
                    <a:pt x="48" y="692"/>
                  </a:lnTo>
                  <a:lnTo>
                    <a:pt x="74" y="738"/>
                  </a:lnTo>
                  <a:lnTo>
                    <a:pt x="105" y="781"/>
                  </a:lnTo>
                  <a:lnTo>
                    <a:pt x="140" y="819"/>
                  </a:lnTo>
                  <a:lnTo>
                    <a:pt x="179" y="855"/>
                  </a:lnTo>
                  <a:lnTo>
                    <a:pt x="222" y="886"/>
                  </a:lnTo>
                  <a:lnTo>
                    <a:pt x="268" y="912"/>
                  </a:lnTo>
                  <a:lnTo>
                    <a:pt x="317" y="932"/>
                  </a:lnTo>
                  <a:lnTo>
                    <a:pt x="369" y="947"/>
                  </a:lnTo>
                  <a:lnTo>
                    <a:pt x="424" y="957"/>
                  </a:lnTo>
                  <a:lnTo>
                    <a:pt x="479" y="960"/>
                  </a:lnTo>
                  <a:lnTo>
                    <a:pt x="535" y="957"/>
                  </a:lnTo>
                  <a:lnTo>
                    <a:pt x="590" y="947"/>
                  </a:lnTo>
                  <a:lnTo>
                    <a:pt x="642" y="932"/>
                  </a:lnTo>
                  <a:lnTo>
                    <a:pt x="691" y="912"/>
                  </a:lnTo>
                  <a:lnTo>
                    <a:pt x="737" y="886"/>
                  </a:lnTo>
                  <a:lnTo>
                    <a:pt x="780" y="855"/>
                  </a:lnTo>
                  <a:lnTo>
                    <a:pt x="819" y="819"/>
                  </a:lnTo>
                  <a:lnTo>
                    <a:pt x="854" y="781"/>
                  </a:lnTo>
                  <a:lnTo>
                    <a:pt x="885" y="738"/>
                  </a:lnTo>
                  <a:lnTo>
                    <a:pt x="911" y="692"/>
                  </a:lnTo>
                  <a:lnTo>
                    <a:pt x="931" y="642"/>
                  </a:lnTo>
                  <a:lnTo>
                    <a:pt x="947" y="590"/>
                  </a:lnTo>
                  <a:lnTo>
                    <a:pt x="956" y="536"/>
                  </a:lnTo>
                  <a:lnTo>
                    <a:pt x="959" y="480"/>
                  </a:lnTo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716657" y="3825034"/>
              <a:ext cx="304800" cy="304800"/>
            </a:xfrm>
            <a:custGeom>
              <a:avLst/>
              <a:gdLst>
                <a:gd name="T0" fmla="*/ 959 w 959"/>
                <a:gd name="T1" fmla="*/ 480 h 960"/>
                <a:gd name="T2" fmla="*/ 956 w 959"/>
                <a:gd name="T3" fmla="*/ 425 h 960"/>
                <a:gd name="T4" fmla="*/ 947 w 959"/>
                <a:gd name="T5" fmla="*/ 370 h 960"/>
                <a:gd name="T6" fmla="*/ 931 w 959"/>
                <a:gd name="T7" fmla="*/ 318 h 960"/>
                <a:gd name="T8" fmla="*/ 911 w 959"/>
                <a:gd name="T9" fmla="*/ 269 h 960"/>
                <a:gd name="T10" fmla="*/ 885 w 959"/>
                <a:gd name="T11" fmla="*/ 223 h 960"/>
                <a:gd name="T12" fmla="*/ 854 w 959"/>
                <a:gd name="T13" fmla="*/ 180 h 960"/>
                <a:gd name="T14" fmla="*/ 819 w 959"/>
                <a:gd name="T15" fmla="*/ 140 h 960"/>
                <a:gd name="T16" fmla="*/ 780 w 959"/>
                <a:gd name="T17" fmla="*/ 106 h 960"/>
                <a:gd name="T18" fmla="*/ 737 w 959"/>
                <a:gd name="T19" fmla="*/ 75 h 960"/>
                <a:gd name="T20" fmla="*/ 691 w 959"/>
                <a:gd name="T21" fmla="*/ 49 h 960"/>
                <a:gd name="T22" fmla="*/ 642 w 959"/>
                <a:gd name="T23" fmla="*/ 27 h 960"/>
                <a:gd name="T24" fmla="*/ 590 w 959"/>
                <a:gd name="T25" fmla="*/ 12 h 960"/>
                <a:gd name="T26" fmla="*/ 535 w 959"/>
                <a:gd name="T27" fmla="*/ 3 h 960"/>
                <a:gd name="T28" fmla="*/ 479 w 959"/>
                <a:gd name="T29" fmla="*/ 0 h 960"/>
                <a:gd name="T30" fmla="*/ 424 w 959"/>
                <a:gd name="T31" fmla="*/ 3 h 960"/>
                <a:gd name="T32" fmla="*/ 369 w 959"/>
                <a:gd name="T33" fmla="*/ 12 h 960"/>
                <a:gd name="T34" fmla="*/ 317 w 959"/>
                <a:gd name="T35" fmla="*/ 27 h 960"/>
                <a:gd name="T36" fmla="*/ 268 w 959"/>
                <a:gd name="T37" fmla="*/ 49 h 960"/>
                <a:gd name="T38" fmla="*/ 222 w 959"/>
                <a:gd name="T39" fmla="*/ 75 h 960"/>
                <a:gd name="T40" fmla="*/ 179 w 959"/>
                <a:gd name="T41" fmla="*/ 106 h 960"/>
                <a:gd name="T42" fmla="*/ 140 w 959"/>
                <a:gd name="T43" fmla="*/ 140 h 960"/>
                <a:gd name="T44" fmla="*/ 105 w 959"/>
                <a:gd name="T45" fmla="*/ 180 h 960"/>
                <a:gd name="T46" fmla="*/ 74 w 959"/>
                <a:gd name="T47" fmla="*/ 223 h 960"/>
                <a:gd name="T48" fmla="*/ 48 w 959"/>
                <a:gd name="T49" fmla="*/ 269 h 960"/>
                <a:gd name="T50" fmla="*/ 28 w 959"/>
                <a:gd name="T51" fmla="*/ 318 h 960"/>
                <a:gd name="T52" fmla="*/ 11 w 959"/>
                <a:gd name="T53" fmla="*/ 370 h 960"/>
                <a:gd name="T54" fmla="*/ 3 w 959"/>
                <a:gd name="T55" fmla="*/ 425 h 960"/>
                <a:gd name="T56" fmla="*/ 0 w 959"/>
                <a:gd name="T57" fmla="*/ 480 h 960"/>
                <a:gd name="T58" fmla="*/ 3 w 959"/>
                <a:gd name="T59" fmla="*/ 536 h 960"/>
                <a:gd name="T60" fmla="*/ 11 w 959"/>
                <a:gd name="T61" fmla="*/ 590 h 960"/>
                <a:gd name="T62" fmla="*/ 28 w 959"/>
                <a:gd name="T63" fmla="*/ 642 h 960"/>
                <a:gd name="T64" fmla="*/ 48 w 959"/>
                <a:gd name="T65" fmla="*/ 692 h 960"/>
                <a:gd name="T66" fmla="*/ 74 w 959"/>
                <a:gd name="T67" fmla="*/ 738 h 960"/>
                <a:gd name="T68" fmla="*/ 105 w 959"/>
                <a:gd name="T69" fmla="*/ 781 h 960"/>
                <a:gd name="T70" fmla="*/ 140 w 959"/>
                <a:gd name="T71" fmla="*/ 819 h 960"/>
                <a:gd name="T72" fmla="*/ 179 w 959"/>
                <a:gd name="T73" fmla="*/ 855 h 960"/>
                <a:gd name="T74" fmla="*/ 222 w 959"/>
                <a:gd name="T75" fmla="*/ 886 h 960"/>
                <a:gd name="T76" fmla="*/ 268 w 959"/>
                <a:gd name="T77" fmla="*/ 912 h 960"/>
                <a:gd name="T78" fmla="*/ 317 w 959"/>
                <a:gd name="T79" fmla="*/ 932 h 960"/>
                <a:gd name="T80" fmla="*/ 369 w 959"/>
                <a:gd name="T81" fmla="*/ 947 h 960"/>
                <a:gd name="T82" fmla="*/ 424 w 959"/>
                <a:gd name="T83" fmla="*/ 957 h 960"/>
                <a:gd name="T84" fmla="*/ 479 w 959"/>
                <a:gd name="T85" fmla="*/ 960 h 960"/>
                <a:gd name="T86" fmla="*/ 535 w 959"/>
                <a:gd name="T87" fmla="*/ 957 h 960"/>
                <a:gd name="T88" fmla="*/ 590 w 959"/>
                <a:gd name="T89" fmla="*/ 947 h 960"/>
                <a:gd name="T90" fmla="*/ 642 w 959"/>
                <a:gd name="T91" fmla="*/ 932 h 960"/>
                <a:gd name="T92" fmla="*/ 691 w 959"/>
                <a:gd name="T93" fmla="*/ 912 h 960"/>
                <a:gd name="T94" fmla="*/ 737 w 959"/>
                <a:gd name="T95" fmla="*/ 886 h 960"/>
                <a:gd name="T96" fmla="*/ 780 w 959"/>
                <a:gd name="T97" fmla="*/ 855 h 960"/>
                <a:gd name="T98" fmla="*/ 819 w 959"/>
                <a:gd name="T99" fmla="*/ 819 h 960"/>
                <a:gd name="T100" fmla="*/ 854 w 959"/>
                <a:gd name="T101" fmla="*/ 781 h 960"/>
                <a:gd name="T102" fmla="*/ 885 w 959"/>
                <a:gd name="T103" fmla="*/ 738 h 960"/>
                <a:gd name="T104" fmla="*/ 911 w 959"/>
                <a:gd name="T105" fmla="*/ 692 h 960"/>
                <a:gd name="T106" fmla="*/ 931 w 959"/>
                <a:gd name="T107" fmla="*/ 642 h 960"/>
                <a:gd name="T108" fmla="*/ 947 w 959"/>
                <a:gd name="T109" fmla="*/ 590 h 960"/>
                <a:gd name="T110" fmla="*/ 956 w 959"/>
                <a:gd name="T111" fmla="*/ 536 h 960"/>
                <a:gd name="T112" fmla="*/ 959 w 959"/>
                <a:gd name="T113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9" h="960">
                  <a:moveTo>
                    <a:pt x="959" y="480"/>
                  </a:moveTo>
                  <a:lnTo>
                    <a:pt x="956" y="425"/>
                  </a:lnTo>
                  <a:lnTo>
                    <a:pt x="947" y="370"/>
                  </a:lnTo>
                  <a:lnTo>
                    <a:pt x="931" y="318"/>
                  </a:lnTo>
                  <a:lnTo>
                    <a:pt x="911" y="269"/>
                  </a:lnTo>
                  <a:lnTo>
                    <a:pt x="885" y="223"/>
                  </a:lnTo>
                  <a:lnTo>
                    <a:pt x="854" y="180"/>
                  </a:lnTo>
                  <a:lnTo>
                    <a:pt x="819" y="140"/>
                  </a:lnTo>
                  <a:lnTo>
                    <a:pt x="780" y="106"/>
                  </a:lnTo>
                  <a:lnTo>
                    <a:pt x="737" y="75"/>
                  </a:lnTo>
                  <a:lnTo>
                    <a:pt x="691" y="49"/>
                  </a:lnTo>
                  <a:lnTo>
                    <a:pt x="642" y="27"/>
                  </a:lnTo>
                  <a:lnTo>
                    <a:pt x="590" y="12"/>
                  </a:lnTo>
                  <a:lnTo>
                    <a:pt x="535" y="3"/>
                  </a:lnTo>
                  <a:lnTo>
                    <a:pt x="479" y="0"/>
                  </a:lnTo>
                  <a:lnTo>
                    <a:pt x="424" y="3"/>
                  </a:lnTo>
                  <a:lnTo>
                    <a:pt x="369" y="12"/>
                  </a:lnTo>
                  <a:lnTo>
                    <a:pt x="317" y="27"/>
                  </a:lnTo>
                  <a:lnTo>
                    <a:pt x="268" y="49"/>
                  </a:lnTo>
                  <a:lnTo>
                    <a:pt x="222" y="75"/>
                  </a:lnTo>
                  <a:lnTo>
                    <a:pt x="179" y="106"/>
                  </a:lnTo>
                  <a:lnTo>
                    <a:pt x="140" y="140"/>
                  </a:lnTo>
                  <a:lnTo>
                    <a:pt x="105" y="180"/>
                  </a:lnTo>
                  <a:lnTo>
                    <a:pt x="74" y="223"/>
                  </a:lnTo>
                  <a:lnTo>
                    <a:pt x="48" y="269"/>
                  </a:lnTo>
                  <a:lnTo>
                    <a:pt x="28" y="318"/>
                  </a:lnTo>
                  <a:lnTo>
                    <a:pt x="11" y="370"/>
                  </a:lnTo>
                  <a:lnTo>
                    <a:pt x="3" y="425"/>
                  </a:lnTo>
                  <a:lnTo>
                    <a:pt x="0" y="480"/>
                  </a:lnTo>
                  <a:lnTo>
                    <a:pt x="3" y="536"/>
                  </a:lnTo>
                  <a:lnTo>
                    <a:pt x="11" y="590"/>
                  </a:lnTo>
                  <a:lnTo>
                    <a:pt x="28" y="642"/>
                  </a:lnTo>
                  <a:lnTo>
                    <a:pt x="48" y="692"/>
                  </a:lnTo>
                  <a:lnTo>
                    <a:pt x="74" y="738"/>
                  </a:lnTo>
                  <a:lnTo>
                    <a:pt x="105" y="781"/>
                  </a:lnTo>
                  <a:lnTo>
                    <a:pt x="140" y="819"/>
                  </a:lnTo>
                  <a:lnTo>
                    <a:pt x="179" y="855"/>
                  </a:lnTo>
                  <a:lnTo>
                    <a:pt x="222" y="886"/>
                  </a:lnTo>
                  <a:lnTo>
                    <a:pt x="268" y="912"/>
                  </a:lnTo>
                  <a:lnTo>
                    <a:pt x="317" y="932"/>
                  </a:lnTo>
                  <a:lnTo>
                    <a:pt x="369" y="947"/>
                  </a:lnTo>
                  <a:lnTo>
                    <a:pt x="424" y="957"/>
                  </a:lnTo>
                  <a:lnTo>
                    <a:pt x="479" y="960"/>
                  </a:lnTo>
                  <a:lnTo>
                    <a:pt x="535" y="957"/>
                  </a:lnTo>
                  <a:lnTo>
                    <a:pt x="590" y="947"/>
                  </a:lnTo>
                  <a:lnTo>
                    <a:pt x="642" y="932"/>
                  </a:lnTo>
                  <a:lnTo>
                    <a:pt x="691" y="912"/>
                  </a:lnTo>
                  <a:lnTo>
                    <a:pt x="737" y="886"/>
                  </a:lnTo>
                  <a:lnTo>
                    <a:pt x="780" y="855"/>
                  </a:lnTo>
                  <a:lnTo>
                    <a:pt x="819" y="819"/>
                  </a:lnTo>
                  <a:lnTo>
                    <a:pt x="854" y="781"/>
                  </a:lnTo>
                  <a:lnTo>
                    <a:pt x="885" y="738"/>
                  </a:lnTo>
                  <a:lnTo>
                    <a:pt x="911" y="692"/>
                  </a:lnTo>
                  <a:lnTo>
                    <a:pt x="931" y="642"/>
                  </a:lnTo>
                  <a:lnTo>
                    <a:pt x="947" y="590"/>
                  </a:lnTo>
                  <a:lnTo>
                    <a:pt x="956" y="536"/>
                  </a:lnTo>
                  <a:lnTo>
                    <a:pt x="959" y="480"/>
                  </a:lnTo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427923" y="3825034"/>
              <a:ext cx="304800" cy="304800"/>
            </a:xfrm>
            <a:custGeom>
              <a:avLst/>
              <a:gdLst>
                <a:gd name="T0" fmla="*/ 959 w 959"/>
                <a:gd name="T1" fmla="*/ 480 h 960"/>
                <a:gd name="T2" fmla="*/ 956 w 959"/>
                <a:gd name="T3" fmla="*/ 425 h 960"/>
                <a:gd name="T4" fmla="*/ 947 w 959"/>
                <a:gd name="T5" fmla="*/ 370 h 960"/>
                <a:gd name="T6" fmla="*/ 931 w 959"/>
                <a:gd name="T7" fmla="*/ 318 h 960"/>
                <a:gd name="T8" fmla="*/ 911 w 959"/>
                <a:gd name="T9" fmla="*/ 269 h 960"/>
                <a:gd name="T10" fmla="*/ 885 w 959"/>
                <a:gd name="T11" fmla="*/ 223 h 960"/>
                <a:gd name="T12" fmla="*/ 854 w 959"/>
                <a:gd name="T13" fmla="*/ 180 h 960"/>
                <a:gd name="T14" fmla="*/ 819 w 959"/>
                <a:gd name="T15" fmla="*/ 140 h 960"/>
                <a:gd name="T16" fmla="*/ 780 w 959"/>
                <a:gd name="T17" fmla="*/ 106 h 960"/>
                <a:gd name="T18" fmla="*/ 737 w 959"/>
                <a:gd name="T19" fmla="*/ 75 h 960"/>
                <a:gd name="T20" fmla="*/ 691 w 959"/>
                <a:gd name="T21" fmla="*/ 49 h 960"/>
                <a:gd name="T22" fmla="*/ 642 w 959"/>
                <a:gd name="T23" fmla="*/ 27 h 960"/>
                <a:gd name="T24" fmla="*/ 590 w 959"/>
                <a:gd name="T25" fmla="*/ 12 h 960"/>
                <a:gd name="T26" fmla="*/ 535 w 959"/>
                <a:gd name="T27" fmla="*/ 3 h 960"/>
                <a:gd name="T28" fmla="*/ 479 w 959"/>
                <a:gd name="T29" fmla="*/ 0 h 960"/>
                <a:gd name="T30" fmla="*/ 424 w 959"/>
                <a:gd name="T31" fmla="*/ 3 h 960"/>
                <a:gd name="T32" fmla="*/ 369 w 959"/>
                <a:gd name="T33" fmla="*/ 12 h 960"/>
                <a:gd name="T34" fmla="*/ 317 w 959"/>
                <a:gd name="T35" fmla="*/ 27 h 960"/>
                <a:gd name="T36" fmla="*/ 268 w 959"/>
                <a:gd name="T37" fmla="*/ 49 h 960"/>
                <a:gd name="T38" fmla="*/ 222 w 959"/>
                <a:gd name="T39" fmla="*/ 75 h 960"/>
                <a:gd name="T40" fmla="*/ 179 w 959"/>
                <a:gd name="T41" fmla="*/ 106 h 960"/>
                <a:gd name="T42" fmla="*/ 140 w 959"/>
                <a:gd name="T43" fmla="*/ 140 h 960"/>
                <a:gd name="T44" fmla="*/ 105 w 959"/>
                <a:gd name="T45" fmla="*/ 180 h 960"/>
                <a:gd name="T46" fmla="*/ 74 w 959"/>
                <a:gd name="T47" fmla="*/ 223 h 960"/>
                <a:gd name="T48" fmla="*/ 48 w 959"/>
                <a:gd name="T49" fmla="*/ 269 h 960"/>
                <a:gd name="T50" fmla="*/ 28 w 959"/>
                <a:gd name="T51" fmla="*/ 318 h 960"/>
                <a:gd name="T52" fmla="*/ 11 w 959"/>
                <a:gd name="T53" fmla="*/ 370 h 960"/>
                <a:gd name="T54" fmla="*/ 3 w 959"/>
                <a:gd name="T55" fmla="*/ 425 h 960"/>
                <a:gd name="T56" fmla="*/ 0 w 959"/>
                <a:gd name="T57" fmla="*/ 480 h 960"/>
                <a:gd name="T58" fmla="*/ 3 w 959"/>
                <a:gd name="T59" fmla="*/ 536 h 960"/>
                <a:gd name="T60" fmla="*/ 11 w 959"/>
                <a:gd name="T61" fmla="*/ 590 h 960"/>
                <a:gd name="T62" fmla="*/ 28 w 959"/>
                <a:gd name="T63" fmla="*/ 642 h 960"/>
                <a:gd name="T64" fmla="*/ 48 w 959"/>
                <a:gd name="T65" fmla="*/ 692 h 960"/>
                <a:gd name="T66" fmla="*/ 74 w 959"/>
                <a:gd name="T67" fmla="*/ 738 h 960"/>
                <a:gd name="T68" fmla="*/ 105 w 959"/>
                <a:gd name="T69" fmla="*/ 781 h 960"/>
                <a:gd name="T70" fmla="*/ 140 w 959"/>
                <a:gd name="T71" fmla="*/ 819 h 960"/>
                <a:gd name="T72" fmla="*/ 179 w 959"/>
                <a:gd name="T73" fmla="*/ 855 h 960"/>
                <a:gd name="T74" fmla="*/ 222 w 959"/>
                <a:gd name="T75" fmla="*/ 886 h 960"/>
                <a:gd name="T76" fmla="*/ 268 w 959"/>
                <a:gd name="T77" fmla="*/ 912 h 960"/>
                <a:gd name="T78" fmla="*/ 317 w 959"/>
                <a:gd name="T79" fmla="*/ 932 h 960"/>
                <a:gd name="T80" fmla="*/ 369 w 959"/>
                <a:gd name="T81" fmla="*/ 947 h 960"/>
                <a:gd name="T82" fmla="*/ 424 w 959"/>
                <a:gd name="T83" fmla="*/ 957 h 960"/>
                <a:gd name="T84" fmla="*/ 479 w 959"/>
                <a:gd name="T85" fmla="*/ 960 h 960"/>
                <a:gd name="T86" fmla="*/ 535 w 959"/>
                <a:gd name="T87" fmla="*/ 957 h 960"/>
                <a:gd name="T88" fmla="*/ 590 w 959"/>
                <a:gd name="T89" fmla="*/ 947 h 960"/>
                <a:gd name="T90" fmla="*/ 642 w 959"/>
                <a:gd name="T91" fmla="*/ 932 h 960"/>
                <a:gd name="T92" fmla="*/ 691 w 959"/>
                <a:gd name="T93" fmla="*/ 912 h 960"/>
                <a:gd name="T94" fmla="*/ 737 w 959"/>
                <a:gd name="T95" fmla="*/ 886 h 960"/>
                <a:gd name="T96" fmla="*/ 780 w 959"/>
                <a:gd name="T97" fmla="*/ 855 h 960"/>
                <a:gd name="T98" fmla="*/ 819 w 959"/>
                <a:gd name="T99" fmla="*/ 819 h 960"/>
                <a:gd name="T100" fmla="*/ 854 w 959"/>
                <a:gd name="T101" fmla="*/ 781 h 960"/>
                <a:gd name="T102" fmla="*/ 885 w 959"/>
                <a:gd name="T103" fmla="*/ 738 h 960"/>
                <a:gd name="T104" fmla="*/ 911 w 959"/>
                <a:gd name="T105" fmla="*/ 692 h 960"/>
                <a:gd name="T106" fmla="*/ 931 w 959"/>
                <a:gd name="T107" fmla="*/ 642 h 960"/>
                <a:gd name="T108" fmla="*/ 947 w 959"/>
                <a:gd name="T109" fmla="*/ 590 h 960"/>
                <a:gd name="T110" fmla="*/ 956 w 959"/>
                <a:gd name="T111" fmla="*/ 536 h 960"/>
                <a:gd name="T112" fmla="*/ 959 w 959"/>
                <a:gd name="T113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9" h="960">
                  <a:moveTo>
                    <a:pt x="959" y="480"/>
                  </a:moveTo>
                  <a:lnTo>
                    <a:pt x="956" y="425"/>
                  </a:lnTo>
                  <a:lnTo>
                    <a:pt x="947" y="370"/>
                  </a:lnTo>
                  <a:lnTo>
                    <a:pt x="931" y="318"/>
                  </a:lnTo>
                  <a:lnTo>
                    <a:pt x="911" y="269"/>
                  </a:lnTo>
                  <a:lnTo>
                    <a:pt x="885" y="223"/>
                  </a:lnTo>
                  <a:lnTo>
                    <a:pt x="854" y="180"/>
                  </a:lnTo>
                  <a:lnTo>
                    <a:pt x="819" y="140"/>
                  </a:lnTo>
                  <a:lnTo>
                    <a:pt x="780" y="106"/>
                  </a:lnTo>
                  <a:lnTo>
                    <a:pt x="737" y="75"/>
                  </a:lnTo>
                  <a:lnTo>
                    <a:pt x="691" y="49"/>
                  </a:lnTo>
                  <a:lnTo>
                    <a:pt x="642" y="27"/>
                  </a:lnTo>
                  <a:lnTo>
                    <a:pt x="590" y="12"/>
                  </a:lnTo>
                  <a:lnTo>
                    <a:pt x="535" y="3"/>
                  </a:lnTo>
                  <a:lnTo>
                    <a:pt x="479" y="0"/>
                  </a:lnTo>
                  <a:lnTo>
                    <a:pt x="424" y="3"/>
                  </a:lnTo>
                  <a:lnTo>
                    <a:pt x="369" y="12"/>
                  </a:lnTo>
                  <a:lnTo>
                    <a:pt x="317" y="27"/>
                  </a:lnTo>
                  <a:lnTo>
                    <a:pt x="268" y="49"/>
                  </a:lnTo>
                  <a:lnTo>
                    <a:pt x="222" y="75"/>
                  </a:lnTo>
                  <a:lnTo>
                    <a:pt x="179" y="106"/>
                  </a:lnTo>
                  <a:lnTo>
                    <a:pt x="140" y="140"/>
                  </a:lnTo>
                  <a:lnTo>
                    <a:pt x="105" y="180"/>
                  </a:lnTo>
                  <a:lnTo>
                    <a:pt x="74" y="223"/>
                  </a:lnTo>
                  <a:lnTo>
                    <a:pt x="48" y="269"/>
                  </a:lnTo>
                  <a:lnTo>
                    <a:pt x="28" y="318"/>
                  </a:lnTo>
                  <a:lnTo>
                    <a:pt x="11" y="370"/>
                  </a:lnTo>
                  <a:lnTo>
                    <a:pt x="3" y="425"/>
                  </a:lnTo>
                  <a:lnTo>
                    <a:pt x="0" y="480"/>
                  </a:lnTo>
                  <a:lnTo>
                    <a:pt x="3" y="536"/>
                  </a:lnTo>
                  <a:lnTo>
                    <a:pt x="11" y="590"/>
                  </a:lnTo>
                  <a:lnTo>
                    <a:pt x="28" y="642"/>
                  </a:lnTo>
                  <a:lnTo>
                    <a:pt x="48" y="692"/>
                  </a:lnTo>
                  <a:lnTo>
                    <a:pt x="74" y="738"/>
                  </a:lnTo>
                  <a:lnTo>
                    <a:pt x="105" y="781"/>
                  </a:lnTo>
                  <a:lnTo>
                    <a:pt x="140" y="819"/>
                  </a:lnTo>
                  <a:lnTo>
                    <a:pt x="179" y="855"/>
                  </a:lnTo>
                  <a:lnTo>
                    <a:pt x="222" y="886"/>
                  </a:lnTo>
                  <a:lnTo>
                    <a:pt x="268" y="912"/>
                  </a:lnTo>
                  <a:lnTo>
                    <a:pt x="317" y="932"/>
                  </a:lnTo>
                  <a:lnTo>
                    <a:pt x="369" y="947"/>
                  </a:lnTo>
                  <a:lnTo>
                    <a:pt x="424" y="957"/>
                  </a:lnTo>
                  <a:lnTo>
                    <a:pt x="479" y="960"/>
                  </a:lnTo>
                  <a:lnTo>
                    <a:pt x="535" y="957"/>
                  </a:lnTo>
                  <a:lnTo>
                    <a:pt x="590" y="947"/>
                  </a:lnTo>
                  <a:lnTo>
                    <a:pt x="642" y="932"/>
                  </a:lnTo>
                  <a:lnTo>
                    <a:pt x="691" y="912"/>
                  </a:lnTo>
                  <a:lnTo>
                    <a:pt x="737" y="886"/>
                  </a:lnTo>
                  <a:lnTo>
                    <a:pt x="780" y="855"/>
                  </a:lnTo>
                  <a:lnTo>
                    <a:pt x="819" y="819"/>
                  </a:lnTo>
                  <a:lnTo>
                    <a:pt x="854" y="781"/>
                  </a:lnTo>
                  <a:lnTo>
                    <a:pt x="885" y="738"/>
                  </a:lnTo>
                  <a:lnTo>
                    <a:pt x="911" y="692"/>
                  </a:lnTo>
                  <a:lnTo>
                    <a:pt x="931" y="642"/>
                  </a:lnTo>
                  <a:lnTo>
                    <a:pt x="947" y="590"/>
                  </a:lnTo>
                  <a:lnTo>
                    <a:pt x="956" y="536"/>
                  </a:lnTo>
                  <a:lnTo>
                    <a:pt x="959" y="480"/>
                  </a:lnTo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148023" y="3825034"/>
              <a:ext cx="304800" cy="304800"/>
            </a:xfrm>
            <a:custGeom>
              <a:avLst/>
              <a:gdLst>
                <a:gd name="T0" fmla="*/ 959 w 959"/>
                <a:gd name="T1" fmla="*/ 480 h 960"/>
                <a:gd name="T2" fmla="*/ 956 w 959"/>
                <a:gd name="T3" fmla="*/ 425 h 960"/>
                <a:gd name="T4" fmla="*/ 947 w 959"/>
                <a:gd name="T5" fmla="*/ 370 h 960"/>
                <a:gd name="T6" fmla="*/ 931 w 959"/>
                <a:gd name="T7" fmla="*/ 318 h 960"/>
                <a:gd name="T8" fmla="*/ 911 w 959"/>
                <a:gd name="T9" fmla="*/ 269 h 960"/>
                <a:gd name="T10" fmla="*/ 885 w 959"/>
                <a:gd name="T11" fmla="*/ 223 h 960"/>
                <a:gd name="T12" fmla="*/ 854 w 959"/>
                <a:gd name="T13" fmla="*/ 180 h 960"/>
                <a:gd name="T14" fmla="*/ 819 w 959"/>
                <a:gd name="T15" fmla="*/ 140 h 960"/>
                <a:gd name="T16" fmla="*/ 780 w 959"/>
                <a:gd name="T17" fmla="*/ 106 h 960"/>
                <a:gd name="T18" fmla="*/ 737 w 959"/>
                <a:gd name="T19" fmla="*/ 75 h 960"/>
                <a:gd name="T20" fmla="*/ 691 w 959"/>
                <a:gd name="T21" fmla="*/ 49 h 960"/>
                <a:gd name="T22" fmla="*/ 642 w 959"/>
                <a:gd name="T23" fmla="*/ 27 h 960"/>
                <a:gd name="T24" fmla="*/ 590 w 959"/>
                <a:gd name="T25" fmla="*/ 12 h 960"/>
                <a:gd name="T26" fmla="*/ 535 w 959"/>
                <a:gd name="T27" fmla="*/ 3 h 960"/>
                <a:gd name="T28" fmla="*/ 479 w 959"/>
                <a:gd name="T29" fmla="*/ 0 h 960"/>
                <a:gd name="T30" fmla="*/ 424 w 959"/>
                <a:gd name="T31" fmla="*/ 3 h 960"/>
                <a:gd name="T32" fmla="*/ 369 w 959"/>
                <a:gd name="T33" fmla="*/ 12 h 960"/>
                <a:gd name="T34" fmla="*/ 317 w 959"/>
                <a:gd name="T35" fmla="*/ 27 h 960"/>
                <a:gd name="T36" fmla="*/ 268 w 959"/>
                <a:gd name="T37" fmla="*/ 49 h 960"/>
                <a:gd name="T38" fmla="*/ 222 w 959"/>
                <a:gd name="T39" fmla="*/ 75 h 960"/>
                <a:gd name="T40" fmla="*/ 179 w 959"/>
                <a:gd name="T41" fmla="*/ 106 h 960"/>
                <a:gd name="T42" fmla="*/ 140 w 959"/>
                <a:gd name="T43" fmla="*/ 140 h 960"/>
                <a:gd name="T44" fmla="*/ 105 w 959"/>
                <a:gd name="T45" fmla="*/ 180 h 960"/>
                <a:gd name="T46" fmla="*/ 74 w 959"/>
                <a:gd name="T47" fmla="*/ 223 h 960"/>
                <a:gd name="T48" fmla="*/ 48 w 959"/>
                <a:gd name="T49" fmla="*/ 269 h 960"/>
                <a:gd name="T50" fmla="*/ 28 w 959"/>
                <a:gd name="T51" fmla="*/ 318 h 960"/>
                <a:gd name="T52" fmla="*/ 11 w 959"/>
                <a:gd name="T53" fmla="*/ 370 h 960"/>
                <a:gd name="T54" fmla="*/ 3 w 959"/>
                <a:gd name="T55" fmla="*/ 425 h 960"/>
                <a:gd name="T56" fmla="*/ 0 w 959"/>
                <a:gd name="T57" fmla="*/ 480 h 960"/>
                <a:gd name="T58" fmla="*/ 3 w 959"/>
                <a:gd name="T59" fmla="*/ 536 h 960"/>
                <a:gd name="T60" fmla="*/ 11 w 959"/>
                <a:gd name="T61" fmla="*/ 590 h 960"/>
                <a:gd name="T62" fmla="*/ 28 w 959"/>
                <a:gd name="T63" fmla="*/ 642 h 960"/>
                <a:gd name="T64" fmla="*/ 48 w 959"/>
                <a:gd name="T65" fmla="*/ 692 h 960"/>
                <a:gd name="T66" fmla="*/ 74 w 959"/>
                <a:gd name="T67" fmla="*/ 738 h 960"/>
                <a:gd name="T68" fmla="*/ 105 w 959"/>
                <a:gd name="T69" fmla="*/ 781 h 960"/>
                <a:gd name="T70" fmla="*/ 140 w 959"/>
                <a:gd name="T71" fmla="*/ 819 h 960"/>
                <a:gd name="T72" fmla="*/ 179 w 959"/>
                <a:gd name="T73" fmla="*/ 855 h 960"/>
                <a:gd name="T74" fmla="*/ 222 w 959"/>
                <a:gd name="T75" fmla="*/ 886 h 960"/>
                <a:gd name="T76" fmla="*/ 268 w 959"/>
                <a:gd name="T77" fmla="*/ 912 h 960"/>
                <a:gd name="T78" fmla="*/ 317 w 959"/>
                <a:gd name="T79" fmla="*/ 932 h 960"/>
                <a:gd name="T80" fmla="*/ 369 w 959"/>
                <a:gd name="T81" fmla="*/ 947 h 960"/>
                <a:gd name="T82" fmla="*/ 424 w 959"/>
                <a:gd name="T83" fmla="*/ 957 h 960"/>
                <a:gd name="T84" fmla="*/ 479 w 959"/>
                <a:gd name="T85" fmla="*/ 960 h 960"/>
                <a:gd name="T86" fmla="*/ 535 w 959"/>
                <a:gd name="T87" fmla="*/ 957 h 960"/>
                <a:gd name="T88" fmla="*/ 590 w 959"/>
                <a:gd name="T89" fmla="*/ 947 h 960"/>
                <a:gd name="T90" fmla="*/ 642 w 959"/>
                <a:gd name="T91" fmla="*/ 932 h 960"/>
                <a:gd name="T92" fmla="*/ 691 w 959"/>
                <a:gd name="T93" fmla="*/ 912 h 960"/>
                <a:gd name="T94" fmla="*/ 737 w 959"/>
                <a:gd name="T95" fmla="*/ 886 h 960"/>
                <a:gd name="T96" fmla="*/ 780 w 959"/>
                <a:gd name="T97" fmla="*/ 855 h 960"/>
                <a:gd name="T98" fmla="*/ 819 w 959"/>
                <a:gd name="T99" fmla="*/ 819 h 960"/>
                <a:gd name="T100" fmla="*/ 854 w 959"/>
                <a:gd name="T101" fmla="*/ 781 h 960"/>
                <a:gd name="T102" fmla="*/ 885 w 959"/>
                <a:gd name="T103" fmla="*/ 738 h 960"/>
                <a:gd name="T104" fmla="*/ 911 w 959"/>
                <a:gd name="T105" fmla="*/ 692 h 960"/>
                <a:gd name="T106" fmla="*/ 931 w 959"/>
                <a:gd name="T107" fmla="*/ 642 h 960"/>
                <a:gd name="T108" fmla="*/ 947 w 959"/>
                <a:gd name="T109" fmla="*/ 590 h 960"/>
                <a:gd name="T110" fmla="*/ 956 w 959"/>
                <a:gd name="T111" fmla="*/ 536 h 960"/>
                <a:gd name="T112" fmla="*/ 959 w 959"/>
                <a:gd name="T113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9" h="960">
                  <a:moveTo>
                    <a:pt x="959" y="480"/>
                  </a:moveTo>
                  <a:lnTo>
                    <a:pt x="956" y="425"/>
                  </a:lnTo>
                  <a:lnTo>
                    <a:pt x="947" y="370"/>
                  </a:lnTo>
                  <a:lnTo>
                    <a:pt x="931" y="318"/>
                  </a:lnTo>
                  <a:lnTo>
                    <a:pt x="911" y="269"/>
                  </a:lnTo>
                  <a:lnTo>
                    <a:pt x="885" y="223"/>
                  </a:lnTo>
                  <a:lnTo>
                    <a:pt x="854" y="180"/>
                  </a:lnTo>
                  <a:lnTo>
                    <a:pt x="819" y="140"/>
                  </a:lnTo>
                  <a:lnTo>
                    <a:pt x="780" y="106"/>
                  </a:lnTo>
                  <a:lnTo>
                    <a:pt x="737" y="75"/>
                  </a:lnTo>
                  <a:lnTo>
                    <a:pt x="691" y="49"/>
                  </a:lnTo>
                  <a:lnTo>
                    <a:pt x="642" y="27"/>
                  </a:lnTo>
                  <a:lnTo>
                    <a:pt x="590" y="12"/>
                  </a:lnTo>
                  <a:lnTo>
                    <a:pt x="535" y="3"/>
                  </a:lnTo>
                  <a:lnTo>
                    <a:pt x="479" y="0"/>
                  </a:lnTo>
                  <a:lnTo>
                    <a:pt x="424" y="3"/>
                  </a:lnTo>
                  <a:lnTo>
                    <a:pt x="369" y="12"/>
                  </a:lnTo>
                  <a:lnTo>
                    <a:pt x="317" y="27"/>
                  </a:lnTo>
                  <a:lnTo>
                    <a:pt x="268" y="49"/>
                  </a:lnTo>
                  <a:lnTo>
                    <a:pt x="222" y="75"/>
                  </a:lnTo>
                  <a:lnTo>
                    <a:pt x="179" y="106"/>
                  </a:lnTo>
                  <a:lnTo>
                    <a:pt x="140" y="140"/>
                  </a:lnTo>
                  <a:lnTo>
                    <a:pt x="105" y="180"/>
                  </a:lnTo>
                  <a:lnTo>
                    <a:pt x="74" y="223"/>
                  </a:lnTo>
                  <a:lnTo>
                    <a:pt x="48" y="269"/>
                  </a:lnTo>
                  <a:lnTo>
                    <a:pt x="28" y="318"/>
                  </a:lnTo>
                  <a:lnTo>
                    <a:pt x="11" y="370"/>
                  </a:lnTo>
                  <a:lnTo>
                    <a:pt x="3" y="425"/>
                  </a:lnTo>
                  <a:lnTo>
                    <a:pt x="0" y="480"/>
                  </a:lnTo>
                  <a:lnTo>
                    <a:pt x="3" y="536"/>
                  </a:lnTo>
                  <a:lnTo>
                    <a:pt x="11" y="590"/>
                  </a:lnTo>
                  <a:lnTo>
                    <a:pt x="28" y="642"/>
                  </a:lnTo>
                  <a:lnTo>
                    <a:pt x="48" y="692"/>
                  </a:lnTo>
                  <a:lnTo>
                    <a:pt x="74" y="738"/>
                  </a:lnTo>
                  <a:lnTo>
                    <a:pt x="105" y="781"/>
                  </a:lnTo>
                  <a:lnTo>
                    <a:pt x="140" y="819"/>
                  </a:lnTo>
                  <a:lnTo>
                    <a:pt x="179" y="855"/>
                  </a:lnTo>
                  <a:lnTo>
                    <a:pt x="222" y="886"/>
                  </a:lnTo>
                  <a:lnTo>
                    <a:pt x="268" y="912"/>
                  </a:lnTo>
                  <a:lnTo>
                    <a:pt x="317" y="932"/>
                  </a:lnTo>
                  <a:lnTo>
                    <a:pt x="369" y="947"/>
                  </a:lnTo>
                  <a:lnTo>
                    <a:pt x="424" y="957"/>
                  </a:lnTo>
                  <a:lnTo>
                    <a:pt x="479" y="960"/>
                  </a:lnTo>
                  <a:lnTo>
                    <a:pt x="535" y="957"/>
                  </a:lnTo>
                  <a:lnTo>
                    <a:pt x="590" y="947"/>
                  </a:lnTo>
                  <a:lnTo>
                    <a:pt x="642" y="932"/>
                  </a:lnTo>
                  <a:lnTo>
                    <a:pt x="691" y="912"/>
                  </a:lnTo>
                  <a:lnTo>
                    <a:pt x="737" y="886"/>
                  </a:lnTo>
                  <a:lnTo>
                    <a:pt x="780" y="855"/>
                  </a:lnTo>
                  <a:lnTo>
                    <a:pt x="819" y="819"/>
                  </a:lnTo>
                  <a:lnTo>
                    <a:pt x="854" y="781"/>
                  </a:lnTo>
                  <a:lnTo>
                    <a:pt x="885" y="738"/>
                  </a:lnTo>
                  <a:lnTo>
                    <a:pt x="911" y="692"/>
                  </a:lnTo>
                  <a:lnTo>
                    <a:pt x="931" y="642"/>
                  </a:lnTo>
                  <a:lnTo>
                    <a:pt x="947" y="590"/>
                  </a:lnTo>
                  <a:lnTo>
                    <a:pt x="956" y="536"/>
                  </a:lnTo>
                  <a:lnTo>
                    <a:pt x="959" y="480"/>
                  </a:lnTo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3876957" y="3825034"/>
              <a:ext cx="304800" cy="304800"/>
            </a:xfrm>
            <a:custGeom>
              <a:avLst/>
              <a:gdLst>
                <a:gd name="T0" fmla="*/ 959 w 959"/>
                <a:gd name="T1" fmla="*/ 480 h 960"/>
                <a:gd name="T2" fmla="*/ 956 w 959"/>
                <a:gd name="T3" fmla="*/ 425 h 960"/>
                <a:gd name="T4" fmla="*/ 947 w 959"/>
                <a:gd name="T5" fmla="*/ 370 h 960"/>
                <a:gd name="T6" fmla="*/ 931 w 959"/>
                <a:gd name="T7" fmla="*/ 318 h 960"/>
                <a:gd name="T8" fmla="*/ 911 w 959"/>
                <a:gd name="T9" fmla="*/ 269 h 960"/>
                <a:gd name="T10" fmla="*/ 885 w 959"/>
                <a:gd name="T11" fmla="*/ 223 h 960"/>
                <a:gd name="T12" fmla="*/ 854 w 959"/>
                <a:gd name="T13" fmla="*/ 180 h 960"/>
                <a:gd name="T14" fmla="*/ 819 w 959"/>
                <a:gd name="T15" fmla="*/ 140 h 960"/>
                <a:gd name="T16" fmla="*/ 780 w 959"/>
                <a:gd name="T17" fmla="*/ 106 h 960"/>
                <a:gd name="T18" fmla="*/ 737 w 959"/>
                <a:gd name="T19" fmla="*/ 75 h 960"/>
                <a:gd name="T20" fmla="*/ 691 w 959"/>
                <a:gd name="T21" fmla="*/ 49 h 960"/>
                <a:gd name="T22" fmla="*/ 642 w 959"/>
                <a:gd name="T23" fmla="*/ 27 h 960"/>
                <a:gd name="T24" fmla="*/ 590 w 959"/>
                <a:gd name="T25" fmla="*/ 12 h 960"/>
                <a:gd name="T26" fmla="*/ 535 w 959"/>
                <a:gd name="T27" fmla="*/ 3 h 960"/>
                <a:gd name="T28" fmla="*/ 479 w 959"/>
                <a:gd name="T29" fmla="*/ 0 h 960"/>
                <a:gd name="T30" fmla="*/ 424 w 959"/>
                <a:gd name="T31" fmla="*/ 3 h 960"/>
                <a:gd name="T32" fmla="*/ 369 w 959"/>
                <a:gd name="T33" fmla="*/ 12 h 960"/>
                <a:gd name="T34" fmla="*/ 317 w 959"/>
                <a:gd name="T35" fmla="*/ 27 h 960"/>
                <a:gd name="T36" fmla="*/ 268 w 959"/>
                <a:gd name="T37" fmla="*/ 49 h 960"/>
                <a:gd name="T38" fmla="*/ 222 w 959"/>
                <a:gd name="T39" fmla="*/ 75 h 960"/>
                <a:gd name="T40" fmla="*/ 179 w 959"/>
                <a:gd name="T41" fmla="*/ 106 h 960"/>
                <a:gd name="T42" fmla="*/ 140 w 959"/>
                <a:gd name="T43" fmla="*/ 140 h 960"/>
                <a:gd name="T44" fmla="*/ 105 w 959"/>
                <a:gd name="T45" fmla="*/ 180 h 960"/>
                <a:gd name="T46" fmla="*/ 74 w 959"/>
                <a:gd name="T47" fmla="*/ 223 h 960"/>
                <a:gd name="T48" fmla="*/ 48 w 959"/>
                <a:gd name="T49" fmla="*/ 269 h 960"/>
                <a:gd name="T50" fmla="*/ 28 w 959"/>
                <a:gd name="T51" fmla="*/ 318 h 960"/>
                <a:gd name="T52" fmla="*/ 11 w 959"/>
                <a:gd name="T53" fmla="*/ 370 h 960"/>
                <a:gd name="T54" fmla="*/ 3 w 959"/>
                <a:gd name="T55" fmla="*/ 425 h 960"/>
                <a:gd name="T56" fmla="*/ 0 w 959"/>
                <a:gd name="T57" fmla="*/ 480 h 960"/>
                <a:gd name="T58" fmla="*/ 3 w 959"/>
                <a:gd name="T59" fmla="*/ 536 h 960"/>
                <a:gd name="T60" fmla="*/ 11 w 959"/>
                <a:gd name="T61" fmla="*/ 590 h 960"/>
                <a:gd name="T62" fmla="*/ 28 w 959"/>
                <a:gd name="T63" fmla="*/ 642 h 960"/>
                <a:gd name="T64" fmla="*/ 48 w 959"/>
                <a:gd name="T65" fmla="*/ 692 h 960"/>
                <a:gd name="T66" fmla="*/ 74 w 959"/>
                <a:gd name="T67" fmla="*/ 738 h 960"/>
                <a:gd name="T68" fmla="*/ 105 w 959"/>
                <a:gd name="T69" fmla="*/ 781 h 960"/>
                <a:gd name="T70" fmla="*/ 140 w 959"/>
                <a:gd name="T71" fmla="*/ 819 h 960"/>
                <a:gd name="T72" fmla="*/ 179 w 959"/>
                <a:gd name="T73" fmla="*/ 855 h 960"/>
                <a:gd name="T74" fmla="*/ 222 w 959"/>
                <a:gd name="T75" fmla="*/ 886 h 960"/>
                <a:gd name="T76" fmla="*/ 268 w 959"/>
                <a:gd name="T77" fmla="*/ 912 h 960"/>
                <a:gd name="T78" fmla="*/ 317 w 959"/>
                <a:gd name="T79" fmla="*/ 932 h 960"/>
                <a:gd name="T80" fmla="*/ 369 w 959"/>
                <a:gd name="T81" fmla="*/ 947 h 960"/>
                <a:gd name="T82" fmla="*/ 424 w 959"/>
                <a:gd name="T83" fmla="*/ 957 h 960"/>
                <a:gd name="T84" fmla="*/ 479 w 959"/>
                <a:gd name="T85" fmla="*/ 960 h 960"/>
                <a:gd name="T86" fmla="*/ 535 w 959"/>
                <a:gd name="T87" fmla="*/ 957 h 960"/>
                <a:gd name="T88" fmla="*/ 590 w 959"/>
                <a:gd name="T89" fmla="*/ 947 h 960"/>
                <a:gd name="T90" fmla="*/ 642 w 959"/>
                <a:gd name="T91" fmla="*/ 932 h 960"/>
                <a:gd name="T92" fmla="*/ 691 w 959"/>
                <a:gd name="T93" fmla="*/ 912 h 960"/>
                <a:gd name="T94" fmla="*/ 737 w 959"/>
                <a:gd name="T95" fmla="*/ 886 h 960"/>
                <a:gd name="T96" fmla="*/ 780 w 959"/>
                <a:gd name="T97" fmla="*/ 855 h 960"/>
                <a:gd name="T98" fmla="*/ 819 w 959"/>
                <a:gd name="T99" fmla="*/ 819 h 960"/>
                <a:gd name="T100" fmla="*/ 854 w 959"/>
                <a:gd name="T101" fmla="*/ 781 h 960"/>
                <a:gd name="T102" fmla="*/ 885 w 959"/>
                <a:gd name="T103" fmla="*/ 738 h 960"/>
                <a:gd name="T104" fmla="*/ 911 w 959"/>
                <a:gd name="T105" fmla="*/ 692 h 960"/>
                <a:gd name="T106" fmla="*/ 931 w 959"/>
                <a:gd name="T107" fmla="*/ 642 h 960"/>
                <a:gd name="T108" fmla="*/ 947 w 959"/>
                <a:gd name="T109" fmla="*/ 590 h 960"/>
                <a:gd name="T110" fmla="*/ 956 w 959"/>
                <a:gd name="T111" fmla="*/ 536 h 960"/>
                <a:gd name="T112" fmla="*/ 959 w 959"/>
                <a:gd name="T113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9" h="960">
                  <a:moveTo>
                    <a:pt x="959" y="480"/>
                  </a:moveTo>
                  <a:lnTo>
                    <a:pt x="956" y="425"/>
                  </a:lnTo>
                  <a:lnTo>
                    <a:pt x="947" y="370"/>
                  </a:lnTo>
                  <a:lnTo>
                    <a:pt x="931" y="318"/>
                  </a:lnTo>
                  <a:lnTo>
                    <a:pt x="911" y="269"/>
                  </a:lnTo>
                  <a:lnTo>
                    <a:pt x="885" y="223"/>
                  </a:lnTo>
                  <a:lnTo>
                    <a:pt x="854" y="180"/>
                  </a:lnTo>
                  <a:lnTo>
                    <a:pt x="819" y="140"/>
                  </a:lnTo>
                  <a:lnTo>
                    <a:pt x="780" y="106"/>
                  </a:lnTo>
                  <a:lnTo>
                    <a:pt x="737" y="75"/>
                  </a:lnTo>
                  <a:lnTo>
                    <a:pt x="691" y="49"/>
                  </a:lnTo>
                  <a:lnTo>
                    <a:pt x="642" y="27"/>
                  </a:lnTo>
                  <a:lnTo>
                    <a:pt x="590" y="12"/>
                  </a:lnTo>
                  <a:lnTo>
                    <a:pt x="535" y="3"/>
                  </a:lnTo>
                  <a:lnTo>
                    <a:pt x="479" y="0"/>
                  </a:lnTo>
                  <a:lnTo>
                    <a:pt x="424" y="3"/>
                  </a:lnTo>
                  <a:lnTo>
                    <a:pt x="369" y="12"/>
                  </a:lnTo>
                  <a:lnTo>
                    <a:pt x="317" y="27"/>
                  </a:lnTo>
                  <a:lnTo>
                    <a:pt x="268" y="49"/>
                  </a:lnTo>
                  <a:lnTo>
                    <a:pt x="222" y="75"/>
                  </a:lnTo>
                  <a:lnTo>
                    <a:pt x="179" y="106"/>
                  </a:lnTo>
                  <a:lnTo>
                    <a:pt x="140" y="140"/>
                  </a:lnTo>
                  <a:lnTo>
                    <a:pt x="105" y="180"/>
                  </a:lnTo>
                  <a:lnTo>
                    <a:pt x="74" y="223"/>
                  </a:lnTo>
                  <a:lnTo>
                    <a:pt x="48" y="269"/>
                  </a:lnTo>
                  <a:lnTo>
                    <a:pt x="28" y="318"/>
                  </a:lnTo>
                  <a:lnTo>
                    <a:pt x="11" y="370"/>
                  </a:lnTo>
                  <a:lnTo>
                    <a:pt x="3" y="425"/>
                  </a:lnTo>
                  <a:lnTo>
                    <a:pt x="0" y="480"/>
                  </a:lnTo>
                  <a:lnTo>
                    <a:pt x="3" y="536"/>
                  </a:lnTo>
                  <a:lnTo>
                    <a:pt x="11" y="590"/>
                  </a:lnTo>
                  <a:lnTo>
                    <a:pt x="28" y="642"/>
                  </a:lnTo>
                  <a:lnTo>
                    <a:pt x="48" y="692"/>
                  </a:lnTo>
                  <a:lnTo>
                    <a:pt x="74" y="738"/>
                  </a:lnTo>
                  <a:lnTo>
                    <a:pt x="105" y="781"/>
                  </a:lnTo>
                  <a:lnTo>
                    <a:pt x="140" y="819"/>
                  </a:lnTo>
                  <a:lnTo>
                    <a:pt x="179" y="855"/>
                  </a:lnTo>
                  <a:lnTo>
                    <a:pt x="222" y="886"/>
                  </a:lnTo>
                  <a:lnTo>
                    <a:pt x="268" y="912"/>
                  </a:lnTo>
                  <a:lnTo>
                    <a:pt x="317" y="932"/>
                  </a:lnTo>
                  <a:lnTo>
                    <a:pt x="369" y="947"/>
                  </a:lnTo>
                  <a:lnTo>
                    <a:pt x="424" y="957"/>
                  </a:lnTo>
                  <a:lnTo>
                    <a:pt x="479" y="960"/>
                  </a:lnTo>
                  <a:lnTo>
                    <a:pt x="535" y="957"/>
                  </a:lnTo>
                  <a:lnTo>
                    <a:pt x="590" y="947"/>
                  </a:lnTo>
                  <a:lnTo>
                    <a:pt x="642" y="932"/>
                  </a:lnTo>
                  <a:lnTo>
                    <a:pt x="691" y="912"/>
                  </a:lnTo>
                  <a:lnTo>
                    <a:pt x="737" y="886"/>
                  </a:lnTo>
                  <a:lnTo>
                    <a:pt x="780" y="855"/>
                  </a:lnTo>
                  <a:lnTo>
                    <a:pt x="819" y="819"/>
                  </a:lnTo>
                  <a:lnTo>
                    <a:pt x="854" y="781"/>
                  </a:lnTo>
                  <a:lnTo>
                    <a:pt x="885" y="738"/>
                  </a:lnTo>
                  <a:lnTo>
                    <a:pt x="911" y="692"/>
                  </a:lnTo>
                  <a:lnTo>
                    <a:pt x="931" y="642"/>
                  </a:lnTo>
                  <a:lnTo>
                    <a:pt x="947" y="590"/>
                  </a:lnTo>
                  <a:lnTo>
                    <a:pt x="956" y="536"/>
                  </a:lnTo>
                  <a:lnTo>
                    <a:pt x="959" y="480"/>
                  </a:lnTo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597057" y="3825034"/>
              <a:ext cx="304800" cy="304800"/>
            </a:xfrm>
            <a:custGeom>
              <a:avLst/>
              <a:gdLst>
                <a:gd name="T0" fmla="*/ 959 w 959"/>
                <a:gd name="T1" fmla="*/ 480 h 960"/>
                <a:gd name="T2" fmla="*/ 956 w 959"/>
                <a:gd name="T3" fmla="*/ 425 h 960"/>
                <a:gd name="T4" fmla="*/ 947 w 959"/>
                <a:gd name="T5" fmla="*/ 370 h 960"/>
                <a:gd name="T6" fmla="*/ 931 w 959"/>
                <a:gd name="T7" fmla="*/ 318 h 960"/>
                <a:gd name="T8" fmla="*/ 911 w 959"/>
                <a:gd name="T9" fmla="*/ 269 h 960"/>
                <a:gd name="T10" fmla="*/ 885 w 959"/>
                <a:gd name="T11" fmla="*/ 223 h 960"/>
                <a:gd name="T12" fmla="*/ 854 w 959"/>
                <a:gd name="T13" fmla="*/ 180 h 960"/>
                <a:gd name="T14" fmla="*/ 819 w 959"/>
                <a:gd name="T15" fmla="*/ 140 h 960"/>
                <a:gd name="T16" fmla="*/ 780 w 959"/>
                <a:gd name="T17" fmla="*/ 106 h 960"/>
                <a:gd name="T18" fmla="*/ 737 w 959"/>
                <a:gd name="T19" fmla="*/ 75 h 960"/>
                <a:gd name="T20" fmla="*/ 691 w 959"/>
                <a:gd name="T21" fmla="*/ 49 h 960"/>
                <a:gd name="T22" fmla="*/ 642 w 959"/>
                <a:gd name="T23" fmla="*/ 27 h 960"/>
                <a:gd name="T24" fmla="*/ 590 w 959"/>
                <a:gd name="T25" fmla="*/ 12 h 960"/>
                <a:gd name="T26" fmla="*/ 535 w 959"/>
                <a:gd name="T27" fmla="*/ 3 h 960"/>
                <a:gd name="T28" fmla="*/ 479 w 959"/>
                <a:gd name="T29" fmla="*/ 0 h 960"/>
                <a:gd name="T30" fmla="*/ 424 w 959"/>
                <a:gd name="T31" fmla="*/ 3 h 960"/>
                <a:gd name="T32" fmla="*/ 369 w 959"/>
                <a:gd name="T33" fmla="*/ 12 h 960"/>
                <a:gd name="T34" fmla="*/ 317 w 959"/>
                <a:gd name="T35" fmla="*/ 27 h 960"/>
                <a:gd name="T36" fmla="*/ 268 w 959"/>
                <a:gd name="T37" fmla="*/ 49 h 960"/>
                <a:gd name="T38" fmla="*/ 222 w 959"/>
                <a:gd name="T39" fmla="*/ 75 h 960"/>
                <a:gd name="T40" fmla="*/ 179 w 959"/>
                <a:gd name="T41" fmla="*/ 106 h 960"/>
                <a:gd name="T42" fmla="*/ 140 w 959"/>
                <a:gd name="T43" fmla="*/ 140 h 960"/>
                <a:gd name="T44" fmla="*/ 105 w 959"/>
                <a:gd name="T45" fmla="*/ 180 h 960"/>
                <a:gd name="T46" fmla="*/ 74 w 959"/>
                <a:gd name="T47" fmla="*/ 223 h 960"/>
                <a:gd name="T48" fmla="*/ 48 w 959"/>
                <a:gd name="T49" fmla="*/ 269 h 960"/>
                <a:gd name="T50" fmla="*/ 28 w 959"/>
                <a:gd name="T51" fmla="*/ 318 h 960"/>
                <a:gd name="T52" fmla="*/ 11 w 959"/>
                <a:gd name="T53" fmla="*/ 370 h 960"/>
                <a:gd name="T54" fmla="*/ 3 w 959"/>
                <a:gd name="T55" fmla="*/ 425 h 960"/>
                <a:gd name="T56" fmla="*/ 0 w 959"/>
                <a:gd name="T57" fmla="*/ 480 h 960"/>
                <a:gd name="T58" fmla="*/ 3 w 959"/>
                <a:gd name="T59" fmla="*/ 536 h 960"/>
                <a:gd name="T60" fmla="*/ 11 w 959"/>
                <a:gd name="T61" fmla="*/ 590 h 960"/>
                <a:gd name="T62" fmla="*/ 28 w 959"/>
                <a:gd name="T63" fmla="*/ 642 h 960"/>
                <a:gd name="T64" fmla="*/ 48 w 959"/>
                <a:gd name="T65" fmla="*/ 692 h 960"/>
                <a:gd name="T66" fmla="*/ 74 w 959"/>
                <a:gd name="T67" fmla="*/ 738 h 960"/>
                <a:gd name="T68" fmla="*/ 105 w 959"/>
                <a:gd name="T69" fmla="*/ 781 h 960"/>
                <a:gd name="T70" fmla="*/ 140 w 959"/>
                <a:gd name="T71" fmla="*/ 819 h 960"/>
                <a:gd name="T72" fmla="*/ 179 w 959"/>
                <a:gd name="T73" fmla="*/ 855 h 960"/>
                <a:gd name="T74" fmla="*/ 222 w 959"/>
                <a:gd name="T75" fmla="*/ 886 h 960"/>
                <a:gd name="T76" fmla="*/ 268 w 959"/>
                <a:gd name="T77" fmla="*/ 912 h 960"/>
                <a:gd name="T78" fmla="*/ 317 w 959"/>
                <a:gd name="T79" fmla="*/ 932 h 960"/>
                <a:gd name="T80" fmla="*/ 369 w 959"/>
                <a:gd name="T81" fmla="*/ 947 h 960"/>
                <a:gd name="T82" fmla="*/ 424 w 959"/>
                <a:gd name="T83" fmla="*/ 957 h 960"/>
                <a:gd name="T84" fmla="*/ 479 w 959"/>
                <a:gd name="T85" fmla="*/ 960 h 960"/>
                <a:gd name="T86" fmla="*/ 535 w 959"/>
                <a:gd name="T87" fmla="*/ 957 h 960"/>
                <a:gd name="T88" fmla="*/ 590 w 959"/>
                <a:gd name="T89" fmla="*/ 947 h 960"/>
                <a:gd name="T90" fmla="*/ 642 w 959"/>
                <a:gd name="T91" fmla="*/ 932 h 960"/>
                <a:gd name="T92" fmla="*/ 691 w 959"/>
                <a:gd name="T93" fmla="*/ 912 h 960"/>
                <a:gd name="T94" fmla="*/ 737 w 959"/>
                <a:gd name="T95" fmla="*/ 886 h 960"/>
                <a:gd name="T96" fmla="*/ 780 w 959"/>
                <a:gd name="T97" fmla="*/ 855 h 960"/>
                <a:gd name="T98" fmla="*/ 819 w 959"/>
                <a:gd name="T99" fmla="*/ 819 h 960"/>
                <a:gd name="T100" fmla="*/ 854 w 959"/>
                <a:gd name="T101" fmla="*/ 781 h 960"/>
                <a:gd name="T102" fmla="*/ 885 w 959"/>
                <a:gd name="T103" fmla="*/ 738 h 960"/>
                <a:gd name="T104" fmla="*/ 911 w 959"/>
                <a:gd name="T105" fmla="*/ 692 h 960"/>
                <a:gd name="T106" fmla="*/ 931 w 959"/>
                <a:gd name="T107" fmla="*/ 642 h 960"/>
                <a:gd name="T108" fmla="*/ 947 w 959"/>
                <a:gd name="T109" fmla="*/ 590 h 960"/>
                <a:gd name="T110" fmla="*/ 956 w 959"/>
                <a:gd name="T111" fmla="*/ 536 h 960"/>
                <a:gd name="T112" fmla="*/ 959 w 959"/>
                <a:gd name="T113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9" h="960">
                  <a:moveTo>
                    <a:pt x="959" y="480"/>
                  </a:moveTo>
                  <a:lnTo>
                    <a:pt x="956" y="425"/>
                  </a:lnTo>
                  <a:lnTo>
                    <a:pt x="947" y="370"/>
                  </a:lnTo>
                  <a:lnTo>
                    <a:pt x="931" y="318"/>
                  </a:lnTo>
                  <a:lnTo>
                    <a:pt x="911" y="269"/>
                  </a:lnTo>
                  <a:lnTo>
                    <a:pt x="885" y="223"/>
                  </a:lnTo>
                  <a:lnTo>
                    <a:pt x="854" y="180"/>
                  </a:lnTo>
                  <a:lnTo>
                    <a:pt x="819" y="140"/>
                  </a:lnTo>
                  <a:lnTo>
                    <a:pt x="780" y="106"/>
                  </a:lnTo>
                  <a:lnTo>
                    <a:pt x="737" y="75"/>
                  </a:lnTo>
                  <a:lnTo>
                    <a:pt x="691" y="49"/>
                  </a:lnTo>
                  <a:lnTo>
                    <a:pt x="642" y="27"/>
                  </a:lnTo>
                  <a:lnTo>
                    <a:pt x="590" y="12"/>
                  </a:lnTo>
                  <a:lnTo>
                    <a:pt x="535" y="3"/>
                  </a:lnTo>
                  <a:lnTo>
                    <a:pt x="479" y="0"/>
                  </a:lnTo>
                  <a:lnTo>
                    <a:pt x="424" y="3"/>
                  </a:lnTo>
                  <a:lnTo>
                    <a:pt x="369" y="12"/>
                  </a:lnTo>
                  <a:lnTo>
                    <a:pt x="317" y="27"/>
                  </a:lnTo>
                  <a:lnTo>
                    <a:pt x="268" y="49"/>
                  </a:lnTo>
                  <a:lnTo>
                    <a:pt x="222" y="75"/>
                  </a:lnTo>
                  <a:lnTo>
                    <a:pt x="179" y="106"/>
                  </a:lnTo>
                  <a:lnTo>
                    <a:pt x="140" y="140"/>
                  </a:lnTo>
                  <a:lnTo>
                    <a:pt x="105" y="180"/>
                  </a:lnTo>
                  <a:lnTo>
                    <a:pt x="74" y="223"/>
                  </a:lnTo>
                  <a:lnTo>
                    <a:pt x="48" y="269"/>
                  </a:lnTo>
                  <a:lnTo>
                    <a:pt x="28" y="318"/>
                  </a:lnTo>
                  <a:lnTo>
                    <a:pt x="11" y="370"/>
                  </a:lnTo>
                  <a:lnTo>
                    <a:pt x="3" y="425"/>
                  </a:lnTo>
                  <a:lnTo>
                    <a:pt x="0" y="480"/>
                  </a:lnTo>
                  <a:lnTo>
                    <a:pt x="3" y="536"/>
                  </a:lnTo>
                  <a:lnTo>
                    <a:pt x="11" y="590"/>
                  </a:lnTo>
                  <a:lnTo>
                    <a:pt x="28" y="642"/>
                  </a:lnTo>
                  <a:lnTo>
                    <a:pt x="48" y="692"/>
                  </a:lnTo>
                  <a:lnTo>
                    <a:pt x="74" y="738"/>
                  </a:lnTo>
                  <a:lnTo>
                    <a:pt x="105" y="781"/>
                  </a:lnTo>
                  <a:lnTo>
                    <a:pt x="140" y="819"/>
                  </a:lnTo>
                  <a:lnTo>
                    <a:pt x="179" y="855"/>
                  </a:lnTo>
                  <a:lnTo>
                    <a:pt x="222" y="886"/>
                  </a:lnTo>
                  <a:lnTo>
                    <a:pt x="268" y="912"/>
                  </a:lnTo>
                  <a:lnTo>
                    <a:pt x="317" y="932"/>
                  </a:lnTo>
                  <a:lnTo>
                    <a:pt x="369" y="947"/>
                  </a:lnTo>
                  <a:lnTo>
                    <a:pt x="424" y="957"/>
                  </a:lnTo>
                  <a:lnTo>
                    <a:pt x="479" y="960"/>
                  </a:lnTo>
                  <a:lnTo>
                    <a:pt x="535" y="957"/>
                  </a:lnTo>
                  <a:lnTo>
                    <a:pt x="590" y="947"/>
                  </a:lnTo>
                  <a:lnTo>
                    <a:pt x="642" y="932"/>
                  </a:lnTo>
                  <a:lnTo>
                    <a:pt x="691" y="912"/>
                  </a:lnTo>
                  <a:lnTo>
                    <a:pt x="737" y="886"/>
                  </a:lnTo>
                  <a:lnTo>
                    <a:pt x="780" y="855"/>
                  </a:lnTo>
                  <a:lnTo>
                    <a:pt x="819" y="819"/>
                  </a:lnTo>
                  <a:lnTo>
                    <a:pt x="854" y="781"/>
                  </a:lnTo>
                  <a:lnTo>
                    <a:pt x="885" y="738"/>
                  </a:lnTo>
                  <a:lnTo>
                    <a:pt x="911" y="692"/>
                  </a:lnTo>
                  <a:lnTo>
                    <a:pt x="931" y="642"/>
                  </a:lnTo>
                  <a:lnTo>
                    <a:pt x="947" y="590"/>
                  </a:lnTo>
                  <a:lnTo>
                    <a:pt x="956" y="536"/>
                  </a:lnTo>
                  <a:lnTo>
                    <a:pt x="959" y="480"/>
                  </a:lnTo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308323" y="3825034"/>
              <a:ext cx="304800" cy="304800"/>
            </a:xfrm>
            <a:custGeom>
              <a:avLst/>
              <a:gdLst>
                <a:gd name="T0" fmla="*/ 959 w 959"/>
                <a:gd name="T1" fmla="*/ 480 h 960"/>
                <a:gd name="T2" fmla="*/ 956 w 959"/>
                <a:gd name="T3" fmla="*/ 425 h 960"/>
                <a:gd name="T4" fmla="*/ 947 w 959"/>
                <a:gd name="T5" fmla="*/ 370 h 960"/>
                <a:gd name="T6" fmla="*/ 931 w 959"/>
                <a:gd name="T7" fmla="*/ 318 h 960"/>
                <a:gd name="T8" fmla="*/ 911 w 959"/>
                <a:gd name="T9" fmla="*/ 269 h 960"/>
                <a:gd name="T10" fmla="*/ 885 w 959"/>
                <a:gd name="T11" fmla="*/ 223 h 960"/>
                <a:gd name="T12" fmla="*/ 854 w 959"/>
                <a:gd name="T13" fmla="*/ 180 h 960"/>
                <a:gd name="T14" fmla="*/ 819 w 959"/>
                <a:gd name="T15" fmla="*/ 140 h 960"/>
                <a:gd name="T16" fmla="*/ 780 w 959"/>
                <a:gd name="T17" fmla="*/ 106 h 960"/>
                <a:gd name="T18" fmla="*/ 737 w 959"/>
                <a:gd name="T19" fmla="*/ 75 h 960"/>
                <a:gd name="T20" fmla="*/ 691 w 959"/>
                <a:gd name="T21" fmla="*/ 49 h 960"/>
                <a:gd name="T22" fmla="*/ 642 w 959"/>
                <a:gd name="T23" fmla="*/ 27 h 960"/>
                <a:gd name="T24" fmla="*/ 590 w 959"/>
                <a:gd name="T25" fmla="*/ 12 h 960"/>
                <a:gd name="T26" fmla="*/ 535 w 959"/>
                <a:gd name="T27" fmla="*/ 3 h 960"/>
                <a:gd name="T28" fmla="*/ 479 w 959"/>
                <a:gd name="T29" fmla="*/ 0 h 960"/>
                <a:gd name="T30" fmla="*/ 424 w 959"/>
                <a:gd name="T31" fmla="*/ 3 h 960"/>
                <a:gd name="T32" fmla="*/ 369 w 959"/>
                <a:gd name="T33" fmla="*/ 12 h 960"/>
                <a:gd name="T34" fmla="*/ 317 w 959"/>
                <a:gd name="T35" fmla="*/ 27 h 960"/>
                <a:gd name="T36" fmla="*/ 268 w 959"/>
                <a:gd name="T37" fmla="*/ 49 h 960"/>
                <a:gd name="T38" fmla="*/ 222 w 959"/>
                <a:gd name="T39" fmla="*/ 75 h 960"/>
                <a:gd name="T40" fmla="*/ 179 w 959"/>
                <a:gd name="T41" fmla="*/ 106 h 960"/>
                <a:gd name="T42" fmla="*/ 140 w 959"/>
                <a:gd name="T43" fmla="*/ 140 h 960"/>
                <a:gd name="T44" fmla="*/ 105 w 959"/>
                <a:gd name="T45" fmla="*/ 180 h 960"/>
                <a:gd name="T46" fmla="*/ 74 w 959"/>
                <a:gd name="T47" fmla="*/ 223 h 960"/>
                <a:gd name="T48" fmla="*/ 48 w 959"/>
                <a:gd name="T49" fmla="*/ 269 h 960"/>
                <a:gd name="T50" fmla="*/ 28 w 959"/>
                <a:gd name="T51" fmla="*/ 318 h 960"/>
                <a:gd name="T52" fmla="*/ 11 w 959"/>
                <a:gd name="T53" fmla="*/ 370 h 960"/>
                <a:gd name="T54" fmla="*/ 3 w 959"/>
                <a:gd name="T55" fmla="*/ 425 h 960"/>
                <a:gd name="T56" fmla="*/ 0 w 959"/>
                <a:gd name="T57" fmla="*/ 480 h 960"/>
                <a:gd name="T58" fmla="*/ 3 w 959"/>
                <a:gd name="T59" fmla="*/ 536 h 960"/>
                <a:gd name="T60" fmla="*/ 11 w 959"/>
                <a:gd name="T61" fmla="*/ 590 h 960"/>
                <a:gd name="T62" fmla="*/ 28 w 959"/>
                <a:gd name="T63" fmla="*/ 642 h 960"/>
                <a:gd name="T64" fmla="*/ 48 w 959"/>
                <a:gd name="T65" fmla="*/ 692 h 960"/>
                <a:gd name="T66" fmla="*/ 74 w 959"/>
                <a:gd name="T67" fmla="*/ 738 h 960"/>
                <a:gd name="T68" fmla="*/ 105 w 959"/>
                <a:gd name="T69" fmla="*/ 781 h 960"/>
                <a:gd name="T70" fmla="*/ 140 w 959"/>
                <a:gd name="T71" fmla="*/ 819 h 960"/>
                <a:gd name="T72" fmla="*/ 179 w 959"/>
                <a:gd name="T73" fmla="*/ 855 h 960"/>
                <a:gd name="T74" fmla="*/ 222 w 959"/>
                <a:gd name="T75" fmla="*/ 886 h 960"/>
                <a:gd name="T76" fmla="*/ 268 w 959"/>
                <a:gd name="T77" fmla="*/ 912 h 960"/>
                <a:gd name="T78" fmla="*/ 317 w 959"/>
                <a:gd name="T79" fmla="*/ 932 h 960"/>
                <a:gd name="T80" fmla="*/ 369 w 959"/>
                <a:gd name="T81" fmla="*/ 947 h 960"/>
                <a:gd name="T82" fmla="*/ 424 w 959"/>
                <a:gd name="T83" fmla="*/ 957 h 960"/>
                <a:gd name="T84" fmla="*/ 479 w 959"/>
                <a:gd name="T85" fmla="*/ 960 h 960"/>
                <a:gd name="T86" fmla="*/ 535 w 959"/>
                <a:gd name="T87" fmla="*/ 957 h 960"/>
                <a:gd name="T88" fmla="*/ 590 w 959"/>
                <a:gd name="T89" fmla="*/ 947 h 960"/>
                <a:gd name="T90" fmla="*/ 642 w 959"/>
                <a:gd name="T91" fmla="*/ 932 h 960"/>
                <a:gd name="T92" fmla="*/ 691 w 959"/>
                <a:gd name="T93" fmla="*/ 912 h 960"/>
                <a:gd name="T94" fmla="*/ 737 w 959"/>
                <a:gd name="T95" fmla="*/ 886 h 960"/>
                <a:gd name="T96" fmla="*/ 780 w 959"/>
                <a:gd name="T97" fmla="*/ 855 h 960"/>
                <a:gd name="T98" fmla="*/ 819 w 959"/>
                <a:gd name="T99" fmla="*/ 819 h 960"/>
                <a:gd name="T100" fmla="*/ 854 w 959"/>
                <a:gd name="T101" fmla="*/ 781 h 960"/>
                <a:gd name="T102" fmla="*/ 885 w 959"/>
                <a:gd name="T103" fmla="*/ 738 h 960"/>
                <a:gd name="T104" fmla="*/ 911 w 959"/>
                <a:gd name="T105" fmla="*/ 692 h 960"/>
                <a:gd name="T106" fmla="*/ 931 w 959"/>
                <a:gd name="T107" fmla="*/ 642 h 960"/>
                <a:gd name="T108" fmla="*/ 947 w 959"/>
                <a:gd name="T109" fmla="*/ 590 h 960"/>
                <a:gd name="T110" fmla="*/ 956 w 959"/>
                <a:gd name="T111" fmla="*/ 536 h 960"/>
                <a:gd name="T112" fmla="*/ 959 w 959"/>
                <a:gd name="T113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9" h="960">
                  <a:moveTo>
                    <a:pt x="959" y="480"/>
                  </a:moveTo>
                  <a:lnTo>
                    <a:pt x="956" y="425"/>
                  </a:lnTo>
                  <a:lnTo>
                    <a:pt x="947" y="370"/>
                  </a:lnTo>
                  <a:lnTo>
                    <a:pt x="931" y="318"/>
                  </a:lnTo>
                  <a:lnTo>
                    <a:pt x="911" y="269"/>
                  </a:lnTo>
                  <a:lnTo>
                    <a:pt x="885" y="223"/>
                  </a:lnTo>
                  <a:lnTo>
                    <a:pt x="854" y="180"/>
                  </a:lnTo>
                  <a:lnTo>
                    <a:pt x="819" y="140"/>
                  </a:lnTo>
                  <a:lnTo>
                    <a:pt x="780" y="106"/>
                  </a:lnTo>
                  <a:lnTo>
                    <a:pt x="737" y="75"/>
                  </a:lnTo>
                  <a:lnTo>
                    <a:pt x="691" y="49"/>
                  </a:lnTo>
                  <a:lnTo>
                    <a:pt x="642" y="27"/>
                  </a:lnTo>
                  <a:lnTo>
                    <a:pt x="590" y="12"/>
                  </a:lnTo>
                  <a:lnTo>
                    <a:pt x="535" y="3"/>
                  </a:lnTo>
                  <a:lnTo>
                    <a:pt x="479" y="0"/>
                  </a:lnTo>
                  <a:lnTo>
                    <a:pt x="424" y="3"/>
                  </a:lnTo>
                  <a:lnTo>
                    <a:pt x="369" y="12"/>
                  </a:lnTo>
                  <a:lnTo>
                    <a:pt x="317" y="27"/>
                  </a:lnTo>
                  <a:lnTo>
                    <a:pt x="268" y="49"/>
                  </a:lnTo>
                  <a:lnTo>
                    <a:pt x="222" y="75"/>
                  </a:lnTo>
                  <a:lnTo>
                    <a:pt x="179" y="106"/>
                  </a:lnTo>
                  <a:lnTo>
                    <a:pt x="140" y="140"/>
                  </a:lnTo>
                  <a:lnTo>
                    <a:pt x="105" y="180"/>
                  </a:lnTo>
                  <a:lnTo>
                    <a:pt x="74" y="223"/>
                  </a:lnTo>
                  <a:lnTo>
                    <a:pt x="48" y="269"/>
                  </a:lnTo>
                  <a:lnTo>
                    <a:pt x="28" y="318"/>
                  </a:lnTo>
                  <a:lnTo>
                    <a:pt x="11" y="370"/>
                  </a:lnTo>
                  <a:lnTo>
                    <a:pt x="3" y="425"/>
                  </a:lnTo>
                  <a:lnTo>
                    <a:pt x="0" y="480"/>
                  </a:lnTo>
                  <a:lnTo>
                    <a:pt x="3" y="536"/>
                  </a:lnTo>
                  <a:lnTo>
                    <a:pt x="11" y="590"/>
                  </a:lnTo>
                  <a:lnTo>
                    <a:pt x="28" y="642"/>
                  </a:lnTo>
                  <a:lnTo>
                    <a:pt x="48" y="692"/>
                  </a:lnTo>
                  <a:lnTo>
                    <a:pt x="74" y="738"/>
                  </a:lnTo>
                  <a:lnTo>
                    <a:pt x="105" y="781"/>
                  </a:lnTo>
                  <a:lnTo>
                    <a:pt x="140" y="819"/>
                  </a:lnTo>
                  <a:lnTo>
                    <a:pt x="179" y="855"/>
                  </a:lnTo>
                  <a:lnTo>
                    <a:pt x="222" y="886"/>
                  </a:lnTo>
                  <a:lnTo>
                    <a:pt x="268" y="912"/>
                  </a:lnTo>
                  <a:lnTo>
                    <a:pt x="317" y="932"/>
                  </a:lnTo>
                  <a:lnTo>
                    <a:pt x="369" y="947"/>
                  </a:lnTo>
                  <a:lnTo>
                    <a:pt x="424" y="957"/>
                  </a:lnTo>
                  <a:lnTo>
                    <a:pt x="479" y="960"/>
                  </a:lnTo>
                  <a:lnTo>
                    <a:pt x="535" y="957"/>
                  </a:lnTo>
                  <a:lnTo>
                    <a:pt x="590" y="947"/>
                  </a:lnTo>
                  <a:lnTo>
                    <a:pt x="642" y="932"/>
                  </a:lnTo>
                  <a:lnTo>
                    <a:pt x="691" y="912"/>
                  </a:lnTo>
                  <a:lnTo>
                    <a:pt x="737" y="886"/>
                  </a:lnTo>
                  <a:lnTo>
                    <a:pt x="780" y="855"/>
                  </a:lnTo>
                  <a:lnTo>
                    <a:pt x="819" y="819"/>
                  </a:lnTo>
                  <a:lnTo>
                    <a:pt x="854" y="781"/>
                  </a:lnTo>
                  <a:lnTo>
                    <a:pt x="885" y="738"/>
                  </a:lnTo>
                  <a:lnTo>
                    <a:pt x="911" y="692"/>
                  </a:lnTo>
                  <a:lnTo>
                    <a:pt x="931" y="642"/>
                  </a:lnTo>
                  <a:lnTo>
                    <a:pt x="947" y="590"/>
                  </a:lnTo>
                  <a:lnTo>
                    <a:pt x="956" y="536"/>
                  </a:lnTo>
                  <a:lnTo>
                    <a:pt x="959" y="480"/>
                  </a:lnTo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028423" y="3825034"/>
              <a:ext cx="304800" cy="304800"/>
            </a:xfrm>
            <a:custGeom>
              <a:avLst/>
              <a:gdLst>
                <a:gd name="T0" fmla="*/ 959 w 959"/>
                <a:gd name="T1" fmla="*/ 480 h 960"/>
                <a:gd name="T2" fmla="*/ 956 w 959"/>
                <a:gd name="T3" fmla="*/ 425 h 960"/>
                <a:gd name="T4" fmla="*/ 947 w 959"/>
                <a:gd name="T5" fmla="*/ 370 h 960"/>
                <a:gd name="T6" fmla="*/ 931 w 959"/>
                <a:gd name="T7" fmla="*/ 318 h 960"/>
                <a:gd name="T8" fmla="*/ 911 w 959"/>
                <a:gd name="T9" fmla="*/ 269 h 960"/>
                <a:gd name="T10" fmla="*/ 885 w 959"/>
                <a:gd name="T11" fmla="*/ 223 h 960"/>
                <a:gd name="T12" fmla="*/ 854 w 959"/>
                <a:gd name="T13" fmla="*/ 180 h 960"/>
                <a:gd name="T14" fmla="*/ 819 w 959"/>
                <a:gd name="T15" fmla="*/ 140 h 960"/>
                <a:gd name="T16" fmla="*/ 780 w 959"/>
                <a:gd name="T17" fmla="*/ 106 h 960"/>
                <a:gd name="T18" fmla="*/ 737 w 959"/>
                <a:gd name="T19" fmla="*/ 75 h 960"/>
                <a:gd name="T20" fmla="*/ 691 w 959"/>
                <a:gd name="T21" fmla="*/ 49 h 960"/>
                <a:gd name="T22" fmla="*/ 642 w 959"/>
                <a:gd name="T23" fmla="*/ 27 h 960"/>
                <a:gd name="T24" fmla="*/ 590 w 959"/>
                <a:gd name="T25" fmla="*/ 12 h 960"/>
                <a:gd name="T26" fmla="*/ 535 w 959"/>
                <a:gd name="T27" fmla="*/ 3 h 960"/>
                <a:gd name="T28" fmla="*/ 479 w 959"/>
                <a:gd name="T29" fmla="*/ 0 h 960"/>
                <a:gd name="T30" fmla="*/ 424 w 959"/>
                <a:gd name="T31" fmla="*/ 3 h 960"/>
                <a:gd name="T32" fmla="*/ 369 w 959"/>
                <a:gd name="T33" fmla="*/ 12 h 960"/>
                <a:gd name="T34" fmla="*/ 317 w 959"/>
                <a:gd name="T35" fmla="*/ 27 h 960"/>
                <a:gd name="T36" fmla="*/ 268 w 959"/>
                <a:gd name="T37" fmla="*/ 49 h 960"/>
                <a:gd name="T38" fmla="*/ 222 w 959"/>
                <a:gd name="T39" fmla="*/ 75 h 960"/>
                <a:gd name="T40" fmla="*/ 179 w 959"/>
                <a:gd name="T41" fmla="*/ 106 h 960"/>
                <a:gd name="T42" fmla="*/ 140 w 959"/>
                <a:gd name="T43" fmla="*/ 140 h 960"/>
                <a:gd name="T44" fmla="*/ 105 w 959"/>
                <a:gd name="T45" fmla="*/ 180 h 960"/>
                <a:gd name="T46" fmla="*/ 74 w 959"/>
                <a:gd name="T47" fmla="*/ 223 h 960"/>
                <a:gd name="T48" fmla="*/ 48 w 959"/>
                <a:gd name="T49" fmla="*/ 269 h 960"/>
                <a:gd name="T50" fmla="*/ 28 w 959"/>
                <a:gd name="T51" fmla="*/ 318 h 960"/>
                <a:gd name="T52" fmla="*/ 11 w 959"/>
                <a:gd name="T53" fmla="*/ 370 h 960"/>
                <a:gd name="T54" fmla="*/ 3 w 959"/>
                <a:gd name="T55" fmla="*/ 425 h 960"/>
                <a:gd name="T56" fmla="*/ 0 w 959"/>
                <a:gd name="T57" fmla="*/ 480 h 960"/>
                <a:gd name="T58" fmla="*/ 3 w 959"/>
                <a:gd name="T59" fmla="*/ 536 h 960"/>
                <a:gd name="T60" fmla="*/ 11 w 959"/>
                <a:gd name="T61" fmla="*/ 590 h 960"/>
                <a:gd name="T62" fmla="*/ 28 w 959"/>
                <a:gd name="T63" fmla="*/ 642 h 960"/>
                <a:gd name="T64" fmla="*/ 48 w 959"/>
                <a:gd name="T65" fmla="*/ 692 h 960"/>
                <a:gd name="T66" fmla="*/ 74 w 959"/>
                <a:gd name="T67" fmla="*/ 738 h 960"/>
                <a:gd name="T68" fmla="*/ 105 w 959"/>
                <a:gd name="T69" fmla="*/ 781 h 960"/>
                <a:gd name="T70" fmla="*/ 140 w 959"/>
                <a:gd name="T71" fmla="*/ 819 h 960"/>
                <a:gd name="T72" fmla="*/ 179 w 959"/>
                <a:gd name="T73" fmla="*/ 855 h 960"/>
                <a:gd name="T74" fmla="*/ 222 w 959"/>
                <a:gd name="T75" fmla="*/ 886 h 960"/>
                <a:gd name="T76" fmla="*/ 268 w 959"/>
                <a:gd name="T77" fmla="*/ 912 h 960"/>
                <a:gd name="T78" fmla="*/ 317 w 959"/>
                <a:gd name="T79" fmla="*/ 932 h 960"/>
                <a:gd name="T80" fmla="*/ 369 w 959"/>
                <a:gd name="T81" fmla="*/ 947 h 960"/>
                <a:gd name="T82" fmla="*/ 424 w 959"/>
                <a:gd name="T83" fmla="*/ 957 h 960"/>
                <a:gd name="T84" fmla="*/ 479 w 959"/>
                <a:gd name="T85" fmla="*/ 960 h 960"/>
                <a:gd name="T86" fmla="*/ 535 w 959"/>
                <a:gd name="T87" fmla="*/ 957 h 960"/>
                <a:gd name="T88" fmla="*/ 590 w 959"/>
                <a:gd name="T89" fmla="*/ 947 h 960"/>
                <a:gd name="T90" fmla="*/ 642 w 959"/>
                <a:gd name="T91" fmla="*/ 932 h 960"/>
                <a:gd name="T92" fmla="*/ 691 w 959"/>
                <a:gd name="T93" fmla="*/ 912 h 960"/>
                <a:gd name="T94" fmla="*/ 737 w 959"/>
                <a:gd name="T95" fmla="*/ 886 h 960"/>
                <a:gd name="T96" fmla="*/ 780 w 959"/>
                <a:gd name="T97" fmla="*/ 855 h 960"/>
                <a:gd name="T98" fmla="*/ 819 w 959"/>
                <a:gd name="T99" fmla="*/ 819 h 960"/>
                <a:gd name="T100" fmla="*/ 854 w 959"/>
                <a:gd name="T101" fmla="*/ 781 h 960"/>
                <a:gd name="T102" fmla="*/ 885 w 959"/>
                <a:gd name="T103" fmla="*/ 738 h 960"/>
                <a:gd name="T104" fmla="*/ 911 w 959"/>
                <a:gd name="T105" fmla="*/ 692 h 960"/>
                <a:gd name="T106" fmla="*/ 931 w 959"/>
                <a:gd name="T107" fmla="*/ 642 h 960"/>
                <a:gd name="T108" fmla="*/ 947 w 959"/>
                <a:gd name="T109" fmla="*/ 590 h 960"/>
                <a:gd name="T110" fmla="*/ 956 w 959"/>
                <a:gd name="T111" fmla="*/ 536 h 960"/>
                <a:gd name="T112" fmla="*/ 959 w 959"/>
                <a:gd name="T113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9" h="960">
                  <a:moveTo>
                    <a:pt x="959" y="480"/>
                  </a:moveTo>
                  <a:lnTo>
                    <a:pt x="956" y="425"/>
                  </a:lnTo>
                  <a:lnTo>
                    <a:pt x="947" y="370"/>
                  </a:lnTo>
                  <a:lnTo>
                    <a:pt x="931" y="318"/>
                  </a:lnTo>
                  <a:lnTo>
                    <a:pt x="911" y="269"/>
                  </a:lnTo>
                  <a:lnTo>
                    <a:pt x="885" y="223"/>
                  </a:lnTo>
                  <a:lnTo>
                    <a:pt x="854" y="180"/>
                  </a:lnTo>
                  <a:lnTo>
                    <a:pt x="819" y="140"/>
                  </a:lnTo>
                  <a:lnTo>
                    <a:pt x="780" y="106"/>
                  </a:lnTo>
                  <a:lnTo>
                    <a:pt x="737" y="75"/>
                  </a:lnTo>
                  <a:lnTo>
                    <a:pt x="691" y="49"/>
                  </a:lnTo>
                  <a:lnTo>
                    <a:pt x="642" y="27"/>
                  </a:lnTo>
                  <a:lnTo>
                    <a:pt x="590" y="12"/>
                  </a:lnTo>
                  <a:lnTo>
                    <a:pt x="535" y="3"/>
                  </a:lnTo>
                  <a:lnTo>
                    <a:pt x="479" y="0"/>
                  </a:lnTo>
                  <a:lnTo>
                    <a:pt x="424" y="3"/>
                  </a:lnTo>
                  <a:lnTo>
                    <a:pt x="369" y="12"/>
                  </a:lnTo>
                  <a:lnTo>
                    <a:pt x="317" y="27"/>
                  </a:lnTo>
                  <a:lnTo>
                    <a:pt x="268" y="49"/>
                  </a:lnTo>
                  <a:lnTo>
                    <a:pt x="222" y="75"/>
                  </a:lnTo>
                  <a:lnTo>
                    <a:pt x="179" y="106"/>
                  </a:lnTo>
                  <a:lnTo>
                    <a:pt x="140" y="140"/>
                  </a:lnTo>
                  <a:lnTo>
                    <a:pt x="105" y="180"/>
                  </a:lnTo>
                  <a:lnTo>
                    <a:pt x="74" y="223"/>
                  </a:lnTo>
                  <a:lnTo>
                    <a:pt x="48" y="269"/>
                  </a:lnTo>
                  <a:lnTo>
                    <a:pt x="28" y="318"/>
                  </a:lnTo>
                  <a:lnTo>
                    <a:pt x="11" y="370"/>
                  </a:lnTo>
                  <a:lnTo>
                    <a:pt x="3" y="425"/>
                  </a:lnTo>
                  <a:lnTo>
                    <a:pt x="0" y="480"/>
                  </a:lnTo>
                  <a:lnTo>
                    <a:pt x="3" y="536"/>
                  </a:lnTo>
                  <a:lnTo>
                    <a:pt x="11" y="590"/>
                  </a:lnTo>
                  <a:lnTo>
                    <a:pt x="28" y="642"/>
                  </a:lnTo>
                  <a:lnTo>
                    <a:pt x="48" y="692"/>
                  </a:lnTo>
                  <a:lnTo>
                    <a:pt x="74" y="738"/>
                  </a:lnTo>
                  <a:lnTo>
                    <a:pt x="105" y="781"/>
                  </a:lnTo>
                  <a:lnTo>
                    <a:pt x="140" y="819"/>
                  </a:lnTo>
                  <a:lnTo>
                    <a:pt x="179" y="855"/>
                  </a:lnTo>
                  <a:lnTo>
                    <a:pt x="222" y="886"/>
                  </a:lnTo>
                  <a:lnTo>
                    <a:pt x="268" y="912"/>
                  </a:lnTo>
                  <a:lnTo>
                    <a:pt x="317" y="932"/>
                  </a:lnTo>
                  <a:lnTo>
                    <a:pt x="369" y="947"/>
                  </a:lnTo>
                  <a:lnTo>
                    <a:pt x="424" y="957"/>
                  </a:lnTo>
                  <a:lnTo>
                    <a:pt x="479" y="960"/>
                  </a:lnTo>
                  <a:lnTo>
                    <a:pt x="535" y="957"/>
                  </a:lnTo>
                  <a:lnTo>
                    <a:pt x="590" y="947"/>
                  </a:lnTo>
                  <a:lnTo>
                    <a:pt x="642" y="932"/>
                  </a:lnTo>
                  <a:lnTo>
                    <a:pt x="691" y="912"/>
                  </a:lnTo>
                  <a:lnTo>
                    <a:pt x="737" y="886"/>
                  </a:lnTo>
                  <a:lnTo>
                    <a:pt x="780" y="855"/>
                  </a:lnTo>
                  <a:lnTo>
                    <a:pt x="819" y="819"/>
                  </a:lnTo>
                  <a:lnTo>
                    <a:pt x="854" y="781"/>
                  </a:lnTo>
                  <a:lnTo>
                    <a:pt x="885" y="738"/>
                  </a:lnTo>
                  <a:lnTo>
                    <a:pt x="911" y="692"/>
                  </a:lnTo>
                  <a:lnTo>
                    <a:pt x="931" y="642"/>
                  </a:lnTo>
                  <a:lnTo>
                    <a:pt x="947" y="590"/>
                  </a:lnTo>
                  <a:lnTo>
                    <a:pt x="956" y="536"/>
                  </a:lnTo>
                  <a:lnTo>
                    <a:pt x="959" y="480"/>
                  </a:lnTo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996557" y="3825034"/>
              <a:ext cx="152400" cy="304800"/>
            </a:xfrm>
            <a:custGeom>
              <a:avLst/>
              <a:gdLst>
                <a:gd name="T0" fmla="*/ 479 w 479"/>
                <a:gd name="T1" fmla="*/ 960 h 960"/>
                <a:gd name="T2" fmla="*/ 424 w 479"/>
                <a:gd name="T3" fmla="*/ 957 h 960"/>
                <a:gd name="T4" fmla="*/ 369 w 479"/>
                <a:gd name="T5" fmla="*/ 947 h 960"/>
                <a:gd name="T6" fmla="*/ 317 w 479"/>
                <a:gd name="T7" fmla="*/ 932 h 960"/>
                <a:gd name="T8" fmla="*/ 268 w 479"/>
                <a:gd name="T9" fmla="*/ 911 h 960"/>
                <a:gd name="T10" fmla="*/ 222 w 479"/>
                <a:gd name="T11" fmla="*/ 885 h 960"/>
                <a:gd name="T12" fmla="*/ 179 w 479"/>
                <a:gd name="T13" fmla="*/ 854 h 960"/>
                <a:gd name="T14" fmla="*/ 140 w 479"/>
                <a:gd name="T15" fmla="*/ 820 h 960"/>
                <a:gd name="T16" fmla="*/ 105 w 479"/>
                <a:gd name="T17" fmla="*/ 780 h 960"/>
                <a:gd name="T18" fmla="*/ 74 w 479"/>
                <a:gd name="T19" fmla="*/ 737 h 960"/>
                <a:gd name="T20" fmla="*/ 48 w 479"/>
                <a:gd name="T21" fmla="*/ 691 h 960"/>
                <a:gd name="T22" fmla="*/ 28 w 479"/>
                <a:gd name="T23" fmla="*/ 642 h 960"/>
                <a:gd name="T24" fmla="*/ 11 w 479"/>
                <a:gd name="T25" fmla="*/ 590 h 960"/>
                <a:gd name="T26" fmla="*/ 3 w 479"/>
                <a:gd name="T27" fmla="*/ 535 h 960"/>
                <a:gd name="T28" fmla="*/ 0 w 479"/>
                <a:gd name="T29" fmla="*/ 480 h 960"/>
                <a:gd name="T30" fmla="*/ 3 w 479"/>
                <a:gd name="T31" fmla="*/ 424 h 960"/>
                <a:gd name="T32" fmla="*/ 11 w 479"/>
                <a:gd name="T33" fmla="*/ 370 h 960"/>
                <a:gd name="T34" fmla="*/ 28 w 479"/>
                <a:gd name="T35" fmla="*/ 318 h 960"/>
                <a:gd name="T36" fmla="*/ 48 w 479"/>
                <a:gd name="T37" fmla="*/ 268 h 960"/>
                <a:gd name="T38" fmla="*/ 74 w 479"/>
                <a:gd name="T39" fmla="*/ 222 h 960"/>
                <a:gd name="T40" fmla="*/ 105 w 479"/>
                <a:gd name="T41" fmla="*/ 179 h 960"/>
                <a:gd name="T42" fmla="*/ 140 w 479"/>
                <a:gd name="T43" fmla="*/ 141 h 960"/>
                <a:gd name="T44" fmla="*/ 179 w 479"/>
                <a:gd name="T45" fmla="*/ 105 h 960"/>
                <a:gd name="T46" fmla="*/ 222 w 479"/>
                <a:gd name="T47" fmla="*/ 74 h 960"/>
                <a:gd name="T48" fmla="*/ 268 w 479"/>
                <a:gd name="T49" fmla="*/ 48 h 960"/>
                <a:gd name="T50" fmla="*/ 317 w 479"/>
                <a:gd name="T51" fmla="*/ 28 h 960"/>
                <a:gd name="T52" fmla="*/ 369 w 479"/>
                <a:gd name="T53" fmla="*/ 13 h 960"/>
                <a:gd name="T54" fmla="*/ 424 w 479"/>
                <a:gd name="T55" fmla="*/ 3 h 960"/>
                <a:gd name="T56" fmla="*/ 479 w 479"/>
                <a:gd name="T57" fmla="*/ 0 h 960"/>
                <a:gd name="T58" fmla="*/ 479 w 479"/>
                <a:gd name="T59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9" h="960">
                  <a:moveTo>
                    <a:pt x="479" y="960"/>
                  </a:moveTo>
                  <a:lnTo>
                    <a:pt x="424" y="957"/>
                  </a:lnTo>
                  <a:lnTo>
                    <a:pt x="369" y="947"/>
                  </a:lnTo>
                  <a:lnTo>
                    <a:pt x="317" y="932"/>
                  </a:lnTo>
                  <a:lnTo>
                    <a:pt x="268" y="911"/>
                  </a:lnTo>
                  <a:lnTo>
                    <a:pt x="222" y="885"/>
                  </a:lnTo>
                  <a:lnTo>
                    <a:pt x="179" y="854"/>
                  </a:lnTo>
                  <a:lnTo>
                    <a:pt x="140" y="820"/>
                  </a:lnTo>
                  <a:lnTo>
                    <a:pt x="105" y="780"/>
                  </a:lnTo>
                  <a:lnTo>
                    <a:pt x="74" y="737"/>
                  </a:lnTo>
                  <a:lnTo>
                    <a:pt x="48" y="691"/>
                  </a:lnTo>
                  <a:lnTo>
                    <a:pt x="28" y="642"/>
                  </a:lnTo>
                  <a:lnTo>
                    <a:pt x="11" y="590"/>
                  </a:lnTo>
                  <a:lnTo>
                    <a:pt x="3" y="535"/>
                  </a:lnTo>
                  <a:lnTo>
                    <a:pt x="0" y="480"/>
                  </a:lnTo>
                  <a:lnTo>
                    <a:pt x="3" y="424"/>
                  </a:lnTo>
                  <a:lnTo>
                    <a:pt x="11" y="370"/>
                  </a:lnTo>
                  <a:lnTo>
                    <a:pt x="28" y="318"/>
                  </a:lnTo>
                  <a:lnTo>
                    <a:pt x="48" y="268"/>
                  </a:lnTo>
                  <a:lnTo>
                    <a:pt x="74" y="222"/>
                  </a:lnTo>
                  <a:lnTo>
                    <a:pt x="105" y="179"/>
                  </a:lnTo>
                  <a:lnTo>
                    <a:pt x="140" y="141"/>
                  </a:lnTo>
                  <a:lnTo>
                    <a:pt x="179" y="105"/>
                  </a:lnTo>
                  <a:lnTo>
                    <a:pt x="222" y="74"/>
                  </a:lnTo>
                  <a:lnTo>
                    <a:pt x="268" y="48"/>
                  </a:lnTo>
                  <a:lnTo>
                    <a:pt x="317" y="28"/>
                  </a:lnTo>
                  <a:lnTo>
                    <a:pt x="369" y="13"/>
                  </a:lnTo>
                  <a:lnTo>
                    <a:pt x="424" y="3"/>
                  </a:lnTo>
                  <a:lnTo>
                    <a:pt x="479" y="0"/>
                  </a:lnTo>
                  <a:lnTo>
                    <a:pt x="479" y="9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869511" y="3825034"/>
              <a:ext cx="152400" cy="304800"/>
            </a:xfrm>
            <a:custGeom>
              <a:avLst/>
              <a:gdLst>
                <a:gd name="T0" fmla="*/ 0 w 480"/>
                <a:gd name="T1" fmla="*/ 0 h 959"/>
                <a:gd name="T2" fmla="*/ 56 w 480"/>
                <a:gd name="T3" fmla="*/ 3 h 959"/>
                <a:gd name="T4" fmla="*/ 111 w 480"/>
                <a:gd name="T5" fmla="*/ 12 h 959"/>
                <a:gd name="T6" fmla="*/ 163 w 480"/>
                <a:gd name="T7" fmla="*/ 28 h 959"/>
                <a:gd name="T8" fmla="*/ 212 w 480"/>
                <a:gd name="T9" fmla="*/ 48 h 959"/>
                <a:gd name="T10" fmla="*/ 258 w 480"/>
                <a:gd name="T11" fmla="*/ 74 h 959"/>
                <a:gd name="T12" fmla="*/ 301 w 480"/>
                <a:gd name="T13" fmla="*/ 105 h 959"/>
                <a:gd name="T14" fmla="*/ 340 w 480"/>
                <a:gd name="T15" fmla="*/ 140 h 959"/>
                <a:gd name="T16" fmla="*/ 375 w 480"/>
                <a:gd name="T17" fmla="*/ 179 h 959"/>
                <a:gd name="T18" fmla="*/ 406 w 480"/>
                <a:gd name="T19" fmla="*/ 222 h 959"/>
                <a:gd name="T20" fmla="*/ 432 w 480"/>
                <a:gd name="T21" fmla="*/ 268 h 959"/>
                <a:gd name="T22" fmla="*/ 452 w 480"/>
                <a:gd name="T23" fmla="*/ 317 h 959"/>
                <a:gd name="T24" fmla="*/ 468 w 480"/>
                <a:gd name="T25" fmla="*/ 369 h 959"/>
                <a:gd name="T26" fmla="*/ 477 w 480"/>
                <a:gd name="T27" fmla="*/ 424 h 959"/>
                <a:gd name="T28" fmla="*/ 480 w 480"/>
                <a:gd name="T29" fmla="*/ 479 h 959"/>
                <a:gd name="T30" fmla="*/ 477 w 480"/>
                <a:gd name="T31" fmla="*/ 535 h 959"/>
                <a:gd name="T32" fmla="*/ 468 w 480"/>
                <a:gd name="T33" fmla="*/ 590 h 959"/>
                <a:gd name="T34" fmla="*/ 452 w 480"/>
                <a:gd name="T35" fmla="*/ 641 h 959"/>
                <a:gd name="T36" fmla="*/ 432 w 480"/>
                <a:gd name="T37" fmla="*/ 691 h 959"/>
                <a:gd name="T38" fmla="*/ 406 w 480"/>
                <a:gd name="T39" fmla="*/ 737 h 959"/>
                <a:gd name="T40" fmla="*/ 375 w 480"/>
                <a:gd name="T41" fmla="*/ 780 h 959"/>
                <a:gd name="T42" fmla="*/ 340 w 480"/>
                <a:gd name="T43" fmla="*/ 819 h 959"/>
                <a:gd name="T44" fmla="*/ 301 w 480"/>
                <a:gd name="T45" fmla="*/ 854 h 959"/>
                <a:gd name="T46" fmla="*/ 258 w 480"/>
                <a:gd name="T47" fmla="*/ 885 h 959"/>
                <a:gd name="T48" fmla="*/ 212 w 480"/>
                <a:gd name="T49" fmla="*/ 911 h 959"/>
                <a:gd name="T50" fmla="*/ 163 w 480"/>
                <a:gd name="T51" fmla="*/ 931 h 959"/>
                <a:gd name="T52" fmla="*/ 111 w 480"/>
                <a:gd name="T53" fmla="*/ 947 h 959"/>
                <a:gd name="T54" fmla="*/ 56 w 480"/>
                <a:gd name="T55" fmla="*/ 956 h 959"/>
                <a:gd name="T56" fmla="*/ 0 w 480"/>
                <a:gd name="T57" fmla="*/ 959 h 959"/>
                <a:gd name="T58" fmla="*/ 0 w 480"/>
                <a:gd name="T59" fmla="*/ 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0" h="959">
                  <a:moveTo>
                    <a:pt x="0" y="0"/>
                  </a:moveTo>
                  <a:lnTo>
                    <a:pt x="56" y="3"/>
                  </a:lnTo>
                  <a:lnTo>
                    <a:pt x="111" y="12"/>
                  </a:lnTo>
                  <a:lnTo>
                    <a:pt x="163" y="28"/>
                  </a:lnTo>
                  <a:lnTo>
                    <a:pt x="212" y="48"/>
                  </a:lnTo>
                  <a:lnTo>
                    <a:pt x="258" y="74"/>
                  </a:lnTo>
                  <a:lnTo>
                    <a:pt x="301" y="105"/>
                  </a:lnTo>
                  <a:lnTo>
                    <a:pt x="340" y="140"/>
                  </a:lnTo>
                  <a:lnTo>
                    <a:pt x="375" y="179"/>
                  </a:lnTo>
                  <a:lnTo>
                    <a:pt x="406" y="222"/>
                  </a:lnTo>
                  <a:lnTo>
                    <a:pt x="432" y="268"/>
                  </a:lnTo>
                  <a:lnTo>
                    <a:pt x="452" y="317"/>
                  </a:lnTo>
                  <a:lnTo>
                    <a:pt x="468" y="369"/>
                  </a:lnTo>
                  <a:lnTo>
                    <a:pt x="477" y="424"/>
                  </a:lnTo>
                  <a:lnTo>
                    <a:pt x="480" y="479"/>
                  </a:lnTo>
                  <a:lnTo>
                    <a:pt x="477" y="535"/>
                  </a:lnTo>
                  <a:lnTo>
                    <a:pt x="468" y="590"/>
                  </a:lnTo>
                  <a:lnTo>
                    <a:pt x="452" y="641"/>
                  </a:lnTo>
                  <a:lnTo>
                    <a:pt x="432" y="691"/>
                  </a:lnTo>
                  <a:lnTo>
                    <a:pt x="406" y="737"/>
                  </a:lnTo>
                  <a:lnTo>
                    <a:pt x="375" y="780"/>
                  </a:lnTo>
                  <a:lnTo>
                    <a:pt x="340" y="819"/>
                  </a:lnTo>
                  <a:lnTo>
                    <a:pt x="301" y="854"/>
                  </a:lnTo>
                  <a:lnTo>
                    <a:pt x="258" y="885"/>
                  </a:lnTo>
                  <a:lnTo>
                    <a:pt x="212" y="911"/>
                  </a:lnTo>
                  <a:lnTo>
                    <a:pt x="163" y="931"/>
                  </a:lnTo>
                  <a:lnTo>
                    <a:pt x="111" y="947"/>
                  </a:lnTo>
                  <a:lnTo>
                    <a:pt x="56" y="956"/>
                  </a:lnTo>
                  <a:lnTo>
                    <a:pt x="0" y="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427923" y="3825034"/>
              <a:ext cx="152400" cy="304800"/>
            </a:xfrm>
            <a:custGeom>
              <a:avLst/>
              <a:gdLst>
                <a:gd name="T0" fmla="*/ 479 w 479"/>
                <a:gd name="T1" fmla="*/ 960 h 960"/>
                <a:gd name="T2" fmla="*/ 424 w 479"/>
                <a:gd name="T3" fmla="*/ 957 h 960"/>
                <a:gd name="T4" fmla="*/ 369 w 479"/>
                <a:gd name="T5" fmla="*/ 947 h 960"/>
                <a:gd name="T6" fmla="*/ 317 w 479"/>
                <a:gd name="T7" fmla="*/ 932 h 960"/>
                <a:gd name="T8" fmla="*/ 268 w 479"/>
                <a:gd name="T9" fmla="*/ 911 h 960"/>
                <a:gd name="T10" fmla="*/ 222 w 479"/>
                <a:gd name="T11" fmla="*/ 885 h 960"/>
                <a:gd name="T12" fmla="*/ 179 w 479"/>
                <a:gd name="T13" fmla="*/ 854 h 960"/>
                <a:gd name="T14" fmla="*/ 140 w 479"/>
                <a:gd name="T15" fmla="*/ 820 h 960"/>
                <a:gd name="T16" fmla="*/ 105 w 479"/>
                <a:gd name="T17" fmla="*/ 780 h 960"/>
                <a:gd name="T18" fmla="*/ 74 w 479"/>
                <a:gd name="T19" fmla="*/ 737 h 960"/>
                <a:gd name="T20" fmla="*/ 48 w 479"/>
                <a:gd name="T21" fmla="*/ 691 h 960"/>
                <a:gd name="T22" fmla="*/ 28 w 479"/>
                <a:gd name="T23" fmla="*/ 642 h 960"/>
                <a:gd name="T24" fmla="*/ 11 w 479"/>
                <a:gd name="T25" fmla="*/ 590 h 960"/>
                <a:gd name="T26" fmla="*/ 3 w 479"/>
                <a:gd name="T27" fmla="*/ 535 h 960"/>
                <a:gd name="T28" fmla="*/ 0 w 479"/>
                <a:gd name="T29" fmla="*/ 480 h 960"/>
                <a:gd name="T30" fmla="*/ 3 w 479"/>
                <a:gd name="T31" fmla="*/ 424 h 960"/>
                <a:gd name="T32" fmla="*/ 11 w 479"/>
                <a:gd name="T33" fmla="*/ 370 h 960"/>
                <a:gd name="T34" fmla="*/ 28 w 479"/>
                <a:gd name="T35" fmla="*/ 318 h 960"/>
                <a:gd name="T36" fmla="*/ 48 w 479"/>
                <a:gd name="T37" fmla="*/ 268 h 960"/>
                <a:gd name="T38" fmla="*/ 74 w 479"/>
                <a:gd name="T39" fmla="*/ 222 h 960"/>
                <a:gd name="T40" fmla="*/ 105 w 479"/>
                <a:gd name="T41" fmla="*/ 179 h 960"/>
                <a:gd name="T42" fmla="*/ 140 w 479"/>
                <a:gd name="T43" fmla="*/ 141 h 960"/>
                <a:gd name="T44" fmla="*/ 179 w 479"/>
                <a:gd name="T45" fmla="*/ 105 h 960"/>
                <a:gd name="T46" fmla="*/ 222 w 479"/>
                <a:gd name="T47" fmla="*/ 74 h 960"/>
                <a:gd name="T48" fmla="*/ 268 w 479"/>
                <a:gd name="T49" fmla="*/ 48 h 960"/>
                <a:gd name="T50" fmla="*/ 317 w 479"/>
                <a:gd name="T51" fmla="*/ 28 h 960"/>
                <a:gd name="T52" fmla="*/ 369 w 479"/>
                <a:gd name="T53" fmla="*/ 13 h 960"/>
                <a:gd name="T54" fmla="*/ 424 w 479"/>
                <a:gd name="T55" fmla="*/ 3 h 960"/>
                <a:gd name="T56" fmla="*/ 479 w 479"/>
                <a:gd name="T57" fmla="*/ 0 h 960"/>
                <a:gd name="T58" fmla="*/ 479 w 479"/>
                <a:gd name="T59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9" h="960">
                  <a:moveTo>
                    <a:pt x="479" y="960"/>
                  </a:moveTo>
                  <a:lnTo>
                    <a:pt x="424" y="957"/>
                  </a:lnTo>
                  <a:lnTo>
                    <a:pt x="369" y="947"/>
                  </a:lnTo>
                  <a:lnTo>
                    <a:pt x="317" y="932"/>
                  </a:lnTo>
                  <a:lnTo>
                    <a:pt x="268" y="911"/>
                  </a:lnTo>
                  <a:lnTo>
                    <a:pt x="222" y="885"/>
                  </a:lnTo>
                  <a:lnTo>
                    <a:pt x="179" y="854"/>
                  </a:lnTo>
                  <a:lnTo>
                    <a:pt x="140" y="820"/>
                  </a:lnTo>
                  <a:lnTo>
                    <a:pt x="105" y="780"/>
                  </a:lnTo>
                  <a:lnTo>
                    <a:pt x="74" y="737"/>
                  </a:lnTo>
                  <a:lnTo>
                    <a:pt x="48" y="691"/>
                  </a:lnTo>
                  <a:lnTo>
                    <a:pt x="28" y="642"/>
                  </a:lnTo>
                  <a:lnTo>
                    <a:pt x="11" y="590"/>
                  </a:lnTo>
                  <a:lnTo>
                    <a:pt x="3" y="535"/>
                  </a:lnTo>
                  <a:lnTo>
                    <a:pt x="0" y="480"/>
                  </a:lnTo>
                  <a:lnTo>
                    <a:pt x="3" y="424"/>
                  </a:lnTo>
                  <a:lnTo>
                    <a:pt x="11" y="370"/>
                  </a:lnTo>
                  <a:lnTo>
                    <a:pt x="28" y="318"/>
                  </a:lnTo>
                  <a:lnTo>
                    <a:pt x="48" y="268"/>
                  </a:lnTo>
                  <a:lnTo>
                    <a:pt x="74" y="222"/>
                  </a:lnTo>
                  <a:lnTo>
                    <a:pt x="105" y="179"/>
                  </a:lnTo>
                  <a:lnTo>
                    <a:pt x="140" y="141"/>
                  </a:lnTo>
                  <a:lnTo>
                    <a:pt x="179" y="105"/>
                  </a:lnTo>
                  <a:lnTo>
                    <a:pt x="222" y="74"/>
                  </a:lnTo>
                  <a:lnTo>
                    <a:pt x="268" y="48"/>
                  </a:lnTo>
                  <a:lnTo>
                    <a:pt x="317" y="28"/>
                  </a:lnTo>
                  <a:lnTo>
                    <a:pt x="369" y="13"/>
                  </a:lnTo>
                  <a:lnTo>
                    <a:pt x="424" y="3"/>
                  </a:lnTo>
                  <a:lnTo>
                    <a:pt x="479" y="0"/>
                  </a:lnTo>
                  <a:lnTo>
                    <a:pt x="479" y="9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300877" y="3825034"/>
              <a:ext cx="152400" cy="304800"/>
            </a:xfrm>
            <a:custGeom>
              <a:avLst/>
              <a:gdLst>
                <a:gd name="T0" fmla="*/ 0 w 480"/>
                <a:gd name="T1" fmla="*/ 0 h 959"/>
                <a:gd name="T2" fmla="*/ 56 w 480"/>
                <a:gd name="T3" fmla="*/ 3 h 959"/>
                <a:gd name="T4" fmla="*/ 111 w 480"/>
                <a:gd name="T5" fmla="*/ 12 h 959"/>
                <a:gd name="T6" fmla="*/ 163 w 480"/>
                <a:gd name="T7" fmla="*/ 28 h 959"/>
                <a:gd name="T8" fmla="*/ 212 w 480"/>
                <a:gd name="T9" fmla="*/ 48 h 959"/>
                <a:gd name="T10" fmla="*/ 258 w 480"/>
                <a:gd name="T11" fmla="*/ 74 h 959"/>
                <a:gd name="T12" fmla="*/ 301 w 480"/>
                <a:gd name="T13" fmla="*/ 105 h 959"/>
                <a:gd name="T14" fmla="*/ 340 w 480"/>
                <a:gd name="T15" fmla="*/ 140 h 959"/>
                <a:gd name="T16" fmla="*/ 375 w 480"/>
                <a:gd name="T17" fmla="*/ 179 h 959"/>
                <a:gd name="T18" fmla="*/ 406 w 480"/>
                <a:gd name="T19" fmla="*/ 222 h 959"/>
                <a:gd name="T20" fmla="*/ 432 w 480"/>
                <a:gd name="T21" fmla="*/ 268 h 959"/>
                <a:gd name="T22" fmla="*/ 452 w 480"/>
                <a:gd name="T23" fmla="*/ 317 h 959"/>
                <a:gd name="T24" fmla="*/ 468 w 480"/>
                <a:gd name="T25" fmla="*/ 369 h 959"/>
                <a:gd name="T26" fmla="*/ 477 w 480"/>
                <a:gd name="T27" fmla="*/ 424 h 959"/>
                <a:gd name="T28" fmla="*/ 480 w 480"/>
                <a:gd name="T29" fmla="*/ 479 h 959"/>
                <a:gd name="T30" fmla="*/ 477 w 480"/>
                <a:gd name="T31" fmla="*/ 535 h 959"/>
                <a:gd name="T32" fmla="*/ 468 w 480"/>
                <a:gd name="T33" fmla="*/ 590 h 959"/>
                <a:gd name="T34" fmla="*/ 452 w 480"/>
                <a:gd name="T35" fmla="*/ 641 h 959"/>
                <a:gd name="T36" fmla="*/ 432 w 480"/>
                <a:gd name="T37" fmla="*/ 691 h 959"/>
                <a:gd name="T38" fmla="*/ 406 w 480"/>
                <a:gd name="T39" fmla="*/ 737 h 959"/>
                <a:gd name="T40" fmla="*/ 375 w 480"/>
                <a:gd name="T41" fmla="*/ 780 h 959"/>
                <a:gd name="T42" fmla="*/ 340 w 480"/>
                <a:gd name="T43" fmla="*/ 819 h 959"/>
                <a:gd name="T44" fmla="*/ 301 w 480"/>
                <a:gd name="T45" fmla="*/ 854 h 959"/>
                <a:gd name="T46" fmla="*/ 258 w 480"/>
                <a:gd name="T47" fmla="*/ 885 h 959"/>
                <a:gd name="T48" fmla="*/ 212 w 480"/>
                <a:gd name="T49" fmla="*/ 911 h 959"/>
                <a:gd name="T50" fmla="*/ 163 w 480"/>
                <a:gd name="T51" fmla="*/ 931 h 959"/>
                <a:gd name="T52" fmla="*/ 111 w 480"/>
                <a:gd name="T53" fmla="*/ 947 h 959"/>
                <a:gd name="T54" fmla="*/ 56 w 480"/>
                <a:gd name="T55" fmla="*/ 956 h 959"/>
                <a:gd name="T56" fmla="*/ 0 w 480"/>
                <a:gd name="T57" fmla="*/ 959 h 959"/>
                <a:gd name="T58" fmla="*/ 0 w 480"/>
                <a:gd name="T59" fmla="*/ 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0" h="959">
                  <a:moveTo>
                    <a:pt x="0" y="0"/>
                  </a:moveTo>
                  <a:lnTo>
                    <a:pt x="56" y="3"/>
                  </a:lnTo>
                  <a:lnTo>
                    <a:pt x="111" y="12"/>
                  </a:lnTo>
                  <a:lnTo>
                    <a:pt x="163" y="28"/>
                  </a:lnTo>
                  <a:lnTo>
                    <a:pt x="212" y="48"/>
                  </a:lnTo>
                  <a:lnTo>
                    <a:pt x="258" y="74"/>
                  </a:lnTo>
                  <a:lnTo>
                    <a:pt x="301" y="105"/>
                  </a:lnTo>
                  <a:lnTo>
                    <a:pt x="340" y="140"/>
                  </a:lnTo>
                  <a:lnTo>
                    <a:pt x="375" y="179"/>
                  </a:lnTo>
                  <a:lnTo>
                    <a:pt x="406" y="222"/>
                  </a:lnTo>
                  <a:lnTo>
                    <a:pt x="432" y="268"/>
                  </a:lnTo>
                  <a:lnTo>
                    <a:pt x="452" y="317"/>
                  </a:lnTo>
                  <a:lnTo>
                    <a:pt x="468" y="369"/>
                  </a:lnTo>
                  <a:lnTo>
                    <a:pt x="477" y="424"/>
                  </a:lnTo>
                  <a:lnTo>
                    <a:pt x="480" y="479"/>
                  </a:lnTo>
                  <a:lnTo>
                    <a:pt x="477" y="535"/>
                  </a:lnTo>
                  <a:lnTo>
                    <a:pt x="468" y="590"/>
                  </a:lnTo>
                  <a:lnTo>
                    <a:pt x="452" y="641"/>
                  </a:lnTo>
                  <a:lnTo>
                    <a:pt x="432" y="691"/>
                  </a:lnTo>
                  <a:lnTo>
                    <a:pt x="406" y="737"/>
                  </a:lnTo>
                  <a:lnTo>
                    <a:pt x="375" y="780"/>
                  </a:lnTo>
                  <a:lnTo>
                    <a:pt x="340" y="819"/>
                  </a:lnTo>
                  <a:lnTo>
                    <a:pt x="301" y="854"/>
                  </a:lnTo>
                  <a:lnTo>
                    <a:pt x="258" y="885"/>
                  </a:lnTo>
                  <a:lnTo>
                    <a:pt x="212" y="911"/>
                  </a:lnTo>
                  <a:lnTo>
                    <a:pt x="163" y="931"/>
                  </a:lnTo>
                  <a:lnTo>
                    <a:pt x="111" y="947"/>
                  </a:lnTo>
                  <a:lnTo>
                    <a:pt x="56" y="956"/>
                  </a:lnTo>
                  <a:lnTo>
                    <a:pt x="0" y="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876957" y="3825034"/>
              <a:ext cx="152400" cy="304800"/>
            </a:xfrm>
            <a:custGeom>
              <a:avLst/>
              <a:gdLst>
                <a:gd name="T0" fmla="*/ 479 w 479"/>
                <a:gd name="T1" fmla="*/ 960 h 960"/>
                <a:gd name="T2" fmla="*/ 424 w 479"/>
                <a:gd name="T3" fmla="*/ 957 h 960"/>
                <a:gd name="T4" fmla="*/ 369 w 479"/>
                <a:gd name="T5" fmla="*/ 947 h 960"/>
                <a:gd name="T6" fmla="*/ 317 w 479"/>
                <a:gd name="T7" fmla="*/ 932 h 960"/>
                <a:gd name="T8" fmla="*/ 268 w 479"/>
                <a:gd name="T9" fmla="*/ 911 h 960"/>
                <a:gd name="T10" fmla="*/ 222 w 479"/>
                <a:gd name="T11" fmla="*/ 885 h 960"/>
                <a:gd name="T12" fmla="*/ 179 w 479"/>
                <a:gd name="T13" fmla="*/ 854 h 960"/>
                <a:gd name="T14" fmla="*/ 140 w 479"/>
                <a:gd name="T15" fmla="*/ 820 h 960"/>
                <a:gd name="T16" fmla="*/ 105 w 479"/>
                <a:gd name="T17" fmla="*/ 780 h 960"/>
                <a:gd name="T18" fmla="*/ 74 w 479"/>
                <a:gd name="T19" fmla="*/ 737 h 960"/>
                <a:gd name="T20" fmla="*/ 48 w 479"/>
                <a:gd name="T21" fmla="*/ 691 h 960"/>
                <a:gd name="T22" fmla="*/ 28 w 479"/>
                <a:gd name="T23" fmla="*/ 642 h 960"/>
                <a:gd name="T24" fmla="*/ 11 w 479"/>
                <a:gd name="T25" fmla="*/ 590 h 960"/>
                <a:gd name="T26" fmla="*/ 3 w 479"/>
                <a:gd name="T27" fmla="*/ 535 h 960"/>
                <a:gd name="T28" fmla="*/ 0 w 479"/>
                <a:gd name="T29" fmla="*/ 480 h 960"/>
                <a:gd name="T30" fmla="*/ 3 w 479"/>
                <a:gd name="T31" fmla="*/ 424 h 960"/>
                <a:gd name="T32" fmla="*/ 11 w 479"/>
                <a:gd name="T33" fmla="*/ 370 h 960"/>
                <a:gd name="T34" fmla="*/ 28 w 479"/>
                <a:gd name="T35" fmla="*/ 318 h 960"/>
                <a:gd name="T36" fmla="*/ 48 w 479"/>
                <a:gd name="T37" fmla="*/ 268 h 960"/>
                <a:gd name="T38" fmla="*/ 74 w 479"/>
                <a:gd name="T39" fmla="*/ 222 h 960"/>
                <a:gd name="T40" fmla="*/ 105 w 479"/>
                <a:gd name="T41" fmla="*/ 179 h 960"/>
                <a:gd name="T42" fmla="*/ 140 w 479"/>
                <a:gd name="T43" fmla="*/ 141 h 960"/>
                <a:gd name="T44" fmla="*/ 179 w 479"/>
                <a:gd name="T45" fmla="*/ 105 h 960"/>
                <a:gd name="T46" fmla="*/ 222 w 479"/>
                <a:gd name="T47" fmla="*/ 74 h 960"/>
                <a:gd name="T48" fmla="*/ 268 w 479"/>
                <a:gd name="T49" fmla="*/ 48 h 960"/>
                <a:gd name="T50" fmla="*/ 317 w 479"/>
                <a:gd name="T51" fmla="*/ 28 h 960"/>
                <a:gd name="T52" fmla="*/ 369 w 479"/>
                <a:gd name="T53" fmla="*/ 13 h 960"/>
                <a:gd name="T54" fmla="*/ 424 w 479"/>
                <a:gd name="T55" fmla="*/ 3 h 960"/>
                <a:gd name="T56" fmla="*/ 479 w 479"/>
                <a:gd name="T57" fmla="*/ 0 h 960"/>
                <a:gd name="T58" fmla="*/ 479 w 479"/>
                <a:gd name="T59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9" h="960">
                  <a:moveTo>
                    <a:pt x="479" y="960"/>
                  </a:moveTo>
                  <a:lnTo>
                    <a:pt x="424" y="957"/>
                  </a:lnTo>
                  <a:lnTo>
                    <a:pt x="369" y="947"/>
                  </a:lnTo>
                  <a:lnTo>
                    <a:pt x="317" y="932"/>
                  </a:lnTo>
                  <a:lnTo>
                    <a:pt x="268" y="911"/>
                  </a:lnTo>
                  <a:lnTo>
                    <a:pt x="222" y="885"/>
                  </a:lnTo>
                  <a:lnTo>
                    <a:pt x="179" y="854"/>
                  </a:lnTo>
                  <a:lnTo>
                    <a:pt x="140" y="820"/>
                  </a:lnTo>
                  <a:lnTo>
                    <a:pt x="105" y="780"/>
                  </a:lnTo>
                  <a:lnTo>
                    <a:pt x="74" y="737"/>
                  </a:lnTo>
                  <a:lnTo>
                    <a:pt x="48" y="691"/>
                  </a:lnTo>
                  <a:lnTo>
                    <a:pt x="28" y="642"/>
                  </a:lnTo>
                  <a:lnTo>
                    <a:pt x="11" y="590"/>
                  </a:lnTo>
                  <a:lnTo>
                    <a:pt x="3" y="535"/>
                  </a:lnTo>
                  <a:lnTo>
                    <a:pt x="0" y="480"/>
                  </a:lnTo>
                  <a:lnTo>
                    <a:pt x="3" y="424"/>
                  </a:lnTo>
                  <a:lnTo>
                    <a:pt x="11" y="370"/>
                  </a:lnTo>
                  <a:lnTo>
                    <a:pt x="28" y="318"/>
                  </a:lnTo>
                  <a:lnTo>
                    <a:pt x="48" y="268"/>
                  </a:lnTo>
                  <a:lnTo>
                    <a:pt x="74" y="222"/>
                  </a:lnTo>
                  <a:lnTo>
                    <a:pt x="105" y="179"/>
                  </a:lnTo>
                  <a:lnTo>
                    <a:pt x="140" y="141"/>
                  </a:lnTo>
                  <a:lnTo>
                    <a:pt x="179" y="105"/>
                  </a:lnTo>
                  <a:lnTo>
                    <a:pt x="222" y="74"/>
                  </a:lnTo>
                  <a:lnTo>
                    <a:pt x="268" y="48"/>
                  </a:lnTo>
                  <a:lnTo>
                    <a:pt x="317" y="28"/>
                  </a:lnTo>
                  <a:lnTo>
                    <a:pt x="369" y="13"/>
                  </a:lnTo>
                  <a:lnTo>
                    <a:pt x="424" y="3"/>
                  </a:lnTo>
                  <a:lnTo>
                    <a:pt x="479" y="0"/>
                  </a:lnTo>
                  <a:lnTo>
                    <a:pt x="479" y="9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4749911" y="3825034"/>
              <a:ext cx="152400" cy="304800"/>
            </a:xfrm>
            <a:custGeom>
              <a:avLst/>
              <a:gdLst>
                <a:gd name="T0" fmla="*/ 0 w 480"/>
                <a:gd name="T1" fmla="*/ 0 h 959"/>
                <a:gd name="T2" fmla="*/ 56 w 480"/>
                <a:gd name="T3" fmla="*/ 3 h 959"/>
                <a:gd name="T4" fmla="*/ 111 w 480"/>
                <a:gd name="T5" fmla="*/ 12 h 959"/>
                <a:gd name="T6" fmla="*/ 163 w 480"/>
                <a:gd name="T7" fmla="*/ 28 h 959"/>
                <a:gd name="T8" fmla="*/ 212 w 480"/>
                <a:gd name="T9" fmla="*/ 48 h 959"/>
                <a:gd name="T10" fmla="*/ 258 w 480"/>
                <a:gd name="T11" fmla="*/ 74 h 959"/>
                <a:gd name="T12" fmla="*/ 301 w 480"/>
                <a:gd name="T13" fmla="*/ 105 h 959"/>
                <a:gd name="T14" fmla="*/ 340 w 480"/>
                <a:gd name="T15" fmla="*/ 140 h 959"/>
                <a:gd name="T16" fmla="*/ 375 w 480"/>
                <a:gd name="T17" fmla="*/ 179 h 959"/>
                <a:gd name="T18" fmla="*/ 406 w 480"/>
                <a:gd name="T19" fmla="*/ 222 h 959"/>
                <a:gd name="T20" fmla="*/ 432 w 480"/>
                <a:gd name="T21" fmla="*/ 268 h 959"/>
                <a:gd name="T22" fmla="*/ 452 w 480"/>
                <a:gd name="T23" fmla="*/ 317 h 959"/>
                <a:gd name="T24" fmla="*/ 468 w 480"/>
                <a:gd name="T25" fmla="*/ 369 h 959"/>
                <a:gd name="T26" fmla="*/ 477 w 480"/>
                <a:gd name="T27" fmla="*/ 424 h 959"/>
                <a:gd name="T28" fmla="*/ 480 w 480"/>
                <a:gd name="T29" fmla="*/ 479 h 959"/>
                <a:gd name="T30" fmla="*/ 477 w 480"/>
                <a:gd name="T31" fmla="*/ 535 h 959"/>
                <a:gd name="T32" fmla="*/ 468 w 480"/>
                <a:gd name="T33" fmla="*/ 590 h 959"/>
                <a:gd name="T34" fmla="*/ 452 w 480"/>
                <a:gd name="T35" fmla="*/ 641 h 959"/>
                <a:gd name="T36" fmla="*/ 432 w 480"/>
                <a:gd name="T37" fmla="*/ 691 h 959"/>
                <a:gd name="T38" fmla="*/ 406 w 480"/>
                <a:gd name="T39" fmla="*/ 737 h 959"/>
                <a:gd name="T40" fmla="*/ 375 w 480"/>
                <a:gd name="T41" fmla="*/ 780 h 959"/>
                <a:gd name="T42" fmla="*/ 340 w 480"/>
                <a:gd name="T43" fmla="*/ 819 h 959"/>
                <a:gd name="T44" fmla="*/ 301 w 480"/>
                <a:gd name="T45" fmla="*/ 854 h 959"/>
                <a:gd name="T46" fmla="*/ 258 w 480"/>
                <a:gd name="T47" fmla="*/ 885 h 959"/>
                <a:gd name="T48" fmla="*/ 212 w 480"/>
                <a:gd name="T49" fmla="*/ 911 h 959"/>
                <a:gd name="T50" fmla="*/ 163 w 480"/>
                <a:gd name="T51" fmla="*/ 931 h 959"/>
                <a:gd name="T52" fmla="*/ 111 w 480"/>
                <a:gd name="T53" fmla="*/ 947 h 959"/>
                <a:gd name="T54" fmla="*/ 56 w 480"/>
                <a:gd name="T55" fmla="*/ 956 h 959"/>
                <a:gd name="T56" fmla="*/ 0 w 480"/>
                <a:gd name="T57" fmla="*/ 959 h 959"/>
                <a:gd name="T58" fmla="*/ 0 w 480"/>
                <a:gd name="T59" fmla="*/ 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0" h="959">
                  <a:moveTo>
                    <a:pt x="0" y="0"/>
                  </a:moveTo>
                  <a:lnTo>
                    <a:pt x="56" y="3"/>
                  </a:lnTo>
                  <a:lnTo>
                    <a:pt x="111" y="12"/>
                  </a:lnTo>
                  <a:lnTo>
                    <a:pt x="163" y="28"/>
                  </a:lnTo>
                  <a:lnTo>
                    <a:pt x="212" y="48"/>
                  </a:lnTo>
                  <a:lnTo>
                    <a:pt x="258" y="74"/>
                  </a:lnTo>
                  <a:lnTo>
                    <a:pt x="301" y="105"/>
                  </a:lnTo>
                  <a:lnTo>
                    <a:pt x="340" y="140"/>
                  </a:lnTo>
                  <a:lnTo>
                    <a:pt x="375" y="179"/>
                  </a:lnTo>
                  <a:lnTo>
                    <a:pt x="406" y="222"/>
                  </a:lnTo>
                  <a:lnTo>
                    <a:pt x="432" y="268"/>
                  </a:lnTo>
                  <a:lnTo>
                    <a:pt x="452" y="317"/>
                  </a:lnTo>
                  <a:lnTo>
                    <a:pt x="468" y="369"/>
                  </a:lnTo>
                  <a:lnTo>
                    <a:pt x="477" y="424"/>
                  </a:lnTo>
                  <a:lnTo>
                    <a:pt x="480" y="479"/>
                  </a:lnTo>
                  <a:lnTo>
                    <a:pt x="477" y="535"/>
                  </a:lnTo>
                  <a:lnTo>
                    <a:pt x="468" y="590"/>
                  </a:lnTo>
                  <a:lnTo>
                    <a:pt x="452" y="641"/>
                  </a:lnTo>
                  <a:lnTo>
                    <a:pt x="432" y="691"/>
                  </a:lnTo>
                  <a:lnTo>
                    <a:pt x="406" y="737"/>
                  </a:lnTo>
                  <a:lnTo>
                    <a:pt x="375" y="780"/>
                  </a:lnTo>
                  <a:lnTo>
                    <a:pt x="340" y="819"/>
                  </a:lnTo>
                  <a:lnTo>
                    <a:pt x="301" y="854"/>
                  </a:lnTo>
                  <a:lnTo>
                    <a:pt x="258" y="885"/>
                  </a:lnTo>
                  <a:lnTo>
                    <a:pt x="212" y="911"/>
                  </a:lnTo>
                  <a:lnTo>
                    <a:pt x="163" y="931"/>
                  </a:lnTo>
                  <a:lnTo>
                    <a:pt x="111" y="947"/>
                  </a:lnTo>
                  <a:lnTo>
                    <a:pt x="56" y="956"/>
                  </a:lnTo>
                  <a:lnTo>
                    <a:pt x="0" y="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308323" y="3825034"/>
              <a:ext cx="152400" cy="304800"/>
            </a:xfrm>
            <a:custGeom>
              <a:avLst/>
              <a:gdLst>
                <a:gd name="T0" fmla="*/ 479 w 479"/>
                <a:gd name="T1" fmla="*/ 960 h 960"/>
                <a:gd name="T2" fmla="*/ 424 w 479"/>
                <a:gd name="T3" fmla="*/ 957 h 960"/>
                <a:gd name="T4" fmla="*/ 369 w 479"/>
                <a:gd name="T5" fmla="*/ 947 h 960"/>
                <a:gd name="T6" fmla="*/ 317 w 479"/>
                <a:gd name="T7" fmla="*/ 932 h 960"/>
                <a:gd name="T8" fmla="*/ 268 w 479"/>
                <a:gd name="T9" fmla="*/ 911 h 960"/>
                <a:gd name="T10" fmla="*/ 222 w 479"/>
                <a:gd name="T11" fmla="*/ 885 h 960"/>
                <a:gd name="T12" fmla="*/ 179 w 479"/>
                <a:gd name="T13" fmla="*/ 854 h 960"/>
                <a:gd name="T14" fmla="*/ 140 w 479"/>
                <a:gd name="T15" fmla="*/ 820 h 960"/>
                <a:gd name="T16" fmla="*/ 105 w 479"/>
                <a:gd name="T17" fmla="*/ 780 h 960"/>
                <a:gd name="T18" fmla="*/ 74 w 479"/>
                <a:gd name="T19" fmla="*/ 737 h 960"/>
                <a:gd name="T20" fmla="*/ 48 w 479"/>
                <a:gd name="T21" fmla="*/ 691 h 960"/>
                <a:gd name="T22" fmla="*/ 28 w 479"/>
                <a:gd name="T23" fmla="*/ 642 h 960"/>
                <a:gd name="T24" fmla="*/ 11 w 479"/>
                <a:gd name="T25" fmla="*/ 590 h 960"/>
                <a:gd name="T26" fmla="*/ 3 w 479"/>
                <a:gd name="T27" fmla="*/ 535 h 960"/>
                <a:gd name="T28" fmla="*/ 0 w 479"/>
                <a:gd name="T29" fmla="*/ 480 h 960"/>
                <a:gd name="T30" fmla="*/ 3 w 479"/>
                <a:gd name="T31" fmla="*/ 424 h 960"/>
                <a:gd name="T32" fmla="*/ 11 w 479"/>
                <a:gd name="T33" fmla="*/ 370 h 960"/>
                <a:gd name="T34" fmla="*/ 28 w 479"/>
                <a:gd name="T35" fmla="*/ 318 h 960"/>
                <a:gd name="T36" fmla="*/ 48 w 479"/>
                <a:gd name="T37" fmla="*/ 268 h 960"/>
                <a:gd name="T38" fmla="*/ 74 w 479"/>
                <a:gd name="T39" fmla="*/ 222 h 960"/>
                <a:gd name="T40" fmla="*/ 105 w 479"/>
                <a:gd name="T41" fmla="*/ 179 h 960"/>
                <a:gd name="T42" fmla="*/ 140 w 479"/>
                <a:gd name="T43" fmla="*/ 141 h 960"/>
                <a:gd name="T44" fmla="*/ 179 w 479"/>
                <a:gd name="T45" fmla="*/ 105 h 960"/>
                <a:gd name="T46" fmla="*/ 222 w 479"/>
                <a:gd name="T47" fmla="*/ 74 h 960"/>
                <a:gd name="T48" fmla="*/ 268 w 479"/>
                <a:gd name="T49" fmla="*/ 48 h 960"/>
                <a:gd name="T50" fmla="*/ 317 w 479"/>
                <a:gd name="T51" fmla="*/ 28 h 960"/>
                <a:gd name="T52" fmla="*/ 369 w 479"/>
                <a:gd name="T53" fmla="*/ 13 h 960"/>
                <a:gd name="T54" fmla="*/ 424 w 479"/>
                <a:gd name="T55" fmla="*/ 3 h 960"/>
                <a:gd name="T56" fmla="*/ 479 w 479"/>
                <a:gd name="T57" fmla="*/ 0 h 960"/>
                <a:gd name="T58" fmla="*/ 479 w 479"/>
                <a:gd name="T59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9" h="960">
                  <a:moveTo>
                    <a:pt x="479" y="960"/>
                  </a:moveTo>
                  <a:lnTo>
                    <a:pt x="424" y="957"/>
                  </a:lnTo>
                  <a:lnTo>
                    <a:pt x="369" y="947"/>
                  </a:lnTo>
                  <a:lnTo>
                    <a:pt x="317" y="932"/>
                  </a:lnTo>
                  <a:lnTo>
                    <a:pt x="268" y="911"/>
                  </a:lnTo>
                  <a:lnTo>
                    <a:pt x="222" y="885"/>
                  </a:lnTo>
                  <a:lnTo>
                    <a:pt x="179" y="854"/>
                  </a:lnTo>
                  <a:lnTo>
                    <a:pt x="140" y="820"/>
                  </a:lnTo>
                  <a:lnTo>
                    <a:pt x="105" y="780"/>
                  </a:lnTo>
                  <a:lnTo>
                    <a:pt x="74" y="737"/>
                  </a:lnTo>
                  <a:lnTo>
                    <a:pt x="48" y="691"/>
                  </a:lnTo>
                  <a:lnTo>
                    <a:pt x="28" y="642"/>
                  </a:lnTo>
                  <a:lnTo>
                    <a:pt x="11" y="590"/>
                  </a:lnTo>
                  <a:lnTo>
                    <a:pt x="3" y="535"/>
                  </a:lnTo>
                  <a:lnTo>
                    <a:pt x="0" y="480"/>
                  </a:lnTo>
                  <a:lnTo>
                    <a:pt x="3" y="424"/>
                  </a:lnTo>
                  <a:lnTo>
                    <a:pt x="11" y="370"/>
                  </a:lnTo>
                  <a:lnTo>
                    <a:pt x="28" y="318"/>
                  </a:lnTo>
                  <a:lnTo>
                    <a:pt x="48" y="268"/>
                  </a:lnTo>
                  <a:lnTo>
                    <a:pt x="74" y="222"/>
                  </a:lnTo>
                  <a:lnTo>
                    <a:pt x="105" y="179"/>
                  </a:lnTo>
                  <a:lnTo>
                    <a:pt x="140" y="141"/>
                  </a:lnTo>
                  <a:lnTo>
                    <a:pt x="179" y="105"/>
                  </a:lnTo>
                  <a:lnTo>
                    <a:pt x="222" y="74"/>
                  </a:lnTo>
                  <a:lnTo>
                    <a:pt x="268" y="48"/>
                  </a:lnTo>
                  <a:lnTo>
                    <a:pt x="317" y="28"/>
                  </a:lnTo>
                  <a:lnTo>
                    <a:pt x="369" y="13"/>
                  </a:lnTo>
                  <a:lnTo>
                    <a:pt x="424" y="3"/>
                  </a:lnTo>
                  <a:lnTo>
                    <a:pt x="479" y="0"/>
                  </a:lnTo>
                  <a:lnTo>
                    <a:pt x="479" y="9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6181277" y="3825034"/>
              <a:ext cx="152400" cy="304800"/>
            </a:xfrm>
            <a:custGeom>
              <a:avLst/>
              <a:gdLst>
                <a:gd name="T0" fmla="*/ 0 w 480"/>
                <a:gd name="T1" fmla="*/ 0 h 959"/>
                <a:gd name="T2" fmla="*/ 56 w 480"/>
                <a:gd name="T3" fmla="*/ 3 h 959"/>
                <a:gd name="T4" fmla="*/ 111 w 480"/>
                <a:gd name="T5" fmla="*/ 12 h 959"/>
                <a:gd name="T6" fmla="*/ 163 w 480"/>
                <a:gd name="T7" fmla="*/ 28 h 959"/>
                <a:gd name="T8" fmla="*/ 212 w 480"/>
                <a:gd name="T9" fmla="*/ 48 h 959"/>
                <a:gd name="T10" fmla="*/ 258 w 480"/>
                <a:gd name="T11" fmla="*/ 74 h 959"/>
                <a:gd name="T12" fmla="*/ 301 w 480"/>
                <a:gd name="T13" fmla="*/ 105 h 959"/>
                <a:gd name="T14" fmla="*/ 340 w 480"/>
                <a:gd name="T15" fmla="*/ 140 h 959"/>
                <a:gd name="T16" fmla="*/ 375 w 480"/>
                <a:gd name="T17" fmla="*/ 179 h 959"/>
                <a:gd name="T18" fmla="*/ 406 w 480"/>
                <a:gd name="T19" fmla="*/ 222 h 959"/>
                <a:gd name="T20" fmla="*/ 432 w 480"/>
                <a:gd name="T21" fmla="*/ 268 h 959"/>
                <a:gd name="T22" fmla="*/ 452 w 480"/>
                <a:gd name="T23" fmla="*/ 317 h 959"/>
                <a:gd name="T24" fmla="*/ 468 w 480"/>
                <a:gd name="T25" fmla="*/ 369 h 959"/>
                <a:gd name="T26" fmla="*/ 477 w 480"/>
                <a:gd name="T27" fmla="*/ 424 h 959"/>
                <a:gd name="T28" fmla="*/ 480 w 480"/>
                <a:gd name="T29" fmla="*/ 479 h 959"/>
                <a:gd name="T30" fmla="*/ 477 w 480"/>
                <a:gd name="T31" fmla="*/ 535 h 959"/>
                <a:gd name="T32" fmla="*/ 468 w 480"/>
                <a:gd name="T33" fmla="*/ 590 h 959"/>
                <a:gd name="T34" fmla="*/ 452 w 480"/>
                <a:gd name="T35" fmla="*/ 641 h 959"/>
                <a:gd name="T36" fmla="*/ 432 w 480"/>
                <a:gd name="T37" fmla="*/ 691 h 959"/>
                <a:gd name="T38" fmla="*/ 406 w 480"/>
                <a:gd name="T39" fmla="*/ 737 h 959"/>
                <a:gd name="T40" fmla="*/ 375 w 480"/>
                <a:gd name="T41" fmla="*/ 780 h 959"/>
                <a:gd name="T42" fmla="*/ 340 w 480"/>
                <a:gd name="T43" fmla="*/ 819 h 959"/>
                <a:gd name="T44" fmla="*/ 301 w 480"/>
                <a:gd name="T45" fmla="*/ 854 h 959"/>
                <a:gd name="T46" fmla="*/ 258 w 480"/>
                <a:gd name="T47" fmla="*/ 885 h 959"/>
                <a:gd name="T48" fmla="*/ 212 w 480"/>
                <a:gd name="T49" fmla="*/ 911 h 959"/>
                <a:gd name="T50" fmla="*/ 163 w 480"/>
                <a:gd name="T51" fmla="*/ 931 h 959"/>
                <a:gd name="T52" fmla="*/ 111 w 480"/>
                <a:gd name="T53" fmla="*/ 947 h 959"/>
                <a:gd name="T54" fmla="*/ 56 w 480"/>
                <a:gd name="T55" fmla="*/ 956 h 959"/>
                <a:gd name="T56" fmla="*/ 0 w 480"/>
                <a:gd name="T57" fmla="*/ 959 h 959"/>
                <a:gd name="T58" fmla="*/ 0 w 480"/>
                <a:gd name="T59" fmla="*/ 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0" h="959">
                  <a:moveTo>
                    <a:pt x="0" y="0"/>
                  </a:moveTo>
                  <a:lnTo>
                    <a:pt x="56" y="3"/>
                  </a:lnTo>
                  <a:lnTo>
                    <a:pt x="111" y="12"/>
                  </a:lnTo>
                  <a:lnTo>
                    <a:pt x="163" y="28"/>
                  </a:lnTo>
                  <a:lnTo>
                    <a:pt x="212" y="48"/>
                  </a:lnTo>
                  <a:lnTo>
                    <a:pt x="258" y="74"/>
                  </a:lnTo>
                  <a:lnTo>
                    <a:pt x="301" y="105"/>
                  </a:lnTo>
                  <a:lnTo>
                    <a:pt x="340" y="140"/>
                  </a:lnTo>
                  <a:lnTo>
                    <a:pt x="375" y="179"/>
                  </a:lnTo>
                  <a:lnTo>
                    <a:pt x="406" y="222"/>
                  </a:lnTo>
                  <a:lnTo>
                    <a:pt x="432" y="268"/>
                  </a:lnTo>
                  <a:lnTo>
                    <a:pt x="452" y="317"/>
                  </a:lnTo>
                  <a:lnTo>
                    <a:pt x="468" y="369"/>
                  </a:lnTo>
                  <a:lnTo>
                    <a:pt x="477" y="424"/>
                  </a:lnTo>
                  <a:lnTo>
                    <a:pt x="480" y="479"/>
                  </a:lnTo>
                  <a:lnTo>
                    <a:pt x="477" y="535"/>
                  </a:lnTo>
                  <a:lnTo>
                    <a:pt x="468" y="590"/>
                  </a:lnTo>
                  <a:lnTo>
                    <a:pt x="452" y="641"/>
                  </a:lnTo>
                  <a:lnTo>
                    <a:pt x="432" y="691"/>
                  </a:lnTo>
                  <a:lnTo>
                    <a:pt x="406" y="737"/>
                  </a:lnTo>
                  <a:lnTo>
                    <a:pt x="375" y="780"/>
                  </a:lnTo>
                  <a:lnTo>
                    <a:pt x="340" y="819"/>
                  </a:lnTo>
                  <a:lnTo>
                    <a:pt x="301" y="854"/>
                  </a:lnTo>
                  <a:lnTo>
                    <a:pt x="258" y="885"/>
                  </a:lnTo>
                  <a:lnTo>
                    <a:pt x="212" y="911"/>
                  </a:lnTo>
                  <a:lnTo>
                    <a:pt x="163" y="931"/>
                  </a:lnTo>
                  <a:lnTo>
                    <a:pt x="111" y="947"/>
                  </a:lnTo>
                  <a:lnTo>
                    <a:pt x="56" y="956"/>
                  </a:lnTo>
                  <a:lnTo>
                    <a:pt x="0" y="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044124" y="4133203"/>
              <a:ext cx="5029200" cy="271097"/>
            </a:xfrm>
            <a:custGeom>
              <a:avLst/>
              <a:gdLst>
                <a:gd name="connsiteX0" fmla="*/ 5029200 w 5029200"/>
                <a:gd name="connsiteY0" fmla="*/ 0 h 271097"/>
                <a:gd name="connsiteX1" fmla="*/ 2612572 w 5029200"/>
                <a:gd name="connsiteY1" fmla="*/ 250371 h 271097"/>
                <a:gd name="connsiteX2" fmla="*/ 0 w 5029200"/>
                <a:gd name="connsiteY2" fmla="*/ 43542 h 27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29200" h="271097">
                  <a:moveTo>
                    <a:pt x="5029200" y="0"/>
                  </a:moveTo>
                  <a:cubicBezTo>
                    <a:pt x="4239986" y="121557"/>
                    <a:pt x="3450772" y="243114"/>
                    <a:pt x="2612572" y="250371"/>
                  </a:cubicBezTo>
                  <a:cubicBezTo>
                    <a:pt x="1774372" y="257628"/>
                    <a:pt x="203200" y="357413"/>
                    <a:pt x="0" y="43542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1717" y="4733872"/>
            <a:ext cx="3797327" cy="1575528"/>
            <a:chOff x="931717" y="4733872"/>
            <a:chExt cx="3797327" cy="1575528"/>
          </a:xfrm>
        </p:grpSpPr>
        <p:sp>
          <p:nvSpPr>
            <p:cNvPr id="43" name="Cloud 42"/>
            <p:cNvSpPr/>
            <p:nvPr/>
          </p:nvSpPr>
          <p:spPr>
            <a:xfrm>
              <a:off x="2174720" y="5246312"/>
              <a:ext cx="2554324" cy="1063088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2087428" y="5093912"/>
              <a:ext cx="304800" cy="304800"/>
            </a:xfrm>
            <a:custGeom>
              <a:avLst/>
              <a:gdLst>
                <a:gd name="T0" fmla="*/ 959 w 959"/>
                <a:gd name="T1" fmla="*/ 480 h 960"/>
                <a:gd name="T2" fmla="*/ 956 w 959"/>
                <a:gd name="T3" fmla="*/ 425 h 960"/>
                <a:gd name="T4" fmla="*/ 947 w 959"/>
                <a:gd name="T5" fmla="*/ 370 h 960"/>
                <a:gd name="T6" fmla="*/ 931 w 959"/>
                <a:gd name="T7" fmla="*/ 318 h 960"/>
                <a:gd name="T8" fmla="*/ 911 w 959"/>
                <a:gd name="T9" fmla="*/ 269 h 960"/>
                <a:gd name="T10" fmla="*/ 885 w 959"/>
                <a:gd name="T11" fmla="*/ 223 h 960"/>
                <a:gd name="T12" fmla="*/ 854 w 959"/>
                <a:gd name="T13" fmla="*/ 180 h 960"/>
                <a:gd name="T14" fmla="*/ 819 w 959"/>
                <a:gd name="T15" fmla="*/ 140 h 960"/>
                <a:gd name="T16" fmla="*/ 780 w 959"/>
                <a:gd name="T17" fmla="*/ 106 h 960"/>
                <a:gd name="T18" fmla="*/ 737 w 959"/>
                <a:gd name="T19" fmla="*/ 75 h 960"/>
                <a:gd name="T20" fmla="*/ 691 w 959"/>
                <a:gd name="T21" fmla="*/ 49 h 960"/>
                <a:gd name="T22" fmla="*/ 642 w 959"/>
                <a:gd name="T23" fmla="*/ 27 h 960"/>
                <a:gd name="T24" fmla="*/ 590 w 959"/>
                <a:gd name="T25" fmla="*/ 12 h 960"/>
                <a:gd name="T26" fmla="*/ 535 w 959"/>
                <a:gd name="T27" fmla="*/ 3 h 960"/>
                <a:gd name="T28" fmla="*/ 479 w 959"/>
                <a:gd name="T29" fmla="*/ 0 h 960"/>
                <a:gd name="T30" fmla="*/ 424 w 959"/>
                <a:gd name="T31" fmla="*/ 3 h 960"/>
                <a:gd name="T32" fmla="*/ 369 w 959"/>
                <a:gd name="T33" fmla="*/ 12 h 960"/>
                <a:gd name="T34" fmla="*/ 317 w 959"/>
                <a:gd name="T35" fmla="*/ 27 h 960"/>
                <a:gd name="T36" fmla="*/ 268 w 959"/>
                <a:gd name="T37" fmla="*/ 49 h 960"/>
                <a:gd name="T38" fmla="*/ 222 w 959"/>
                <a:gd name="T39" fmla="*/ 75 h 960"/>
                <a:gd name="T40" fmla="*/ 179 w 959"/>
                <a:gd name="T41" fmla="*/ 106 h 960"/>
                <a:gd name="T42" fmla="*/ 140 w 959"/>
                <a:gd name="T43" fmla="*/ 140 h 960"/>
                <a:gd name="T44" fmla="*/ 105 w 959"/>
                <a:gd name="T45" fmla="*/ 180 h 960"/>
                <a:gd name="T46" fmla="*/ 74 w 959"/>
                <a:gd name="T47" fmla="*/ 223 h 960"/>
                <a:gd name="T48" fmla="*/ 48 w 959"/>
                <a:gd name="T49" fmla="*/ 269 h 960"/>
                <a:gd name="T50" fmla="*/ 28 w 959"/>
                <a:gd name="T51" fmla="*/ 318 h 960"/>
                <a:gd name="T52" fmla="*/ 11 w 959"/>
                <a:gd name="T53" fmla="*/ 370 h 960"/>
                <a:gd name="T54" fmla="*/ 3 w 959"/>
                <a:gd name="T55" fmla="*/ 425 h 960"/>
                <a:gd name="T56" fmla="*/ 0 w 959"/>
                <a:gd name="T57" fmla="*/ 480 h 960"/>
                <a:gd name="T58" fmla="*/ 3 w 959"/>
                <a:gd name="T59" fmla="*/ 536 h 960"/>
                <a:gd name="T60" fmla="*/ 11 w 959"/>
                <a:gd name="T61" fmla="*/ 590 h 960"/>
                <a:gd name="T62" fmla="*/ 28 w 959"/>
                <a:gd name="T63" fmla="*/ 642 h 960"/>
                <a:gd name="T64" fmla="*/ 48 w 959"/>
                <a:gd name="T65" fmla="*/ 692 h 960"/>
                <a:gd name="T66" fmla="*/ 74 w 959"/>
                <a:gd name="T67" fmla="*/ 738 h 960"/>
                <a:gd name="T68" fmla="*/ 105 w 959"/>
                <a:gd name="T69" fmla="*/ 781 h 960"/>
                <a:gd name="T70" fmla="*/ 140 w 959"/>
                <a:gd name="T71" fmla="*/ 819 h 960"/>
                <a:gd name="T72" fmla="*/ 179 w 959"/>
                <a:gd name="T73" fmla="*/ 855 h 960"/>
                <a:gd name="T74" fmla="*/ 222 w 959"/>
                <a:gd name="T75" fmla="*/ 886 h 960"/>
                <a:gd name="T76" fmla="*/ 268 w 959"/>
                <a:gd name="T77" fmla="*/ 912 h 960"/>
                <a:gd name="T78" fmla="*/ 317 w 959"/>
                <a:gd name="T79" fmla="*/ 932 h 960"/>
                <a:gd name="T80" fmla="*/ 369 w 959"/>
                <a:gd name="T81" fmla="*/ 947 h 960"/>
                <a:gd name="T82" fmla="*/ 424 w 959"/>
                <a:gd name="T83" fmla="*/ 957 h 960"/>
                <a:gd name="T84" fmla="*/ 479 w 959"/>
                <a:gd name="T85" fmla="*/ 960 h 960"/>
                <a:gd name="T86" fmla="*/ 535 w 959"/>
                <a:gd name="T87" fmla="*/ 957 h 960"/>
                <a:gd name="T88" fmla="*/ 590 w 959"/>
                <a:gd name="T89" fmla="*/ 947 h 960"/>
                <a:gd name="T90" fmla="*/ 642 w 959"/>
                <a:gd name="T91" fmla="*/ 932 h 960"/>
                <a:gd name="T92" fmla="*/ 691 w 959"/>
                <a:gd name="T93" fmla="*/ 912 h 960"/>
                <a:gd name="T94" fmla="*/ 737 w 959"/>
                <a:gd name="T95" fmla="*/ 886 h 960"/>
                <a:gd name="T96" fmla="*/ 780 w 959"/>
                <a:gd name="T97" fmla="*/ 855 h 960"/>
                <a:gd name="T98" fmla="*/ 819 w 959"/>
                <a:gd name="T99" fmla="*/ 819 h 960"/>
                <a:gd name="T100" fmla="*/ 854 w 959"/>
                <a:gd name="T101" fmla="*/ 781 h 960"/>
                <a:gd name="T102" fmla="*/ 885 w 959"/>
                <a:gd name="T103" fmla="*/ 738 h 960"/>
                <a:gd name="T104" fmla="*/ 911 w 959"/>
                <a:gd name="T105" fmla="*/ 692 h 960"/>
                <a:gd name="T106" fmla="*/ 931 w 959"/>
                <a:gd name="T107" fmla="*/ 642 h 960"/>
                <a:gd name="T108" fmla="*/ 947 w 959"/>
                <a:gd name="T109" fmla="*/ 590 h 960"/>
                <a:gd name="T110" fmla="*/ 956 w 959"/>
                <a:gd name="T111" fmla="*/ 536 h 960"/>
                <a:gd name="T112" fmla="*/ 959 w 959"/>
                <a:gd name="T113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9" h="960">
                  <a:moveTo>
                    <a:pt x="959" y="480"/>
                  </a:moveTo>
                  <a:lnTo>
                    <a:pt x="956" y="425"/>
                  </a:lnTo>
                  <a:lnTo>
                    <a:pt x="947" y="370"/>
                  </a:lnTo>
                  <a:lnTo>
                    <a:pt x="931" y="318"/>
                  </a:lnTo>
                  <a:lnTo>
                    <a:pt x="911" y="269"/>
                  </a:lnTo>
                  <a:lnTo>
                    <a:pt x="885" y="223"/>
                  </a:lnTo>
                  <a:lnTo>
                    <a:pt x="854" y="180"/>
                  </a:lnTo>
                  <a:lnTo>
                    <a:pt x="819" y="140"/>
                  </a:lnTo>
                  <a:lnTo>
                    <a:pt x="780" y="106"/>
                  </a:lnTo>
                  <a:lnTo>
                    <a:pt x="737" y="75"/>
                  </a:lnTo>
                  <a:lnTo>
                    <a:pt x="691" y="49"/>
                  </a:lnTo>
                  <a:lnTo>
                    <a:pt x="642" y="27"/>
                  </a:lnTo>
                  <a:lnTo>
                    <a:pt x="590" y="12"/>
                  </a:lnTo>
                  <a:lnTo>
                    <a:pt x="535" y="3"/>
                  </a:lnTo>
                  <a:lnTo>
                    <a:pt x="479" y="0"/>
                  </a:lnTo>
                  <a:lnTo>
                    <a:pt x="424" y="3"/>
                  </a:lnTo>
                  <a:lnTo>
                    <a:pt x="369" y="12"/>
                  </a:lnTo>
                  <a:lnTo>
                    <a:pt x="317" y="27"/>
                  </a:lnTo>
                  <a:lnTo>
                    <a:pt x="268" y="49"/>
                  </a:lnTo>
                  <a:lnTo>
                    <a:pt x="222" y="75"/>
                  </a:lnTo>
                  <a:lnTo>
                    <a:pt x="179" y="106"/>
                  </a:lnTo>
                  <a:lnTo>
                    <a:pt x="140" y="140"/>
                  </a:lnTo>
                  <a:lnTo>
                    <a:pt x="105" y="180"/>
                  </a:lnTo>
                  <a:lnTo>
                    <a:pt x="74" y="223"/>
                  </a:lnTo>
                  <a:lnTo>
                    <a:pt x="48" y="269"/>
                  </a:lnTo>
                  <a:lnTo>
                    <a:pt x="28" y="318"/>
                  </a:lnTo>
                  <a:lnTo>
                    <a:pt x="11" y="370"/>
                  </a:lnTo>
                  <a:lnTo>
                    <a:pt x="3" y="425"/>
                  </a:lnTo>
                  <a:lnTo>
                    <a:pt x="0" y="480"/>
                  </a:lnTo>
                  <a:lnTo>
                    <a:pt x="3" y="536"/>
                  </a:lnTo>
                  <a:lnTo>
                    <a:pt x="11" y="590"/>
                  </a:lnTo>
                  <a:lnTo>
                    <a:pt x="28" y="642"/>
                  </a:lnTo>
                  <a:lnTo>
                    <a:pt x="48" y="692"/>
                  </a:lnTo>
                  <a:lnTo>
                    <a:pt x="74" y="738"/>
                  </a:lnTo>
                  <a:lnTo>
                    <a:pt x="105" y="781"/>
                  </a:lnTo>
                  <a:lnTo>
                    <a:pt x="140" y="819"/>
                  </a:lnTo>
                  <a:lnTo>
                    <a:pt x="179" y="855"/>
                  </a:lnTo>
                  <a:lnTo>
                    <a:pt x="222" y="886"/>
                  </a:lnTo>
                  <a:lnTo>
                    <a:pt x="268" y="912"/>
                  </a:lnTo>
                  <a:lnTo>
                    <a:pt x="317" y="932"/>
                  </a:lnTo>
                  <a:lnTo>
                    <a:pt x="369" y="947"/>
                  </a:lnTo>
                  <a:lnTo>
                    <a:pt x="424" y="957"/>
                  </a:lnTo>
                  <a:lnTo>
                    <a:pt x="479" y="960"/>
                  </a:lnTo>
                  <a:lnTo>
                    <a:pt x="535" y="957"/>
                  </a:lnTo>
                  <a:lnTo>
                    <a:pt x="590" y="947"/>
                  </a:lnTo>
                  <a:lnTo>
                    <a:pt x="642" y="932"/>
                  </a:lnTo>
                  <a:lnTo>
                    <a:pt x="691" y="912"/>
                  </a:lnTo>
                  <a:lnTo>
                    <a:pt x="737" y="886"/>
                  </a:lnTo>
                  <a:lnTo>
                    <a:pt x="780" y="855"/>
                  </a:lnTo>
                  <a:lnTo>
                    <a:pt x="819" y="819"/>
                  </a:lnTo>
                  <a:lnTo>
                    <a:pt x="854" y="781"/>
                  </a:lnTo>
                  <a:lnTo>
                    <a:pt x="885" y="738"/>
                  </a:lnTo>
                  <a:lnTo>
                    <a:pt x="911" y="692"/>
                  </a:lnTo>
                  <a:lnTo>
                    <a:pt x="931" y="642"/>
                  </a:lnTo>
                  <a:lnTo>
                    <a:pt x="947" y="590"/>
                  </a:lnTo>
                  <a:lnTo>
                    <a:pt x="956" y="536"/>
                  </a:lnTo>
                  <a:lnTo>
                    <a:pt x="959" y="480"/>
                  </a:lnTo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07528" y="4896181"/>
              <a:ext cx="304800" cy="304800"/>
            </a:xfrm>
            <a:custGeom>
              <a:avLst/>
              <a:gdLst>
                <a:gd name="T0" fmla="*/ 959 w 959"/>
                <a:gd name="T1" fmla="*/ 480 h 960"/>
                <a:gd name="T2" fmla="*/ 956 w 959"/>
                <a:gd name="T3" fmla="*/ 425 h 960"/>
                <a:gd name="T4" fmla="*/ 947 w 959"/>
                <a:gd name="T5" fmla="*/ 370 h 960"/>
                <a:gd name="T6" fmla="*/ 931 w 959"/>
                <a:gd name="T7" fmla="*/ 318 h 960"/>
                <a:gd name="T8" fmla="*/ 911 w 959"/>
                <a:gd name="T9" fmla="*/ 269 h 960"/>
                <a:gd name="T10" fmla="*/ 885 w 959"/>
                <a:gd name="T11" fmla="*/ 223 h 960"/>
                <a:gd name="T12" fmla="*/ 854 w 959"/>
                <a:gd name="T13" fmla="*/ 180 h 960"/>
                <a:gd name="T14" fmla="*/ 819 w 959"/>
                <a:gd name="T15" fmla="*/ 140 h 960"/>
                <a:gd name="T16" fmla="*/ 780 w 959"/>
                <a:gd name="T17" fmla="*/ 106 h 960"/>
                <a:gd name="T18" fmla="*/ 737 w 959"/>
                <a:gd name="T19" fmla="*/ 75 h 960"/>
                <a:gd name="T20" fmla="*/ 691 w 959"/>
                <a:gd name="T21" fmla="*/ 49 h 960"/>
                <a:gd name="T22" fmla="*/ 642 w 959"/>
                <a:gd name="T23" fmla="*/ 27 h 960"/>
                <a:gd name="T24" fmla="*/ 590 w 959"/>
                <a:gd name="T25" fmla="*/ 12 h 960"/>
                <a:gd name="T26" fmla="*/ 535 w 959"/>
                <a:gd name="T27" fmla="*/ 3 h 960"/>
                <a:gd name="T28" fmla="*/ 479 w 959"/>
                <a:gd name="T29" fmla="*/ 0 h 960"/>
                <a:gd name="T30" fmla="*/ 424 w 959"/>
                <a:gd name="T31" fmla="*/ 3 h 960"/>
                <a:gd name="T32" fmla="*/ 369 w 959"/>
                <a:gd name="T33" fmla="*/ 12 h 960"/>
                <a:gd name="T34" fmla="*/ 317 w 959"/>
                <a:gd name="T35" fmla="*/ 27 h 960"/>
                <a:gd name="T36" fmla="*/ 268 w 959"/>
                <a:gd name="T37" fmla="*/ 49 h 960"/>
                <a:gd name="T38" fmla="*/ 222 w 959"/>
                <a:gd name="T39" fmla="*/ 75 h 960"/>
                <a:gd name="T40" fmla="*/ 179 w 959"/>
                <a:gd name="T41" fmla="*/ 106 h 960"/>
                <a:gd name="T42" fmla="*/ 140 w 959"/>
                <a:gd name="T43" fmla="*/ 140 h 960"/>
                <a:gd name="T44" fmla="*/ 105 w 959"/>
                <a:gd name="T45" fmla="*/ 180 h 960"/>
                <a:gd name="T46" fmla="*/ 74 w 959"/>
                <a:gd name="T47" fmla="*/ 223 h 960"/>
                <a:gd name="T48" fmla="*/ 48 w 959"/>
                <a:gd name="T49" fmla="*/ 269 h 960"/>
                <a:gd name="T50" fmla="*/ 28 w 959"/>
                <a:gd name="T51" fmla="*/ 318 h 960"/>
                <a:gd name="T52" fmla="*/ 11 w 959"/>
                <a:gd name="T53" fmla="*/ 370 h 960"/>
                <a:gd name="T54" fmla="*/ 3 w 959"/>
                <a:gd name="T55" fmla="*/ 425 h 960"/>
                <a:gd name="T56" fmla="*/ 0 w 959"/>
                <a:gd name="T57" fmla="*/ 480 h 960"/>
                <a:gd name="T58" fmla="*/ 3 w 959"/>
                <a:gd name="T59" fmla="*/ 536 h 960"/>
                <a:gd name="T60" fmla="*/ 11 w 959"/>
                <a:gd name="T61" fmla="*/ 590 h 960"/>
                <a:gd name="T62" fmla="*/ 28 w 959"/>
                <a:gd name="T63" fmla="*/ 642 h 960"/>
                <a:gd name="T64" fmla="*/ 48 w 959"/>
                <a:gd name="T65" fmla="*/ 692 h 960"/>
                <a:gd name="T66" fmla="*/ 74 w 959"/>
                <a:gd name="T67" fmla="*/ 738 h 960"/>
                <a:gd name="T68" fmla="*/ 105 w 959"/>
                <a:gd name="T69" fmla="*/ 781 h 960"/>
                <a:gd name="T70" fmla="*/ 140 w 959"/>
                <a:gd name="T71" fmla="*/ 819 h 960"/>
                <a:gd name="T72" fmla="*/ 179 w 959"/>
                <a:gd name="T73" fmla="*/ 855 h 960"/>
                <a:gd name="T74" fmla="*/ 222 w 959"/>
                <a:gd name="T75" fmla="*/ 886 h 960"/>
                <a:gd name="T76" fmla="*/ 268 w 959"/>
                <a:gd name="T77" fmla="*/ 912 h 960"/>
                <a:gd name="T78" fmla="*/ 317 w 959"/>
                <a:gd name="T79" fmla="*/ 932 h 960"/>
                <a:gd name="T80" fmla="*/ 369 w 959"/>
                <a:gd name="T81" fmla="*/ 947 h 960"/>
                <a:gd name="T82" fmla="*/ 424 w 959"/>
                <a:gd name="T83" fmla="*/ 957 h 960"/>
                <a:gd name="T84" fmla="*/ 479 w 959"/>
                <a:gd name="T85" fmla="*/ 960 h 960"/>
                <a:gd name="T86" fmla="*/ 535 w 959"/>
                <a:gd name="T87" fmla="*/ 957 h 960"/>
                <a:gd name="T88" fmla="*/ 590 w 959"/>
                <a:gd name="T89" fmla="*/ 947 h 960"/>
                <a:gd name="T90" fmla="*/ 642 w 959"/>
                <a:gd name="T91" fmla="*/ 932 h 960"/>
                <a:gd name="T92" fmla="*/ 691 w 959"/>
                <a:gd name="T93" fmla="*/ 912 h 960"/>
                <a:gd name="T94" fmla="*/ 737 w 959"/>
                <a:gd name="T95" fmla="*/ 886 h 960"/>
                <a:gd name="T96" fmla="*/ 780 w 959"/>
                <a:gd name="T97" fmla="*/ 855 h 960"/>
                <a:gd name="T98" fmla="*/ 819 w 959"/>
                <a:gd name="T99" fmla="*/ 819 h 960"/>
                <a:gd name="T100" fmla="*/ 854 w 959"/>
                <a:gd name="T101" fmla="*/ 781 h 960"/>
                <a:gd name="T102" fmla="*/ 885 w 959"/>
                <a:gd name="T103" fmla="*/ 738 h 960"/>
                <a:gd name="T104" fmla="*/ 911 w 959"/>
                <a:gd name="T105" fmla="*/ 692 h 960"/>
                <a:gd name="T106" fmla="*/ 931 w 959"/>
                <a:gd name="T107" fmla="*/ 642 h 960"/>
                <a:gd name="T108" fmla="*/ 947 w 959"/>
                <a:gd name="T109" fmla="*/ 590 h 960"/>
                <a:gd name="T110" fmla="*/ 956 w 959"/>
                <a:gd name="T111" fmla="*/ 536 h 960"/>
                <a:gd name="T112" fmla="*/ 959 w 959"/>
                <a:gd name="T113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9" h="960">
                  <a:moveTo>
                    <a:pt x="959" y="480"/>
                  </a:moveTo>
                  <a:lnTo>
                    <a:pt x="956" y="425"/>
                  </a:lnTo>
                  <a:lnTo>
                    <a:pt x="947" y="370"/>
                  </a:lnTo>
                  <a:lnTo>
                    <a:pt x="931" y="318"/>
                  </a:lnTo>
                  <a:lnTo>
                    <a:pt x="911" y="269"/>
                  </a:lnTo>
                  <a:lnTo>
                    <a:pt x="885" y="223"/>
                  </a:lnTo>
                  <a:lnTo>
                    <a:pt x="854" y="180"/>
                  </a:lnTo>
                  <a:lnTo>
                    <a:pt x="819" y="140"/>
                  </a:lnTo>
                  <a:lnTo>
                    <a:pt x="780" y="106"/>
                  </a:lnTo>
                  <a:lnTo>
                    <a:pt x="737" y="75"/>
                  </a:lnTo>
                  <a:lnTo>
                    <a:pt x="691" y="49"/>
                  </a:lnTo>
                  <a:lnTo>
                    <a:pt x="642" y="27"/>
                  </a:lnTo>
                  <a:lnTo>
                    <a:pt x="590" y="12"/>
                  </a:lnTo>
                  <a:lnTo>
                    <a:pt x="535" y="3"/>
                  </a:lnTo>
                  <a:lnTo>
                    <a:pt x="479" y="0"/>
                  </a:lnTo>
                  <a:lnTo>
                    <a:pt x="424" y="3"/>
                  </a:lnTo>
                  <a:lnTo>
                    <a:pt x="369" y="12"/>
                  </a:lnTo>
                  <a:lnTo>
                    <a:pt x="317" y="27"/>
                  </a:lnTo>
                  <a:lnTo>
                    <a:pt x="268" y="49"/>
                  </a:lnTo>
                  <a:lnTo>
                    <a:pt x="222" y="75"/>
                  </a:lnTo>
                  <a:lnTo>
                    <a:pt x="179" y="106"/>
                  </a:lnTo>
                  <a:lnTo>
                    <a:pt x="140" y="140"/>
                  </a:lnTo>
                  <a:lnTo>
                    <a:pt x="105" y="180"/>
                  </a:lnTo>
                  <a:lnTo>
                    <a:pt x="74" y="223"/>
                  </a:lnTo>
                  <a:lnTo>
                    <a:pt x="48" y="269"/>
                  </a:lnTo>
                  <a:lnTo>
                    <a:pt x="28" y="318"/>
                  </a:lnTo>
                  <a:lnTo>
                    <a:pt x="11" y="370"/>
                  </a:lnTo>
                  <a:lnTo>
                    <a:pt x="3" y="425"/>
                  </a:lnTo>
                  <a:lnTo>
                    <a:pt x="0" y="480"/>
                  </a:lnTo>
                  <a:lnTo>
                    <a:pt x="3" y="536"/>
                  </a:lnTo>
                  <a:lnTo>
                    <a:pt x="11" y="590"/>
                  </a:lnTo>
                  <a:lnTo>
                    <a:pt x="28" y="642"/>
                  </a:lnTo>
                  <a:lnTo>
                    <a:pt x="48" y="692"/>
                  </a:lnTo>
                  <a:lnTo>
                    <a:pt x="74" y="738"/>
                  </a:lnTo>
                  <a:lnTo>
                    <a:pt x="105" y="781"/>
                  </a:lnTo>
                  <a:lnTo>
                    <a:pt x="140" y="819"/>
                  </a:lnTo>
                  <a:lnTo>
                    <a:pt x="179" y="855"/>
                  </a:lnTo>
                  <a:lnTo>
                    <a:pt x="222" y="886"/>
                  </a:lnTo>
                  <a:lnTo>
                    <a:pt x="268" y="912"/>
                  </a:lnTo>
                  <a:lnTo>
                    <a:pt x="317" y="932"/>
                  </a:lnTo>
                  <a:lnTo>
                    <a:pt x="369" y="947"/>
                  </a:lnTo>
                  <a:lnTo>
                    <a:pt x="424" y="957"/>
                  </a:lnTo>
                  <a:lnTo>
                    <a:pt x="479" y="960"/>
                  </a:lnTo>
                  <a:lnTo>
                    <a:pt x="535" y="957"/>
                  </a:lnTo>
                  <a:lnTo>
                    <a:pt x="590" y="947"/>
                  </a:lnTo>
                  <a:lnTo>
                    <a:pt x="642" y="932"/>
                  </a:lnTo>
                  <a:lnTo>
                    <a:pt x="691" y="912"/>
                  </a:lnTo>
                  <a:lnTo>
                    <a:pt x="737" y="886"/>
                  </a:lnTo>
                  <a:lnTo>
                    <a:pt x="780" y="855"/>
                  </a:lnTo>
                  <a:lnTo>
                    <a:pt x="819" y="819"/>
                  </a:lnTo>
                  <a:lnTo>
                    <a:pt x="854" y="781"/>
                  </a:lnTo>
                  <a:lnTo>
                    <a:pt x="885" y="738"/>
                  </a:lnTo>
                  <a:lnTo>
                    <a:pt x="911" y="692"/>
                  </a:lnTo>
                  <a:lnTo>
                    <a:pt x="931" y="642"/>
                  </a:lnTo>
                  <a:lnTo>
                    <a:pt x="947" y="590"/>
                  </a:lnTo>
                  <a:lnTo>
                    <a:pt x="956" y="536"/>
                  </a:lnTo>
                  <a:lnTo>
                    <a:pt x="959" y="480"/>
                  </a:lnTo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2087428" y="5093912"/>
              <a:ext cx="152400" cy="304800"/>
            </a:xfrm>
            <a:custGeom>
              <a:avLst/>
              <a:gdLst>
                <a:gd name="T0" fmla="*/ 479 w 479"/>
                <a:gd name="T1" fmla="*/ 960 h 960"/>
                <a:gd name="T2" fmla="*/ 424 w 479"/>
                <a:gd name="T3" fmla="*/ 957 h 960"/>
                <a:gd name="T4" fmla="*/ 369 w 479"/>
                <a:gd name="T5" fmla="*/ 947 h 960"/>
                <a:gd name="T6" fmla="*/ 317 w 479"/>
                <a:gd name="T7" fmla="*/ 932 h 960"/>
                <a:gd name="T8" fmla="*/ 268 w 479"/>
                <a:gd name="T9" fmla="*/ 911 h 960"/>
                <a:gd name="T10" fmla="*/ 222 w 479"/>
                <a:gd name="T11" fmla="*/ 885 h 960"/>
                <a:gd name="T12" fmla="*/ 179 w 479"/>
                <a:gd name="T13" fmla="*/ 854 h 960"/>
                <a:gd name="T14" fmla="*/ 140 w 479"/>
                <a:gd name="T15" fmla="*/ 820 h 960"/>
                <a:gd name="T16" fmla="*/ 105 w 479"/>
                <a:gd name="T17" fmla="*/ 780 h 960"/>
                <a:gd name="T18" fmla="*/ 74 w 479"/>
                <a:gd name="T19" fmla="*/ 737 h 960"/>
                <a:gd name="T20" fmla="*/ 48 w 479"/>
                <a:gd name="T21" fmla="*/ 691 h 960"/>
                <a:gd name="T22" fmla="*/ 28 w 479"/>
                <a:gd name="T23" fmla="*/ 642 h 960"/>
                <a:gd name="T24" fmla="*/ 11 w 479"/>
                <a:gd name="T25" fmla="*/ 590 h 960"/>
                <a:gd name="T26" fmla="*/ 3 w 479"/>
                <a:gd name="T27" fmla="*/ 535 h 960"/>
                <a:gd name="T28" fmla="*/ 0 w 479"/>
                <a:gd name="T29" fmla="*/ 480 h 960"/>
                <a:gd name="T30" fmla="*/ 3 w 479"/>
                <a:gd name="T31" fmla="*/ 424 h 960"/>
                <a:gd name="T32" fmla="*/ 11 w 479"/>
                <a:gd name="T33" fmla="*/ 370 h 960"/>
                <a:gd name="T34" fmla="*/ 28 w 479"/>
                <a:gd name="T35" fmla="*/ 318 h 960"/>
                <a:gd name="T36" fmla="*/ 48 w 479"/>
                <a:gd name="T37" fmla="*/ 268 h 960"/>
                <a:gd name="T38" fmla="*/ 74 w 479"/>
                <a:gd name="T39" fmla="*/ 222 h 960"/>
                <a:gd name="T40" fmla="*/ 105 w 479"/>
                <a:gd name="T41" fmla="*/ 179 h 960"/>
                <a:gd name="T42" fmla="*/ 140 w 479"/>
                <a:gd name="T43" fmla="*/ 141 h 960"/>
                <a:gd name="T44" fmla="*/ 179 w 479"/>
                <a:gd name="T45" fmla="*/ 105 h 960"/>
                <a:gd name="T46" fmla="*/ 222 w 479"/>
                <a:gd name="T47" fmla="*/ 74 h 960"/>
                <a:gd name="T48" fmla="*/ 268 w 479"/>
                <a:gd name="T49" fmla="*/ 48 h 960"/>
                <a:gd name="T50" fmla="*/ 317 w 479"/>
                <a:gd name="T51" fmla="*/ 28 h 960"/>
                <a:gd name="T52" fmla="*/ 369 w 479"/>
                <a:gd name="T53" fmla="*/ 13 h 960"/>
                <a:gd name="T54" fmla="*/ 424 w 479"/>
                <a:gd name="T55" fmla="*/ 3 h 960"/>
                <a:gd name="T56" fmla="*/ 479 w 479"/>
                <a:gd name="T57" fmla="*/ 0 h 960"/>
                <a:gd name="T58" fmla="*/ 479 w 479"/>
                <a:gd name="T59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9" h="960">
                  <a:moveTo>
                    <a:pt x="479" y="960"/>
                  </a:moveTo>
                  <a:lnTo>
                    <a:pt x="424" y="957"/>
                  </a:lnTo>
                  <a:lnTo>
                    <a:pt x="369" y="947"/>
                  </a:lnTo>
                  <a:lnTo>
                    <a:pt x="317" y="932"/>
                  </a:lnTo>
                  <a:lnTo>
                    <a:pt x="268" y="911"/>
                  </a:lnTo>
                  <a:lnTo>
                    <a:pt x="222" y="885"/>
                  </a:lnTo>
                  <a:lnTo>
                    <a:pt x="179" y="854"/>
                  </a:lnTo>
                  <a:lnTo>
                    <a:pt x="140" y="820"/>
                  </a:lnTo>
                  <a:lnTo>
                    <a:pt x="105" y="780"/>
                  </a:lnTo>
                  <a:lnTo>
                    <a:pt x="74" y="737"/>
                  </a:lnTo>
                  <a:lnTo>
                    <a:pt x="48" y="691"/>
                  </a:lnTo>
                  <a:lnTo>
                    <a:pt x="28" y="642"/>
                  </a:lnTo>
                  <a:lnTo>
                    <a:pt x="11" y="590"/>
                  </a:lnTo>
                  <a:lnTo>
                    <a:pt x="3" y="535"/>
                  </a:lnTo>
                  <a:lnTo>
                    <a:pt x="0" y="480"/>
                  </a:lnTo>
                  <a:lnTo>
                    <a:pt x="3" y="424"/>
                  </a:lnTo>
                  <a:lnTo>
                    <a:pt x="11" y="370"/>
                  </a:lnTo>
                  <a:lnTo>
                    <a:pt x="28" y="318"/>
                  </a:lnTo>
                  <a:lnTo>
                    <a:pt x="48" y="268"/>
                  </a:lnTo>
                  <a:lnTo>
                    <a:pt x="74" y="222"/>
                  </a:lnTo>
                  <a:lnTo>
                    <a:pt x="105" y="179"/>
                  </a:lnTo>
                  <a:lnTo>
                    <a:pt x="140" y="141"/>
                  </a:lnTo>
                  <a:lnTo>
                    <a:pt x="179" y="105"/>
                  </a:lnTo>
                  <a:lnTo>
                    <a:pt x="222" y="74"/>
                  </a:lnTo>
                  <a:lnTo>
                    <a:pt x="268" y="48"/>
                  </a:lnTo>
                  <a:lnTo>
                    <a:pt x="317" y="28"/>
                  </a:lnTo>
                  <a:lnTo>
                    <a:pt x="369" y="13"/>
                  </a:lnTo>
                  <a:lnTo>
                    <a:pt x="424" y="3"/>
                  </a:lnTo>
                  <a:lnTo>
                    <a:pt x="479" y="0"/>
                  </a:lnTo>
                  <a:lnTo>
                    <a:pt x="479" y="9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2960382" y="4896181"/>
              <a:ext cx="152400" cy="304800"/>
            </a:xfrm>
            <a:custGeom>
              <a:avLst/>
              <a:gdLst>
                <a:gd name="T0" fmla="*/ 0 w 480"/>
                <a:gd name="T1" fmla="*/ 0 h 959"/>
                <a:gd name="T2" fmla="*/ 56 w 480"/>
                <a:gd name="T3" fmla="*/ 3 h 959"/>
                <a:gd name="T4" fmla="*/ 111 w 480"/>
                <a:gd name="T5" fmla="*/ 12 h 959"/>
                <a:gd name="T6" fmla="*/ 163 w 480"/>
                <a:gd name="T7" fmla="*/ 28 h 959"/>
                <a:gd name="T8" fmla="*/ 212 w 480"/>
                <a:gd name="T9" fmla="*/ 48 h 959"/>
                <a:gd name="T10" fmla="*/ 258 w 480"/>
                <a:gd name="T11" fmla="*/ 74 h 959"/>
                <a:gd name="T12" fmla="*/ 301 w 480"/>
                <a:gd name="T13" fmla="*/ 105 h 959"/>
                <a:gd name="T14" fmla="*/ 340 w 480"/>
                <a:gd name="T15" fmla="*/ 140 h 959"/>
                <a:gd name="T16" fmla="*/ 375 w 480"/>
                <a:gd name="T17" fmla="*/ 179 h 959"/>
                <a:gd name="T18" fmla="*/ 406 w 480"/>
                <a:gd name="T19" fmla="*/ 222 h 959"/>
                <a:gd name="T20" fmla="*/ 432 w 480"/>
                <a:gd name="T21" fmla="*/ 268 h 959"/>
                <a:gd name="T22" fmla="*/ 452 w 480"/>
                <a:gd name="T23" fmla="*/ 317 h 959"/>
                <a:gd name="T24" fmla="*/ 468 w 480"/>
                <a:gd name="T25" fmla="*/ 369 h 959"/>
                <a:gd name="T26" fmla="*/ 477 w 480"/>
                <a:gd name="T27" fmla="*/ 424 h 959"/>
                <a:gd name="T28" fmla="*/ 480 w 480"/>
                <a:gd name="T29" fmla="*/ 479 h 959"/>
                <a:gd name="T30" fmla="*/ 477 w 480"/>
                <a:gd name="T31" fmla="*/ 535 h 959"/>
                <a:gd name="T32" fmla="*/ 468 w 480"/>
                <a:gd name="T33" fmla="*/ 590 h 959"/>
                <a:gd name="T34" fmla="*/ 452 w 480"/>
                <a:gd name="T35" fmla="*/ 641 h 959"/>
                <a:gd name="T36" fmla="*/ 432 w 480"/>
                <a:gd name="T37" fmla="*/ 691 h 959"/>
                <a:gd name="T38" fmla="*/ 406 w 480"/>
                <a:gd name="T39" fmla="*/ 737 h 959"/>
                <a:gd name="T40" fmla="*/ 375 w 480"/>
                <a:gd name="T41" fmla="*/ 780 h 959"/>
                <a:gd name="T42" fmla="*/ 340 w 480"/>
                <a:gd name="T43" fmla="*/ 819 h 959"/>
                <a:gd name="T44" fmla="*/ 301 w 480"/>
                <a:gd name="T45" fmla="*/ 854 h 959"/>
                <a:gd name="T46" fmla="*/ 258 w 480"/>
                <a:gd name="T47" fmla="*/ 885 h 959"/>
                <a:gd name="T48" fmla="*/ 212 w 480"/>
                <a:gd name="T49" fmla="*/ 911 h 959"/>
                <a:gd name="T50" fmla="*/ 163 w 480"/>
                <a:gd name="T51" fmla="*/ 931 h 959"/>
                <a:gd name="T52" fmla="*/ 111 w 480"/>
                <a:gd name="T53" fmla="*/ 947 h 959"/>
                <a:gd name="T54" fmla="*/ 56 w 480"/>
                <a:gd name="T55" fmla="*/ 956 h 959"/>
                <a:gd name="T56" fmla="*/ 0 w 480"/>
                <a:gd name="T57" fmla="*/ 959 h 959"/>
                <a:gd name="T58" fmla="*/ 0 w 480"/>
                <a:gd name="T59" fmla="*/ 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0" h="959">
                  <a:moveTo>
                    <a:pt x="0" y="0"/>
                  </a:moveTo>
                  <a:lnTo>
                    <a:pt x="56" y="3"/>
                  </a:lnTo>
                  <a:lnTo>
                    <a:pt x="111" y="12"/>
                  </a:lnTo>
                  <a:lnTo>
                    <a:pt x="163" y="28"/>
                  </a:lnTo>
                  <a:lnTo>
                    <a:pt x="212" y="48"/>
                  </a:lnTo>
                  <a:lnTo>
                    <a:pt x="258" y="74"/>
                  </a:lnTo>
                  <a:lnTo>
                    <a:pt x="301" y="105"/>
                  </a:lnTo>
                  <a:lnTo>
                    <a:pt x="340" y="140"/>
                  </a:lnTo>
                  <a:lnTo>
                    <a:pt x="375" y="179"/>
                  </a:lnTo>
                  <a:lnTo>
                    <a:pt x="406" y="222"/>
                  </a:lnTo>
                  <a:lnTo>
                    <a:pt x="432" y="268"/>
                  </a:lnTo>
                  <a:lnTo>
                    <a:pt x="452" y="317"/>
                  </a:lnTo>
                  <a:lnTo>
                    <a:pt x="468" y="369"/>
                  </a:lnTo>
                  <a:lnTo>
                    <a:pt x="477" y="424"/>
                  </a:lnTo>
                  <a:lnTo>
                    <a:pt x="480" y="479"/>
                  </a:lnTo>
                  <a:lnTo>
                    <a:pt x="477" y="535"/>
                  </a:lnTo>
                  <a:lnTo>
                    <a:pt x="468" y="590"/>
                  </a:lnTo>
                  <a:lnTo>
                    <a:pt x="452" y="641"/>
                  </a:lnTo>
                  <a:lnTo>
                    <a:pt x="432" y="691"/>
                  </a:lnTo>
                  <a:lnTo>
                    <a:pt x="406" y="737"/>
                  </a:lnTo>
                  <a:lnTo>
                    <a:pt x="375" y="780"/>
                  </a:lnTo>
                  <a:lnTo>
                    <a:pt x="340" y="819"/>
                  </a:lnTo>
                  <a:lnTo>
                    <a:pt x="301" y="854"/>
                  </a:lnTo>
                  <a:lnTo>
                    <a:pt x="258" y="885"/>
                  </a:lnTo>
                  <a:lnTo>
                    <a:pt x="212" y="911"/>
                  </a:lnTo>
                  <a:lnTo>
                    <a:pt x="163" y="931"/>
                  </a:lnTo>
                  <a:lnTo>
                    <a:pt x="111" y="947"/>
                  </a:lnTo>
                  <a:lnTo>
                    <a:pt x="56" y="956"/>
                  </a:lnTo>
                  <a:lnTo>
                    <a:pt x="0" y="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9" name="Straight Connector 48"/>
            <p:cNvCxnSpPr>
              <a:stCxn id="44" idx="1"/>
              <a:endCxn id="45" idx="30"/>
            </p:cNvCxnSpPr>
            <p:nvPr/>
          </p:nvCxnSpPr>
          <p:spPr>
            <a:xfrm flipV="1">
              <a:off x="2391275" y="5083506"/>
              <a:ext cx="419749" cy="14534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2153526" y="4855483"/>
              <a:ext cx="718457" cy="218445"/>
            </a:xfrm>
            <a:custGeom>
              <a:avLst/>
              <a:gdLst>
                <a:gd name="connsiteX0" fmla="*/ 718457 w 718457"/>
                <a:gd name="connsiteY0" fmla="*/ 44274 h 218445"/>
                <a:gd name="connsiteX1" fmla="*/ 326571 w 718457"/>
                <a:gd name="connsiteY1" fmla="*/ 11617 h 218445"/>
                <a:gd name="connsiteX2" fmla="*/ 0 w 718457"/>
                <a:gd name="connsiteY2" fmla="*/ 218445 h 21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457" h="218445">
                  <a:moveTo>
                    <a:pt x="718457" y="44274"/>
                  </a:moveTo>
                  <a:cubicBezTo>
                    <a:pt x="582385" y="13431"/>
                    <a:pt x="446314" y="-17412"/>
                    <a:pt x="326571" y="11617"/>
                  </a:cubicBezTo>
                  <a:cubicBezTo>
                    <a:pt x="206828" y="40645"/>
                    <a:pt x="103414" y="129545"/>
                    <a:pt x="0" y="21844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45" idx="48"/>
            </p:cNvCxnSpPr>
            <p:nvPr/>
          </p:nvCxnSpPr>
          <p:spPr>
            <a:xfrm flipH="1" flipV="1">
              <a:off x="3055436" y="5167644"/>
              <a:ext cx="396446" cy="364223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055436" y="4733872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31717" y="5048581"/>
              <a:ext cx="1221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0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Distance-</a:t>
            </a:r>
            <a:r>
              <a:rPr lang="en-US" i="1" dirty="0"/>
              <a:t>r</a:t>
            </a:r>
            <a:r>
              <a:rPr lang="en-US" dirty="0"/>
              <a:t>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Fractionally open vertex </a:t>
            </a:r>
            <a:r>
              <a:rPr lang="en-US" i="1" dirty="0"/>
              <a:t>u</a:t>
            </a:r>
            <a:r>
              <a:rPr lang="en-US" dirty="0"/>
              <a:t> has “fractional capacity” </a:t>
            </a:r>
            <a:r>
              <a:rPr lang="en-US" i="1" dirty="0"/>
              <a:t>L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)</a:t>
            </a:r>
            <a:r>
              <a:rPr lang="en-US" i="1" dirty="0" err="1"/>
              <a:t>y</a:t>
            </a:r>
            <a:r>
              <a:rPr lang="en-US" i="1" baseline="-25000" dirty="0" err="1"/>
              <a:t>u</a:t>
            </a:r>
            <a:endParaRPr lang="en-US" i="1" baseline="-25000" dirty="0"/>
          </a:p>
          <a:p>
            <a:r>
              <a:rPr lang="en-US" dirty="0"/>
              <a:t>Our rounding procedure “redistributes” these </a:t>
            </a:r>
            <a:r>
              <a:rPr lang="en-US" dirty="0" err="1"/>
              <a:t>frac</a:t>
            </a:r>
            <a:r>
              <a:rPr lang="en-US" dirty="0"/>
              <a:t>. cap.</a:t>
            </a:r>
          </a:p>
          <a:p>
            <a:r>
              <a:rPr lang="en-US" dirty="0"/>
              <a:t>A distance-</a:t>
            </a:r>
            <a:r>
              <a:rPr lang="en-US" i="1" dirty="0"/>
              <a:t>r</a:t>
            </a:r>
            <a:r>
              <a:rPr lang="en-US" dirty="0"/>
              <a:t> transfer give a redistribution where         </a:t>
            </a:r>
            <a:r>
              <a:rPr lang="en-US" i="1" dirty="0">
                <a:solidFill>
                  <a:srgbClr val="FF0000"/>
                </a:solidFill>
              </a:rPr>
              <a:t>locally available capacity does not decrease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7343" y="3140960"/>
            <a:ext cx="8229600" cy="30244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endParaRPr lang="en-US" sz="800" dirty="0">
              <a:solidFill>
                <a:srgbClr val="3333B2"/>
              </a:solidFill>
            </a:endParaRPr>
          </a:p>
          <a:p>
            <a:pPr marL="0" indent="0">
              <a:buFont typeface="Wingdings 3"/>
              <a:buNone/>
            </a:pPr>
            <a:r>
              <a:rPr lang="en-US" dirty="0">
                <a:solidFill>
                  <a:srgbClr val="3333B2"/>
                </a:solidFill>
              </a:rPr>
              <a:t>Definition</a:t>
            </a:r>
          </a:p>
          <a:p>
            <a:pPr marL="0" indent="0">
              <a:buFont typeface="Wingdings 3"/>
              <a:buNone/>
            </a:pPr>
            <a:r>
              <a:rPr lang="en-US" i="1" dirty="0"/>
              <a:t>   y'</a:t>
            </a:r>
            <a:r>
              <a:rPr lang="en-US" dirty="0"/>
              <a:t> is a distance-</a:t>
            </a:r>
            <a:r>
              <a:rPr lang="en-US" i="1" dirty="0"/>
              <a:t>r</a:t>
            </a:r>
            <a:r>
              <a:rPr lang="en-US" dirty="0"/>
              <a:t> transfer of </a:t>
            </a:r>
            <a:r>
              <a:rPr lang="en-US" i="1" dirty="0"/>
              <a:t>y</a:t>
            </a:r>
            <a:r>
              <a:rPr lang="en-US" dirty="0"/>
              <a:t> if</a:t>
            </a:r>
          </a:p>
          <a:p>
            <a:pPr marL="0" indent="0">
              <a:buFont typeface="Wingdings 3"/>
              <a:buNone/>
            </a:pPr>
            <a:endParaRPr lang="en-US" sz="100" dirty="0"/>
          </a:p>
          <a:p>
            <a:pPr marL="0" indent="0">
              <a:buFont typeface="Wingdings 3"/>
              <a:buNone/>
            </a:pPr>
            <a:endParaRPr lang="en-US" dirty="0"/>
          </a:p>
          <a:p>
            <a:pPr marL="0" indent="0">
              <a:buFont typeface="Wingdings 3"/>
              <a:buNone/>
            </a:pPr>
            <a:r>
              <a:rPr lang="en-US" dirty="0"/>
              <a:t>                                                                    </a:t>
            </a:r>
            <a:r>
              <a:rPr lang="en-US" sz="400" dirty="0"/>
              <a:t> </a:t>
            </a:r>
            <a:r>
              <a:rPr lang="en-US" dirty="0"/>
              <a:t> for all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0" y="4365130"/>
            <a:ext cx="5976830" cy="988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4950000"/>
            <a:ext cx="1028844" cy="3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08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Freeform 214"/>
          <p:cNvSpPr/>
          <p:nvPr/>
        </p:nvSpPr>
        <p:spPr>
          <a:xfrm>
            <a:off x="4913001" y="1167676"/>
            <a:ext cx="2606954" cy="2271711"/>
          </a:xfrm>
          <a:custGeom>
            <a:avLst/>
            <a:gdLst>
              <a:gd name="connsiteX0" fmla="*/ 950041 w 2606954"/>
              <a:gd name="connsiteY0" fmla="*/ 82405 h 2335339"/>
              <a:gd name="connsiteX1" fmla="*/ 2408727 w 2606954"/>
              <a:gd name="connsiteY1" fmla="*/ 877062 h 2335339"/>
              <a:gd name="connsiteX2" fmla="*/ 2528470 w 2606954"/>
              <a:gd name="connsiteY2" fmla="*/ 1867662 h 2335339"/>
              <a:gd name="connsiteX3" fmla="*/ 1799127 w 2606954"/>
              <a:gd name="connsiteY3" fmla="*/ 2324862 h 2335339"/>
              <a:gd name="connsiteX4" fmla="*/ 198927 w 2606954"/>
              <a:gd name="connsiteY4" fmla="*/ 1454005 h 2335339"/>
              <a:gd name="connsiteX5" fmla="*/ 90070 w 2606954"/>
              <a:gd name="connsiteY5" fmla="*/ 408977 h 2335339"/>
              <a:gd name="connsiteX6" fmla="*/ 797641 w 2606954"/>
              <a:gd name="connsiteY6" fmla="*/ 60634 h 2335339"/>
              <a:gd name="connsiteX7" fmla="*/ 950041 w 2606954"/>
              <a:gd name="connsiteY7" fmla="*/ 82405 h 2335339"/>
              <a:gd name="connsiteX0" fmla="*/ 950041 w 2606954"/>
              <a:gd name="connsiteY0" fmla="*/ 18777 h 2271711"/>
              <a:gd name="connsiteX1" fmla="*/ 2408727 w 2606954"/>
              <a:gd name="connsiteY1" fmla="*/ 813434 h 2271711"/>
              <a:gd name="connsiteX2" fmla="*/ 2528470 w 2606954"/>
              <a:gd name="connsiteY2" fmla="*/ 1804034 h 2271711"/>
              <a:gd name="connsiteX3" fmla="*/ 1799127 w 2606954"/>
              <a:gd name="connsiteY3" fmla="*/ 2261234 h 2271711"/>
              <a:gd name="connsiteX4" fmla="*/ 198927 w 2606954"/>
              <a:gd name="connsiteY4" fmla="*/ 1390377 h 2271711"/>
              <a:gd name="connsiteX5" fmla="*/ 90070 w 2606954"/>
              <a:gd name="connsiteY5" fmla="*/ 345349 h 2271711"/>
              <a:gd name="connsiteX6" fmla="*/ 950041 w 2606954"/>
              <a:gd name="connsiteY6" fmla="*/ 18777 h 227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6954" h="2271711">
                <a:moveTo>
                  <a:pt x="950041" y="18777"/>
                </a:moveTo>
                <a:cubicBezTo>
                  <a:pt x="1336484" y="96791"/>
                  <a:pt x="2145656" y="515891"/>
                  <a:pt x="2408727" y="813434"/>
                </a:cubicBezTo>
                <a:cubicBezTo>
                  <a:pt x="2671798" y="1110977"/>
                  <a:pt x="2630070" y="1562734"/>
                  <a:pt x="2528470" y="1804034"/>
                </a:cubicBezTo>
                <a:cubicBezTo>
                  <a:pt x="2426870" y="2045334"/>
                  <a:pt x="2187384" y="2330177"/>
                  <a:pt x="1799127" y="2261234"/>
                </a:cubicBezTo>
                <a:cubicBezTo>
                  <a:pt x="1410870" y="2192291"/>
                  <a:pt x="483770" y="1709691"/>
                  <a:pt x="198927" y="1390377"/>
                </a:cubicBezTo>
                <a:cubicBezTo>
                  <a:pt x="-85916" y="1071063"/>
                  <a:pt x="-9716" y="577577"/>
                  <a:pt x="90070" y="345349"/>
                </a:cubicBezTo>
                <a:cubicBezTo>
                  <a:pt x="215256" y="116749"/>
                  <a:pt x="563598" y="-59237"/>
                  <a:pt x="950041" y="1877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2740638" y="1849349"/>
            <a:ext cx="1075257" cy="1606712"/>
          </a:xfrm>
          <a:custGeom>
            <a:avLst/>
            <a:gdLst>
              <a:gd name="connsiteX0" fmla="*/ 22155 w 1075257"/>
              <a:gd name="connsiteY0" fmla="*/ 1207937 h 1606712"/>
              <a:gd name="connsiteX1" fmla="*/ 555555 w 1075257"/>
              <a:gd name="connsiteY1" fmla="*/ 172887 h 1606712"/>
              <a:gd name="connsiteX2" fmla="*/ 961955 w 1075257"/>
              <a:gd name="connsiteY2" fmla="*/ 20487 h 1606712"/>
              <a:gd name="connsiteX3" fmla="*/ 1044505 w 1075257"/>
              <a:gd name="connsiteY3" fmla="*/ 388787 h 1606712"/>
              <a:gd name="connsiteX4" fmla="*/ 511105 w 1075257"/>
              <a:gd name="connsiteY4" fmla="*/ 1461937 h 1606712"/>
              <a:gd name="connsiteX5" fmla="*/ 142805 w 1075257"/>
              <a:gd name="connsiteY5" fmla="*/ 1569887 h 1606712"/>
              <a:gd name="connsiteX6" fmla="*/ 22155 w 1075257"/>
              <a:gd name="connsiteY6" fmla="*/ 1207937 h 160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5257" h="1606712">
                <a:moveTo>
                  <a:pt x="22155" y="1207937"/>
                </a:moveTo>
                <a:cubicBezTo>
                  <a:pt x="90947" y="975104"/>
                  <a:pt x="398922" y="370795"/>
                  <a:pt x="555555" y="172887"/>
                </a:cubicBezTo>
                <a:cubicBezTo>
                  <a:pt x="712188" y="-25021"/>
                  <a:pt x="880463" y="-15496"/>
                  <a:pt x="961955" y="20487"/>
                </a:cubicBezTo>
                <a:cubicBezTo>
                  <a:pt x="1043447" y="56470"/>
                  <a:pt x="1119647" y="148545"/>
                  <a:pt x="1044505" y="388787"/>
                </a:cubicBezTo>
                <a:cubicBezTo>
                  <a:pt x="969363" y="629029"/>
                  <a:pt x="661388" y="1265087"/>
                  <a:pt x="511105" y="1461937"/>
                </a:cubicBezTo>
                <a:cubicBezTo>
                  <a:pt x="360822" y="1658787"/>
                  <a:pt x="226413" y="1611162"/>
                  <a:pt x="142805" y="1569887"/>
                </a:cubicBezTo>
                <a:cubicBezTo>
                  <a:pt x="59197" y="1528612"/>
                  <a:pt x="-46637" y="1440770"/>
                  <a:pt x="22155" y="1207937"/>
                </a:cubicBezTo>
                <a:close/>
              </a:path>
            </a:pathLst>
          </a:custGeom>
          <a:solidFill>
            <a:srgbClr val="F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Distance-</a:t>
            </a:r>
            <a:r>
              <a:rPr lang="en-US" i="1" dirty="0"/>
              <a:t>r</a:t>
            </a:r>
            <a:r>
              <a:rPr lang="en-US" dirty="0"/>
              <a:t> transfer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7343" y="3140960"/>
            <a:ext cx="8229600" cy="30244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endParaRPr lang="en-US" sz="800" dirty="0">
              <a:solidFill>
                <a:srgbClr val="3333B2"/>
              </a:solidFill>
            </a:endParaRPr>
          </a:p>
          <a:p>
            <a:pPr marL="0" indent="0">
              <a:buFont typeface="Wingdings 3"/>
              <a:buNone/>
            </a:pPr>
            <a:r>
              <a:rPr lang="en-US" dirty="0">
                <a:solidFill>
                  <a:srgbClr val="3333B2"/>
                </a:solidFill>
              </a:rPr>
              <a:t>Definition</a:t>
            </a:r>
          </a:p>
          <a:p>
            <a:pPr marL="0" indent="0">
              <a:buFont typeface="Wingdings 3"/>
              <a:buNone/>
            </a:pPr>
            <a:r>
              <a:rPr lang="en-US" i="1" dirty="0"/>
              <a:t>   y'</a:t>
            </a:r>
            <a:r>
              <a:rPr lang="en-US" dirty="0"/>
              <a:t> is a distance-</a:t>
            </a:r>
            <a:r>
              <a:rPr lang="en-US" i="1" dirty="0"/>
              <a:t>r</a:t>
            </a:r>
            <a:r>
              <a:rPr lang="en-US" dirty="0"/>
              <a:t> transfer of </a:t>
            </a:r>
            <a:r>
              <a:rPr lang="en-US" i="1" dirty="0"/>
              <a:t>y</a:t>
            </a:r>
            <a:r>
              <a:rPr lang="en-US" dirty="0"/>
              <a:t> if</a:t>
            </a:r>
          </a:p>
          <a:p>
            <a:pPr marL="0" indent="0">
              <a:buFont typeface="Wingdings 3"/>
              <a:buNone/>
            </a:pPr>
            <a:endParaRPr lang="en-US" sz="100" dirty="0"/>
          </a:p>
          <a:p>
            <a:pPr marL="0" indent="0">
              <a:buFont typeface="Wingdings 3"/>
              <a:buNone/>
            </a:pPr>
            <a:endParaRPr lang="en-US" dirty="0"/>
          </a:p>
          <a:p>
            <a:pPr marL="0" indent="0">
              <a:buFont typeface="Wingdings 3"/>
              <a:buNone/>
            </a:pPr>
            <a:r>
              <a:rPr lang="en-US" dirty="0"/>
              <a:t>                                                                    </a:t>
            </a:r>
            <a:r>
              <a:rPr lang="en-US" sz="400" dirty="0"/>
              <a:t> </a:t>
            </a:r>
            <a:r>
              <a:rPr lang="en-US" dirty="0"/>
              <a:t> for all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0" y="4365130"/>
            <a:ext cx="5976830" cy="988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4950000"/>
            <a:ext cx="1028844" cy="334374"/>
          </a:xfrm>
          <a:prstGeom prst="rect">
            <a:avLst/>
          </a:prstGeom>
        </p:spPr>
      </p:pic>
      <p:grpSp>
        <p:nvGrpSpPr>
          <p:cNvPr id="140" name="Group 139"/>
          <p:cNvGrpSpPr>
            <a:grpSpLocks noChangeAspect="1"/>
          </p:cNvGrpSpPr>
          <p:nvPr/>
        </p:nvGrpSpPr>
        <p:grpSpPr>
          <a:xfrm>
            <a:off x="784846" y="1189155"/>
            <a:ext cx="2900495" cy="2132783"/>
            <a:chOff x="3622358" y="931804"/>
            <a:chExt cx="3392673" cy="2494690"/>
          </a:xfrm>
        </p:grpSpPr>
        <p:grpSp>
          <p:nvGrpSpPr>
            <p:cNvPr id="74" name="Group 73"/>
            <p:cNvGrpSpPr/>
            <p:nvPr/>
          </p:nvGrpSpPr>
          <p:grpSpPr>
            <a:xfrm>
              <a:off x="6608631" y="1880764"/>
              <a:ext cx="404812" cy="406400"/>
              <a:chOff x="1312863" y="1389063"/>
              <a:chExt cx="404812" cy="406400"/>
            </a:xfrm>
          </p:grpSpPr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1312863" y="1389063"/>
                <a:ext cx="404812" cy="406400"/>
              </a:xfrm>
              <a:custGeom>
                <a:avLst/>
                <a:gdLst>
                  <a:gd name="T0" fmla="*/ 1024 w 1024"/>
                  <a:gd name="T1" fmla="*/ 512 h 1023"/>
                  <a:gd name="T2" fmla="*/ 1020 w 1024"/>
                  <a:gd name="T3" fmla="*/ 452 h 1023"/>
                  <a:gd name="T4" fmla="*/ 1010 w 1024"/>
                  <a:gd name="T5" fmla="*/ 394 h 1023"/>
                  <a:gd name="T6" fmla="*/ 994 w 1024"/>
                  <a:gd name="T7" fmla="*/ 339 h 1023"/>
                  <a:gd name="T8" fmla="*/ 972 w 1024"/>
                  <a:gd name="T9" fmla="*/ 287 h 1023"/>
                  <a:gd name="T10" fmla="*/ 944 w 1024"/>
                  <a:gd name="T11" fmla="*/ 237 h 1023"/>
                  <a:gd name="T12" fmla="*/ 912 w 1024"/>
                  <a:gd name="T13" fmla="*/ 192 h 1023"/>
                  <a:gd name="T14" fmla="*/ 874 w 1024"/>
                  <a:gd name="T15" fmla="*/ 150 h 1023"/>
                  <a:gd name="T16" fmla="*/ 832 w 1024"/>
                  <a:gd name="T17" fmla="*/ 112 h 1023"/>
                  <a:gd name="T18" fmla="*/ 787 w 1024"/>
                  <a:gd name="T19" fmla="*/ 80 h 1023"/>
                  <a:gd name="T20" fmla="*/ 737 w 1024"/>
                  <a:gd name="T21" fmla="*/ 53 h 1023"/>
                  <a:gd name="T22" fmla="*/ 685 w 1024"/>
                  <a:gd name="T23" fmla="*/ 30 h 1023"/>
                  <a:gd name="T24" fmla="*/ 630 w 1024"/>
                  <a:gd name="T25" fmla="*/ 14 h 1023"/>
                  <a:gd name="T26" fmla="*/ 572 w 1024"/>
                  <a:gd name="T27" fmla="*/ 4 h 1023"/>
                  <a:gd name="T28" fmla="*/ 512 w 1024"/>
                  <a:gd name="T29" fmla="*/ 0 h 1023"/>
                  <a:gd name="T30" fmla="*/ 452 w 1024"/>
                  <a:gd name="T31" fmla="*/ 4 h 1023"/>
                  <a:gd name="T32" fmla="*/ 395 w 1024"/>
                  <a:gd name="T33" fmla="*/ 14 h 1023"/>
                  <a:gd name="T34" fmla="*/ 340 w 1024"/>
                  <a:gd name="T35" fmla="*/ 30 h 1023"/>
                  <a:gd name="T36" fmla="*/ 288 w 1024"/>
                  <a:gd name="T37" fmla="*/ 53 h 1023"/>
                  <a:gd name="T38" fmla="*/ 238 w 1024"/>
                  <a:gd name="T39" fmla="*/ 80 h 1023"/>
                  <a:gd name="T40" fmla="*/ 192 w 1024"/>
                  <a:gd name="T41" fmla="*/ 112 h 1023"/>
                  <a:gd name="T42" fmla="*/ 151 w 1024"/>
                  <a:gd name="T43" fmla="*/ 150 h 1023"/>
                  <a:gd name="T44" fmla="*/ 114 w 1024"/>
                  <a:gd name="T45" fmla="*/ 192 h 1023"/>
                  <a:gd name="T46" fmla="*/ 80 w 1024"/>
                  <a:gd name="T47" fmla="*/ 237 h 1023"/>
                  <a:gd name="T48" fmla="*/ 53 w 1024"/>
                  <a:gd name="T49" fmla="*/ 287 h 1023"/>
                  <a:gd name="T50" fmla="*/ 30 w 1024"/>
                  <a:gd name="T51" fmla="*/ 339 h 1023"/>
                  <a:gd name="T52" fmla="*/ 14 w 1024"/>
                  <a:gd name="T53" fmla="*/ 394 h 1023"/>
                  <a:gd name="T54" fmla="*/ 4 w 1024"/>
                  <a:gd name="T55" fmla="*/ 452 h 1023"/>
                  <a:gd name="T56" fmla="*/ 0 w 1024"/>
                  <a:gd name="T57" fmla="*/ 512 h 1023"/>
                  <a:gd name="T58" fmla="*/ 4 w 1024"/>
                  <a:gd name="T59" fmla="*/ 572 h 1023"/>
                  <a:gd name="T60" fmla="*/ 14 w 1024"/>
                  <a:gd name="T61" fmla="*/ 629 h 1023"/>
                  <a:gd name="T62" fmla="*/ 30 w 1024"/>
                  <a:gd name="T63" fmla="*/ 684 h 1023"/>
                  <a:gd name="T64" fmla="*/ 53 w 1024"/>
                  <a:gd name="T65" fmla="*/ 736 h 1023"/>
                  <a:gd name="T66" fmla="*/ 80 w 1024"/>
                  <a:gd name="T67" fmla="*/ 786 h 1023"/>
                  <a:gd name="T68" fmla="*/ 114 w 1024"/>
                  <a:gd name="T69" fmla="*/ 832 h 1023"/>
                  <a:gd name="T70" fmla="*/ 151 w 1024"/>
                  <a:gd name="T71" fmla="*/ 873 h 1023"/>
                  <a:gd name="T72" fmla="*/ 192 w 1024"/>
                  <a:gd name="T73" fmla="*/ 910 h 1023"/>
                  <a:gd name="T74" fmla="*/ 238 w 1024"/>
                  <a:gd name="T75" fmla="*/ 944 h 1023"/>
                  <a:gd name="T76" fmla="*/ 288 w 1024"/>
                  <a:gd name="T77" fmla="*/ 971 h 1023"/>
                  <a:gd name="T78" fmla="*/ 340 w 1024"/>
                  <a:gd name="T79" fmla="*/ 993 h 1023"/>
                  <a:gd name="T80" fmla="*/ 395 w 1024"/>
                  <a:gd name="T81" fmla="*/ 1010 h 1023"/>
                  <a:gd name="T82" fmla="*/ 452 w 1024"/>
                  <a:gd name="T83" fmla="*/ 1020 h 1023"/>
                  <a:gd name="T84" fmla="*/ 512 w 1024"/>
                  <a:gd name="T85" fmla="*/ 1023 h 1023"/>
                  <a:gd name="T86" fmla="*/ 572 w 1024"/>
                  <a:gd name="T87" fmla="*/ 1020 h 1023"/>
                  <a:gd name="T88" fmla="*/ 630 w 1024"/>
                  <a:gd name="T89" fmla="*/ 1010 h 1023"/>
                  <a:gd name="T90" fmla="*/ 685 w 1024"/>
                  <a:gd name="T91" fmla="*/ 993 h 1023"/>
                  <a:gd name="T92" fmla="*/ 737 w 1024"/>
                  <a:gd name="T93" fmla="*/ 971 h 1023"/>
                  <a:gd name="T94" fmla="*/ 787 w 1024"/>
                  <a:gd name="T95" fmla="*/ 944 h 1023"/>
                  <a:gd name="T96" fmla="*/ 832 w 1024"/>
                  <a:gd name="T97" fmla="*/ 910 h 1023"/>
                  <a:gd name="T98" fmla="*/ 874 w 1024"/>
                  <a:gd name="T99" fmla="*/ 873 h 1023"/>
                  <a:gd name="T100" fmla="*/ 912 w 1024"/>
                  <a:gd name="T101" fmla="*/ 832 h 1023"/>
                  <a:gd name="T102" fmla="*/ 944 w 1024"/>
                  <a:gd name="T103" fmla="*/ 786 h 1023"/>
                  <a:gd name="T104" fmla="*/ 972 w 1024"/>
                  <a:gd name="T105" fmla="*/ 736 h 1023"/>
                  <a:gd name="T106" fmla="*/ 994 w 1024"/>
                  <a:gd name="T107" fmla="*/ 684 h 1023"/>
                  <a:gd name="T108" fmla="*/ 1010 w 1024"/>
                  <a:gd name="T109" fmla="*/ 629 h 1023"/>
                  <a:gd name="T110" fmla="*/ 1020 w 1024"/>
                  <a:gd name="T111" fmla="*/ 572 h 1023"/>
                  <a:gd name="T112" fmla="*/ 1024 w 1024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023">
                    <a:moveTo>
                      <a:pt x="1024" y="512"/>
                    </a:moveTo>
                    <a:lnTo>
                      <a:pt x="1020" y="452"/>
                    </a:lnTo>
                    <a:lnTo>
                      <a:pt x="1010" y="394"/>
                    </a:lnTo>
                    <a:lnTo>
                      <a:pt x="994" y="339"/>
                    </a:lnTo>
                    <a:lnTo>
                      <a:pt x="972" y="287"/>
                    </a:lnTo>
                    <a:lnTo>
                      <a:pt x="944" y="237"/>
                    </a:lnTo>
                    <a:lnTo>
                      <a:pt x="912" y="192"/>
                    </a:lnTo>
                    <a:lnTo>
                      <a:pt x="874" y="150"/>
                    </a:lnTo>
                    <a:lnTo>
                      <a:pt x="832" y="112"/>
                    </a:lnTo>
                    <a:lnTo>
                      <a:pt x="787" y="80"/>
                    </a:lnTo>
                    <a:lnTo>
                      <a:pt x="737" y="53"/>
                    </a:lnTo>
                    <a:lnTo>
                      <a:pt x="685" y="30"/>
                    </a:lnTo>
                    <a:lnTo>
                      <a:pt x="630" y="14"/>
                    </a:lnTo>
                    <a:lnTo>
                      <a:pt x="572" y="4"/>
                    </a:lnTo>
                    <a:lnTo>
                      <a:pt x="512" y="0"/>
                    </a:lnTo>
                    <a:lnTo>
                      <a:pt x="452" y="4"/>
                    </a:lnTo>
                    <a:lnTo>
                      <a:pt x="395" y="14"/>
                    </a:lnTo>
                    <a:lnTo>
                      <a:pt x="340" y="30"/>
                    </a:lnTo>
                    <a:lnTo>
                      <a:pt x="288" y="53"/>
                    </a:lnTo>
                    <a:lnTo>
                      <a:pt x="238" y="80"/>
                    </a:lnTo>
                    <a:lnTo>
                      <a:pt x="192" y="112"/>
                    </a:lnTo>
                    <a:lnTo>
                      <a:pt x="151" y="150"/>
                    </a:lnTo>
                    <a:lnTo>
                      <a:pt x="114" y="192"/>
                    </a:lnTo>
                    <a:lnTo>
                      <a:pt x="80" y="237"/>
                    </a:lnTo>
                    <a:lnTo>
                      <a:pt x="53" y="287"/>
                    </a:lnTo>
                    <a:lnTo>
                      <a:pt x="30" y="339"/>
                    </a:lnTo>
                    <a:lnTo>
                      <a:pt x="14" y="394"/>
                    </a:lnTo>
                    <a:lnTo>
                      <a:pt x="4" y="452"/>
                    </a:lnTo>
                    <a:lnTo>
                      <a:pt x="0" y="512"/>
                    </a:lnTo>
                    <a:lnTo>
                      <a:pt x="4" y="572"/>
                    </a:lnTo>
                    <a:lnTo>
                      <a:pt x="14" y="629"/>
                    </a:lnTo>
                    <a:lnTo>
                      <a:pt x="30" y="684"/>
                    </a:lnTo>
                    <a:lnTo>
                      <a:pt x="53" y="736"/>
                    </a:lnTo>
                    <a:lnTo>
                      <a:pt x="80" y="786"/>
                    </a:lnTo>
                    <a:lnTo>
                      <a:pt x="114" y="832"/>
                    </a:lnTo>
                    <a:lnTo>
                      <a:pt x="151" y="873"/>
                    </a:lnTo>
                    <a:lnTo>
                      <a:pt x="192" y="910"/>
                    </a:lnTo>
                    <a:lnTo>
                      <a:pt x="238" y="944"/>
                    </a:lnTo>
                    <a:lnTo>
                      <a:pt x="288" y="971"/>
                    </a:lnTo>
                    <a:lnTo>
                      <a:pt x="340" y="993"/>
                    </a:lnTo>
                    <a:lnTo>
                      <a:pt x="395" y="1010"/>
                    </a:lnTo>
                    <a:lnTo>
                      <a:pt x="452" y="1020"/>
                    </a:lnTo>
                    <a:lnTo>
                      <a:pt x="512" y="1023"/>
                    </a:lnTo>
                    <a:lnTo>
                      <a:pt x="572" y="1020"/>
                    </a:lnTo>
                    <a:lnTo>
                      <a:pt x="630" y="1010"/>
                    </a:lnTo>
                    <a:lnTo>
                      <a:pt x="685" y="993"/>
                    </a:lnTo>
                    <a:lnTo>
                      <a:pt x="737" y="971"/>
                    </a:lnTo>
                    <a:lnTo>
                      <a:pt x="787" y="944"/>
                    </a:lnTo>
                    <a:lnTo>
                      <a:pt x="832" y="910"/>
                    </a:lnTo>
                    <a:lnTo>
                      <a:pt x="874" y="873"/>
                    </a:lnTo>
                    <a:lnTo>
                      <a:pt x="912" y="832"/>
                    </a:lnTo>
                    <a:lnTo>
                      <a:pt x="944" y="786"/>
                    </a:lnTo>
                    <a:lnTo>
                      <a:pt x="972" y="736"/>
                    </a:lnTo>
                    <a:lnTo>
                      <a:pt x="994" y="684"/>
                    </a:lnTo>
                    <a:lnTo>
                      <a:pt x="1010" y="629"/>
                    </a:lnTo>
                    <a:lnTo>
                      <a:pt x="1020" y="572"/>
                    </a:lnTo>
                    <a:lnTo>
                      <a:pt x="1024" y="5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1515269" y="1592263"/>
                <a:ext cx="0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6031511" y="3020094"/>
              <a:ext cx="404812" cy="406400"/>
              <a:chOff x="1312863" y="1389063"/>
              <a:chExt cx="404812" cy="406400"/>
            </a:xfrm>
          </p:grpSpPr>
          <p:sp>
            <p:nvSpPr>
              <p:cNvPr id="78" name="Freeform 27"/>
              <p:cNvSpPr>
                <a:spLocks/>
              </p:cNvSpPr>
              <p:nvPr/>
            </p:nvSpPr>
            <p:spPr bwMode="auto">
              <a:xfrm>
                <a:off x="1312863" y="1389063"/>
                <a:ext cx="404812" cy="406400"/>
              </a:xfrm>
              <a:custGeom>
                <a:avLst/>
                <a:gdLst>
                  <a:gd name="T0" fmla="*/ 1024 w 1024"/>
                  <a:gd name="T1" fmla="*/ 512 h 1023"/>
                  <a:gd name="T2" fmla="*/ 1020 w 1024"/>
                  <a:gd name="T3" fmla="*/ 452 h 1023"/>
                  <a:gd name="T4" fmla="*/ 1010 w 1024"/>
                  <a:gd name="T5" fmla="*/ 394 h 1023"/>
                  <a:gd name="T6" fmla="*/ 994 w 1024"/>
                  <a:gd name="T7" fmla="*/ 339 h 1023"/>
                  <a:gd name="T8" fmla="*/ 972 w 1024"/>
                  <a:gd name="T9" fmla="*/ 287 h 1023"/>
                  <a:gd name="T10" fmla="*/ 944 w 1024"/>
                  <a:gd name="T11" fmla="*/ 237 h 1023"/>
                  <a:gd name="T12" fmla="*/ 912 w 1024"/>
                  <a:gd name="T13" fmla="*/ 192 h 1023"/>
                  <a:gd name="T14" fmla="*/ 874 w 1024"/>
                  <a:gd name="T15" fmla="*/ 150 h 1023"/>
                  <a:gd name="T16" fmla="*/ 832 w 1024"/>
                  <a:gd name="T17" fmla="*/ 112 h 1023"/>
                  <a:gd name="T18" fmla="*/ 787 w 1024"/>
                  <a:gd name="T19" fmla="*/ 80 h 1023"/>
                  <a:gd name="T20" fmla="*/ 737 w 1024"/>
                  <a:gd name="T21" fmla="*/ 53 h 1023"/>
                  <a:gd name="T22" fmla="*/ 685 w 1024"/>
                  <a:gd name="T23" fmla="*/ 30 h 1023"/>
                  <a:gd name="T24" fmla="*/ 630 w 1024"/>
                  <a:gd name="T25" fmla="*/ 14 h 1023"/>
                  <a:gd name="T26" fmla="*/ 572 w 1024"/>
                  <a:gd name="T27" fmla="*/ 4 h 1023"/>
                  <a:gd name="T28" fmla="*/ 512 w 1024"/>
                  <a:gd name="T29" fmla="*/ 0 h 1023"/>
                  <a:gd name="T30" fmla="*/ 452 w 1024"/>
                  <a:gd name="T31" fmla="*/ 4 h 1023"/>
                  <a:gd name="T32" fmla="*/ 395 w 1024"/>
                  <a:gd name="T33" fmla="*/ 14 h 1023"/>
                  <a:gd name="T34" fmla="*/ 340 w 1024"/>
                  <a:gd name="T35" fmla="*/ 30 h 1023"/>
                  <a:gd name="T36" fmla="*/ 288 w 1024"/>
                  <a:gd name="T37" fmla="*/ 53 h 1023"/>
                  <a:gd name="T38" fmla="*/ 238 w 1024"/>
                  <a:gd name="T39" fmla="*/ 80 h 1023"/>
                  <a:gd name="T40" fmla="*/ 192 w 1024"/>
                  <a:gd name="T41" fmla="*/ 112 h 1023"/>
                  <a:gd name="T42" fmla="*/ 151 w 1024"/>
                  <a:gd name="T43" fmla="*/ 150 h 1023"/>
                  <a:gd name="T44" fmla="*/ 114 w 1024"/>
                  <a:gd name="T45" fmla="*/ 192 h 1023"/>
                  <a:gd name="T46" fmla="*/ 80 w 1024"/>
                  <a:gd name="T47" fmla="*/ 237 h 1023"/>
                  <a:gd name="T48" fmla="*/ 53 w 1024"/>
                  <a:gd name="T49" fmla="*/ 287 h 1023"/>
                  <a:gd name="T50" fmla="*/ 30 w 1024"/>
                  <a:gd name="T51" fmla="*/ 339 h 1023"/>
                  <a:gd name="T52" fmla="*/ 14 w 1024"/>
                  <a:gd name="T53" fmla="*/ 394 h 1023"/>
                  <a:gd name="T54" fmla="*/ 4 w 1024"/>
                  <a:gd name="T55" fmla="*/ 452 h 1023"/>
                  <a:gd name="T56" fmla="*/ 0 w 1024"/>
                  <a:gd name="T57" fmla="*/ 512 h 1023"/>
                  <a:gd name="T58" fmla="*/ 4 w 1024"/>
                  <a:gd name="T59" fmla="*/ 572 h 1023"/>
                  <a:gd name="T60" fmla="*/ 14 w 1024"/>
                  <a:gd name="T61" fmla="*/ 629 h 1023"/>
                  <a:gd name="T62" fmla="*/ 30 w 1024"/>
                  <a:gd name="T63" fmla="*/ 684 h 1023"/>
                  <a:gd name="T64" fmla="*/ 53 w 1024"/>
                  <a:gd name="T65" fmla="*/ 736 h 1023"/>
                  <a:gd name="T66" fmla="*/ 80 w 1024"/>
                  <a:gd name="T67" fmla="*/ 786 h 1023"/>
                  <a:gd name="T68" fmla="*/ 114 w 1024"/>
                  <a:gd name="T69" fmla="*/ 832 h 1023"/>
                  <a:gd name="T70" fmla="*/ 151 w 1024"/>
                  <a:gd name="T71" fmla="*/ 873 h 1023"/>
                  <a:gd name="T72" fmla="*/ 192 w 1024"/>
                  <a:gd name="T73" fmla="*/ 910 h 1023"/>
                  <a:gd name="T74" fmla="*/ 238 w 1024"/>
                  <a:gd name="T75" fmla="*/ 944 h 1023"/>
                  <a:gd name="T76" fmla="*/ 288 w 1024"/>
                  <a:gd name="T77" fmla="*/ 971 h 1023"/>
                  <a:gd name="T78" fmla="*/ 340 w 1024"/>
                  <a:gd name="T79" fmla="*/ 993 h 1023"/>
                  <a:gd name="T80" fmla="*/ 395 w 1024"/>
                  <a:gd name="T81" fmla="*/ 1010 h 1023"/>
                  <a:gd name="T82" fmla="*/ 452 w 1024"/>
                  <a:gd name="T83" fmla="*/ 1020 h 1023"/>
                  <a:gd name="T84" fmla="*/ 512 w 1024"/>
                  <a:gd name="T85" fmla="*/ 1023 h 1023"/>
                  <a:gd name="T86" fmla="*/ 572 w 1024"/>
                  <a:gd name="T87" fmla="*/ 1020 h 1023"/>
                  <a:gd name="T88" fmla="*/ 630 w 1024"/>
                  <a:gd name="T89" fmla="*/ 1010 h 1023"/>
                  <a:gd name="T90" fmla="*/ 685 w 1024"/>
                  <a:gd name="T91" fmla="*/ 993 h 1023"/>
                  <a:gd name="T92" fmla="*/ 737 w 1024"/>
                  <a:gd name="T93" fmla="*/ 971 h 1023"/>
                  <a:gd name="T94" fmla="*/ 787 w 1024"/>
                  <a:gd name="T95" fmla="*/ 944 h 1023"/>
                  <a:gd name="T96" fmla="*/ 832 w 1024"/>
                  <a:gd name="T97" fmla="*/ 910 h 1023"/>
                  <a:gd name="T98" fmla="*/ 874 w 1024"/>
                  <a:gd name="T99" fmla="*/ 873 h 1023"/>
                  <a:gd name="T100" fmla="*/ 912 w 1024"/>
                  <a:gd name="T101" fmla="*/ 832 h 1023"/>
                  <a:gd name="T102" fmla="*/ 944 w 1024"/>
                  <a:gd name="T103" fmla="*/ 786 h 1023"/>
                  <a:gd name="T104" fmla="*/ 972 w 1024"/>
                  <a:gd name="T105" fmla="*/ 736 h 1023"/>
                  <a:gd name="T106" fmla="*/ 994 w 1024"/>
                  <a:gd name="T107" fmla="*/ 684 h 1023"/>
                  <a:gd name="T108" fmla="*/ 1010 w 1024"/>
                  <a:gd name="T109" fmla="*/ 629 h 1023"/>
                  <a:gd name="T110" fmla="*/ 1020 w 1024"/>
                  <a:gd name="T111" fmla="*/ 572 h 1023"/>
                  <a:gd name="T112" fmla="*/ 1024 w 1024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023">
                    <a:moveTo>
                      <a:pt x="1024" y="512"/>
                    </a:moveTo>
                    <a:lnTo>
                      <a:pt x="1020" y="452"/>
                    </a:lnTo>
                    <a:lnTo>
                      <a:pt x="1010" y="394"/>
                    </a:lnTo>
                    <a:lnTo>
                      <a:pt x="994" y="339"/>
                    </a:lnTo>
                    <a:lnTo>
                      <a:pt x="972" y="287"/>
                    </a:lnTo>
                    <a:lnTo>
                      <a:pt x="944" y="237"/>
                    </a:lnTo>
                    <a:lnTo>
                      <a:pt x="912" y="192"/>
                    </a:lnTo>
                    <a:lnTo>
                      <a:pt x="874" y="150"/>
                    </a:lnTo>
                    <a:lnTo>
                      <a:pt x="832" y="112"/>
                    </a:lnTo>
                    <a:lnTo>
                      <a:pt x="787" y="80"/>
                    </a:lnTo>
                    <a:lnTo>
                      <a:pt x="737" y="53"/>
                    </a:lnTo>
                    <a:lnTo>
                      <a:pt x="685" y="30"/>
                    </a:lnTo>
                    <a:lnTo>
                      <a:pt x="630" y="14"/>
                    </a:lnTo>
                    <a:lnTo>
                      <a:pt x="572" y="4"/>
                    </a:lnTo>
                    <a:lnTo>
                      <a:pt x="512" y="0"/>
                    </a:lnTo>
                    <a:lnTo>
                      <a:pt x="452" y="4"/>
                    </a:lnTo>
                    <a:lnTo>
                      <a:pt x="395" y="14"/>
                    </a:lnTo>
                    <a:lnTo>
                      <a:pt x="340" y="30"/>
                    </a:lnTo>
                    <a:lnTo>
                      <a:pt x="288" y="53"/>
                    </a:lnTo>
                    <a:lnTo>
                      <a:pt x="238" y="80"/>
                    </a:lnTo>
                    <a:lnTo>
                      <a:pt x="192" y="112"/>
                    </a:lnTo>
                    <a:lnTo>
                      <a:pt x="151" y="150"/>
                    </a:lnTo>
                    <a:lnTo>
                      <a:pt x="114" y="192"/>
                    </a:lnTo>
                    <a:lnTo>
                      <a:pt x="80" y="237"/>
                    </a:lnTo>
                    <a:lnTo>
                      <a:pt x="53" y="287"/>
                    </a:lnTo>
                    <a:lnTo>
                      <a:pt x="30" y="339"/>
                    </a:lnTo>
                    <a:lnTo>
                      <a:pt x="14" y="394"/>
                    </a:lnTo>
                    <a:lnTo>
                      <a:pt x="4" y="452"/>
                    </a:lnTo>
                    <a:lnTo>
                      <a:pt x="0" y="512"/>
                    </a:lnTo>
                    <a:lnTo>
                      <a:pt x="4" y="572"/>
                    </a:lnTo>
                    <a:lnTo>
                      <a:pt x="14" y="629"/>
                    </a:lnTo>
                    <a:lnTo>
                      <a:pt x="30" y="684"/>
                    </a:lnTo>
                    <a:lnTo>
                      <a:pt x="53" y="736"/>
                    </a:lnTo>
                    <a:lnTo>
                      <a:pt x="80" y="786"/>
                    </a:lnTo>
                    <a:lnTo>
                      <a:pt x="114" y="832"/>
                    </a:lnTo>
                    <a:lnTo>
                      <a:pt x="151" y="873"/>
                    </a:lnTo>
                    <a:lnTo>
                      <a:pt x="192" y="910"/>
                    </a:lnTo>
                    <a:lnTo>
                      <a:pt x="238" y="944"/>
                    </a:lnTo>
                    <a:lnTo>
                      <a:pt x="288" y="971"/>
                    </a:lnTo>
                    <a:lnTo>
                      <a:pt x="340" y="993"/>
                    </a:lnTo>
                    <a:lnTo>
                      <a:pt x="395" y="1010"/>
                    </a:lnTo>
                    <a:lnTo>
                      <a:pt x="452" y="1020"/>
                    </a:lnTo>
                    <a:lnTo>
                      <a:pt x="512" y="1023"/>
                    </a:lnTo>
                    <a:lnTo>
                      <a:pt x="572" y="1020"/>
                    </a:lnTo>
                    <a:lnTo>
                      <a:pt x="630" y="1010"/>
                    </a:lnTo>
                    <a:lnTo>
                      <a:pt x="685" y="993"/>
                    </a:lnTo>
                    <a:lnTo>
                      <a:pt x="737" y="971"/>
                    </a:lnTo>
                    <a:lnTo>
                      <a:pt x="787" y="944"/>
                    </a:lnTo>
                    <a:lnTo>
                      <a:pt x="832" y="910"/>
                    </a:lnTo>
                    <a:lnTo>
                      <a:pt x="874" y="873"/>
                    </a:lnTo>
                    <a:lnTo>
                      <a:pt x="912" y="832"/>
                    </a:lnTo>
                    <a:lnTo>
                      <a:pt x="944" y="786"/>
                    </a:lnTo>
                    <a:lnTo>
                      <a:pt x="972" y="736"/>
                    </a:lnTo>
                    <a:lnTo>
                      <a:pt x="994" y="684"/>
                    </a:lnTo>
                    <a:lnTo>
                      <a:pt x="1010" y="629"/>
                    </a:lnTo>
                    <a:lnTo>
                      <a:pt x="1020" y="572"/>
                    </a:lnTo>
                    <a:lnTo>
                      <a:pt x="1024" y="5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1515269" y="1592263"/>
                <a:ext cx="0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5525099" y="2083964"/>
              <a:ext cx="404812" cy="406400"/>
              <a:chOff x="1312863" y="1389063"/>
              <a:chExt cx="404812" cy="406400"/>
            </a:xfrm>
          </p:grpSpPr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>
                <a:off x="1312863" y="1389063"/>
                <a:ext cx="404812" cy="406400"/>
              </a:xfrm>
              <a:custGeom>
                <a:avLst/>
                <a:gdLst>
                  <a:gd name="T0" fmla="*/ 1024 w 1024"/>
                  <a:gd name="T1" fmla="*/ 512 h 1023"/>
                  <a:gd name="T2" fmla="*/ 1020 w 1024"/>
                  <a:gd name="T3" fmla="*/ 452 h 1023"/>
                  <a:gd name="T4" fmla="*/ 1010 w 1024"/>
                  <a:gd name="T5" fmla="*/ 394 h 1023"/>
                  <a:gd name="T6" fmla="*/ 994 w 1024"/>
                  <a:gd name="T7" fmla="*/ 339 h 1023"/>
                  <a:gd name="T8" fmla="*/ 972 w 1024"/>
                  <a:gd name="T9" fmla="*/ 287 h 1023"/>
                  <a:gd name="T10" fmla="*/ 944 w 1024"/>
                  <a:gd name="T11" fmla="*/ 237 h 1023"/>
                  <a:gd name="T12" fmla="*/ 912 w 1024"/>
                  <a:gd name="T13" fmla="*/ 192 h 1023"/>
                  <a:gd name="T14" fmla="*/ 874 w 1024"/>
                  <a:gd name="T15" fmla="*/ 150 h 1023"/>
                  <a:gd name="T16" fmla="*/ 832 w 1024"/>
                  <a:gd name="T17" fmla="*/ 112 h 1023"/>
                  <a:gd name="T18" fmla="*/ 787 w 1024"/>
                  <a:gd name="T19" fmla="*/ 80 h 1023"/>
                  <a:gd name="T20" fmla="*/ 737 w 1024"/>
                  <a:gd name="T21" fmla="*/ 53 h 1023"/>
                  <a:gd name="T22" fmla="*/ 685 w 1024"/>
                  <a:gd name="T23" fmla="*/ 30 h 1023"/>
                  <a:gd name="T24" fmla="*/ 630 w 1024"/>
                  <a:gd name="T25" fmla="*/ 14 h 1023"/>
                  <a:gd name="T26" fmla="*/ 572 w 1024"/>
                  <a:gd name="T27" fmla="*/ 4 h 1023"/>
                  <a:gd name="T28" fmla="*/ 512 w 1024"/>
                  <a:gd name="T29" fmla="*/ 0 h 1023"/>
                  <a:gd name="T30" fmla="*/ 452 w 1024"/>
                  <a:gd name="T31" fmla="*/ 4 h 1023"/>
                  <a:gd name="T32" fmla="*/ 395 w 1024"/>
                  <a:gd name="T33" fmla="*/ 14 h 1023"/>
                  <a:gd name="T34" fmla="*/ 340 w 1024"/>
                  <a:gd name="T35" fmla="*/ 30 h 1023"/>
                  <a:gd name="T36" fmla="*/ 288 w 1024"/>
                  <a:gd name="T37" fmla="*/ 53 h 1023"/>
                  <a:gd name="T38" fmla="*/ 238 w 1024"/>
                  <a:gd name="T39" fmla="*/ 80 h 1023"/>
                  <a:gd name="T40" fmla="*/ 192 w 1024"/>
                  <a:gd name="T41" fmla="*/ 112 h 1023"/>
                  <a:gd name="T42" fmla="*/ 151 w 1024"/>
                  <a:gd name="T43" fmla="*/ 150 h 1023"/>
                  <a:gd name="T44" fmla="*/ 114 w 1024"/>
                  <a:gd name="T45" fmla="*/ 192 h 1023"/>
                  <a:gd name="T46" fmla="*/ 80 w 1024"/>
                  <a:gd name="T47" fmla="*/ 237 h 1023"/>
                  <a:gd name="T48" fmla="*/ 53 w 1024"/>
                  <a:gd name="T49" fmla="*/ 287 h 1023"/>
                  <a:gd name="T50" fmla="*/ 30 w 1024"/>
                  <a:gd name="T51" fmla="*/ 339 h 1023"/>
                  <a:gd name="T52" fmla="*/ 14 w 1024"/>
                  <a:gd name="T53" fmla="*/ 394 h 1023"/>
                  <a:gd name="T54" fmla="*/ 4 w 1024"/>
                  <a:gd name="T55" fmla="*/ 452 h 1023"/>
                  <a:gd name="T56" fmla="*/ 0 w 1024"/>
                  <a:gd name="T57" fmla="*/ 512 h 1023"/>
                  <a:gd name="T58" fmla="*/ 4 w 1024"/>
                  <a:gd name="T59" fmla="*/ 572 h 1023"/>
                  <a:gd name="T60" fmla="*/ 14 w 1024"/>
                  <a:gd name="T61" fmla="*/ 629 h 1023"/>
                  <a:gd name="T62" fmla="*/ 30 w 1024"/>
                  <a:gd name="T63" fmla="*/ 684 h 1023"/>
                  <a:gd name="T64" fmla="*/ 53 w 1024"/>
                  <a:gd name="T65" fmla="*/ 736 h 1023"/>
                  <a:gd name="T66" fmla="*/ 80 w 1024"/>
                  <a:gd name="T67" fmla="*/ 786 h 1023"/>
                  <a:gd name="T68" fmla="*/ 114 w 1024"/>
                  <a:gd name="T69" fmla="*/ 832 h 1023"/>
                  <a:gd name="T70" fmla="*/ 151 w 1024"/>
                  <a:gd name="T71" fmla="*/ 873 h 1023"/>
                  <a:gd name="T72" fmla="*/ 192 w 1024"/>
                  <a:gd name="T73" fmla="*/ 910 h 1023"/>
                  <a:gd name="T74" fmla="*/ 238 w 1024"/>
                  <a:gd name="T75" fmla="*/ 944 h 1023"/>
                  <a:gd name="T76" fmla="*/ 288 w 1024"/>
                  <a:gd name="T77" fmla="*/ 971 h 1023"/>
                  <a:gd name="T78" fmla="*/ 340 w 1024"/>
                  <a:gd name="T79" fmla="*/ 993 h 1023"/>
                  <a:gd name="T80" fmla="*/ 395 w 1024"/>
                  <a:gd name="T81" fmla="*/ 1010 h 1023"/>
                  <a:gd name="T82" fmla="*/ 452 w 1024"/>
                  <a:gd name="T83" fmla="*/ 1020 h 1023"/>
                  <a:gd name="T84" fmla="*/ 512 w 1024"/>
                  <a:gd name="T85" fmla="*/ 1023 h 1023"/>
                  <a:gd name="T86" fmla="*/ 572 w 1024"/>
                  <a:gd name="T87" fmla="*/ 1020 h 1023"/>
                  <a:gd name="T88" fmla="*/ 630 w 1024"/>
                  <a:gd name="T89" fmla="*/ 1010 h 1023"/>
                  <a:gd name="T90" fmla="*/ 685 w 1024"/>
                  <a:gd name="T91" fmla="*/ 993 h 1023"/>
                  <a:gd name="T92" fmla="*/ 737 w 1024"/>
                  <a:gd name="T93" fmla="*/ 971 h 1023"/>
                  <a:gd name="T94" fmla="*/ 787 w 1024"/>
                  <a:gd name="T95" fmla="*/ 944 h 1023"/>
                  <a:gd name="T96" fmla="*/ 832 w 1024"/>
                  <a:gd name="T97" fmla="*/ 910 h 1023"/>
                  <a:gd name="T98" fmla="*/ 874 w 1024"/>
                  <a:gd name="T99" fmla="*/ 873 h 1023"/>
                  <a:gd name="T100" fmla="*/ 912 w 1024"/>
                  <a:gd name="T101" fmla="*/ 832 h 1023"/>
                  <a:gd name="T102" fmla="*/ 944 w 1024"/>
                  <a:gd name="T103" fmla="*/ 786 h 1023"/>
                  <a:gd name="T104" fmla="*/ 972 w 1024"/>
                  <a:gd name="T105" fmla="*/ 736 h 1023"/>
                  <a:gd name="T106" fmla="*/ 994 w 1024"/>
                  <a:gd name="T107" fmla="*/ 684 h 1023"/>
                  <a:gd name="T108" fmla="*/ 1010 w 1024"/>
                  <a:gd name="T109" fmla="*/ 629 h 1023"/>
                  <a:gd name="T110" fmla="*/ 1020 w 1024"/>
                  <a:gd name="T111" fmla="*/ 572 h 1023"/>
                  <a:gd name="T112" fmla="*/ 1024 w 1024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023">
                    <a:moveTo>
                      <a:pt x="1024" y="512"/>
                    </a:moveTo>
                    <a:lnTo>
                      <a:pt x="1020" y="452"/>
                    </a:lnTo>
                    <a:lnTo>
                      <a:pt x="1010" y="394"/>
                    </a:lnTo>
                    <a:lnTo>
                      <a:pt x="994" y="339"/>
                    </a:lnTo>
                    <a:lnTo>
                      <a:pt x="972" y="287"/>
                    </a:lnTo>
                    <a:lnTo>
                      <a:pt x="944" y="237"/>
                    </a:lnTo>
                    <a:lnTo>
                      <a:pt x="912" y="192"/>
                    </a:lnTo>
                    <a:lnTo>
                      <a:pt x="874" y="150"/>
                    </a:lnTo>
                    <a:lnTo>
                      <a:pt x="832" y="112"/>
                    </a:lnTo>
                    <a:lnTo>
                      <a:pt x="787" y="80"/>
                    </a:lnTo>
                    <a:lnTo>
                      <a:pt x="737" y="53"/>
                    </a:lnTo>
                    <a:lnTo>
                      <a:pt x="685" y="30"/>
                    </a:lnTo>
                    <a:lnTo>
                      <a:pt x="630" y="14"/>
                    </a:lnTo>
                    <a:lnTo>
                      <a:pt x="572" y="4"/>
                    </a:lnTo>
                    <a:lnTo>
                      <a:pt x="512" y="0"/>
                    </a:lnTo>
                    <a:lnTo>
                      <a:pt x="452" y="4"/>
                    </a:lnTo>
                    <a:lnTo>
                      <a:pt x="395" y="14"/>
                    </a:lnTo>
                    <a:lnTo>
                      <a:pt x="340" y="30"/>
                    </a:lnTo>
                    <a:lnTo>
                      <a:pt x="288" y="53"/>
                    </a:lnTo>
                    <a:lnTo>
                      <a:pt x="238" y="80"/>
                    </a:lnTo>
                    <a:lnTo>
                      <a:pt x="192" y="112"/>
                    </a:lnTo>
                    <a:lnTo>
                      <a:pt x="151" y="150"/>
                    </a:lnTo>
                    <a:lnTo>
                      <a:pt x="114" y="192"/>
                    </a:lnTo>
                    <a:lnTo>
                      <a:pt x="80" y="237"/>
                    </a:lnTo>
                    <a:lnTo>
                      <a:pt x="53" y="287"/>
                    </a:lnTo>
                    <a:lnTo>
                      <a:pt x="30" y="339"/>
                    </a:lnTo>
                    <a:lnTo>
                      <a:pt x="14" y="394"/>
                    </a:lnTo>
                    <a:lnTo>
                      <a:pt x="4" y="452"/>
                    </a:lnTo>
                    <a:lnTo>
                      <a:pt x="0" y="512"/>
                    </a:lnTo>
                    <a:lnTo>
                      <a:pt x="4" y="572"/>
                    </a:lnTo>
                    <a:lnTo>
                      <a:pt x="14" y="629"/>
                    </a:lnTo>
                    <a:lnTo>
                      <a:pt x="30" y="684"/>
                    </a:lnTo>
                    <a:lnTo>
                      <a:pt x="53" y="736"/>
                    </a:lnTo>
                    <a:lnTo>
                      <a:pt x="80" y="786"/>
                    </a:lnTo>
                    <a:lnTo>
                      <a:pt x="114" y="832"/>
                    </a:lnTo>
                    <a:lnTo>
                      <a:pt x="151" y="873"/>
                    </a:lnTo>
                    <a:lnTo>
                      <a:pt x="192" y="910"/>
                    </a:lnTo>
                    <a:lnTo>
                      <a:pt x="238" y="944"/>
                    </a:lnTo>
                    <a:lnTo>
                      <a:pt x="288" y="971"/>
                    </a:lnTo>
                    <a:lnTo>
                      <a:pt x="340" y="993"/>
                    </a:lnTo>
                    <a:lnTo>
                      <a:pt x="395" y="1010"/>
                    </a:lnTo>
                    <a:lnTo>
                      <a:pt x="452" y="1020"/>
                    </a:lnTo>
                    <a:lnTo>
                      <a:pt x="512" y="1023"/>
                    </a:lnTo>
                    <a:lnTo>
                      <a:pt x="572" y="1020"/>
                    </a:lnTo>
                    <a:lnTo>
                      <a:pt x="630" y="1010"/>
                    </a:lnTo>
                    <a:lnTo>
                      <a:pt x="685" y="993"/>
                    </a:lnTo>
                    <a:lnTo>
                      <a:pt x="737" y="971"/>
                    </a:lnTo>
                    <a:lnTo>
                      <a:pt x="787" y="944"/>
                    </a:lnTo>
                    <a:lnTo>
                      <a:pt x="832" y="910"/>
                    </a:lnTo>
                    <a:lnTo>
                      <a:pt x="874" y="873"/>
                    </a:lnTo>
                    <a:lnTo>
                      <a:pt x="912" y="832"/>
                    </a:lnTo>
                    <a:lnTo>
                      <a:pt x="944" y="786"/>
                    </a:lnTo>
                    <a:lnTo>
                      <a:pt x="972" y="736"/>
                    </a:lnTo>
                    <a:lnTo>
                      <a:pt x="994" y="684"/>
                    </a:lnTo>
                    <a:lnTo>
                      <a:pt x="1010" y="629"/>
                    </a:lnTo>
                    <a:lnTo>
                      <a:pt x="1020" y="572"/>
                    </a:lnTo>
                    <a:lnTo>
                      <a:pt x="1024" y="5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515269" y="1592263"/>
                <a:ext cx="0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4813899" y="931804"/>
              <a:ext cx="404812" cy="406400"/>
              <a:chOff x="1312863" y="1389063"/>
              <a:chExt cx="404812" cy="406400"/>
            </a:xfrm>
          </p:grpSpPr>
          <p:sp>
            <p:nvSpPr>
              <p:cNvPr id="84" name="Freeform 27"/>
              <p:cNvSpPr>
                <a:spLocks/>
              </p:cNvSpPr>
              <p:nvPr/>
            </p:nvSpPr>
            <p:spPr bwMode="auto">
              <a:xfrm>
                <a:off x="1312863" y="1389063"/>
                <a:ext cx="404812" cy="406400"/>
              </a:xfrm>
              <a:custGeom>
                <a:avLst/>
                <a:gdLst>
                  <a:gd name="T0" fmla="*/ 1024 w 1024"/>
                  <a:gd name="T1" fmla="*/ 512 h 1023"/>
                  <a:gd name="T2" fmla="*/ 1020 w 1024"/>
                  <a:gd name="T3" fmla="*/ 452 h 1023"/>
                  <a:gd name="T4" fmla="*/ 1010 w 1024"/>
                  <a:gd name="T5" fmla="*/ 394 h 1023"/>
                  <a:gd name="T6" fmla="*/ 994 w 1024"/>
                  <a:gd name="T7" fmla="*/ 339 h 1023"/>
                  <a:gd name="T8" fmla="*/ 972 w 1024"/>
                  <a:gd name="T9" fmla="*/ 287 h 1023"/>
                  <a:gd name="T10" fmla="*/ 944 w 1024"/>
                  <a:gd name="T11" fmla="*/ 237 h 1023"/>
                  <a:gd name="T12" fmla="*/ 912 w 1024"/>
                  <a:gd name="T13" fmla="*/ 192 h 1023"/>
                  <a:gd name="T14" fmla="*/ 874 w 1024"/>
                  <a:gd name="T15" fmla="*/ 150 h 1023"/>
                  <a:gd name="T16" fmla="*/ 832 w 1024"/>
                  <a:gd name="T17" fmla="*/ 112 h 1023"/>
                  <a:gd name="T18" fmla="*/ 787 w 1024"/>
                  <a:gd name="T19" fmla="*/ 80 h 1023"/>
                  <a:gd name="T20" fmla="*/ 737 w 1024"/>
                  <a:gd name="T21" fmla="*/ 53 h 1023"/>
                  <a:gd name="T22" fmla="*/ 685 w 1024"/>
                  <a:gd name="T23" fmla="*/ 30 h 1023"/>
                  <a:gd name="T24" fmla="*/ 630 w 1024"/>
                  <a:gd name="T25" fmla="*/ 14 h 1023"/>
                  <a:gd name="T26" fmla="*/ 572 w 1024"/>
                  <a:gd name="T27" fmla="*/ 4 h 1023"/>
                  <a:gd name="T28" fmla="*/ 512 w 1024"/>
                  <a:gd name="T29" fmla="*/ 0 h 1023"/>
                  <a:gd name="T30" fmla="*/ 452 w 1024"/>
                  <a:gd name="T31" fmla="*/ 4 h 1023"/>
                  <a:gd name="T32" fmla="*/ 395 w 1024"/>
                  <a:gd name="T33" fmla="*/ 14 h 1023"/>
                  <a:gd name="T34" fmla="*/ 340 w 1024"/>
                  <a:gd name="T35" fmla="*/ 30 h 1023"/>
                  <a:gd name="T36" fmla="*/ 288 w 1024"/>
                  <a:gd name="T37" fmla="*/ 53 h 1023"/>
                  <a:gd name="T38" fmla="*/ 238 w 1024"/>
                  <a:gd name="T39" fmla="*/ 80 h 1023"/>
                  <a:gd name="T40" fmla="*/ 192 w 1024"/>
                  <a:gd name="T41" fmla="*/ 112 h 1023"/>
                  <a:gd name="T42" fmla="*/ 151 w 1024"/>
                  <a:gd name="T43" fmla="*/ 150 h 1023"/>
                  <a:gd name="T44" fmla="*/ 114 w 1024"/>
                  <a:gd name="T45" fmla="*/ 192 h 1023"/>
                  <a:gd name="T46" fmla="*/ 80 w 1024"/>
                  <a:gd name="T47" fmla="*/ 237 h 1023"/>
                  <a:gd name="T48" fmla="*/ 53 w 1024"/>
                  <a:gd name="T49" fmla="*/ 287 h 1023"/>
                  <a:gd name="T50" fmla="*/ 30 w 1024"/>
                  <a:gd name="T51" fmla="*/ 339 h 1023"/>
                  <a:gd name="T52" fmla="*/ 14 w 1024"/>
                  <a:gd name="T53" fmla="*/ 394 h 1023"/>
                  <a:gd name="T54" fmla="*/ 4 w 1024"/>
                  <a:gd name="T55" fmla="*/ 452 h 1023"/>
                  <a:gd name="T56" fmla="*/ 0 w 1024"/>
                  <a:gd name="T57" fmla="*/ 512 h 1023"/>
                  <a:gd name="T58" fmla="*/ 4 w 1024"/>
                  <a:gd name="T59" fmla="*/ 572 h 1023"/>
                  <a:gd name="T60" fmla="*/ 14 w 1024"/>
                  <a:gd name="T61" fmla="*/ 629 h 1023"/>
                  <a:gd name="T62" fmla="*/ 30 w 1024"/>
                  <a:gd name="T63" fmla="*/ 684 h 1023"/>
                  <a:gd name="T64" fmla="*/ 53 w 1024"/>
                  <a:gd name="T65" fmla="*/ 736 h 1023"/>
                  <a:gd name="T66" fmla="*/ 80 w 1024"/>
                  <a:gd name="T67" fmla="*/ 786 h 1023"/>
                  <a:gd name="T68" fmla="*/ 114 w 1024"/>
                  <a:gd name="T69" fmla="*/ 832 h 1023"/>
                  <a:gd name="T70" fmla="*/ 151 w 1024"/>
                  <a:gd name="T71" fmla="*/ 873 h 1023"/>
                  <a:gd name="T72" fmla="*/ 192 w 1024"/>
                  <a:gd name="T73" fmla="*/ 910 h 1023"/>
                  <a:gd name="T74" fmla="*/ 238 w 1024"/>
                  <a:gd name="T75" fmla="*/ 944 h 1023"/>
                  <a:gd name="T76" fmla="*/ 288 w 1024"/>
                  <a:gd name="T77" fmla="*/ 971 h 1023"/>
                  <a:gd name="T78" fmla="*/ 340 w 1024"/>
                  <a:gd name="T79" fmla="*/ 993 h 1023"/>
                  <a:gd name="T80" fmla="*/ 395 w 1024"/>
                  <a:gd name="T81" fmla="*/ 1010 h 1023"/>
                  <a:gd name="T82" fmla="*/ 452 w 1024"/>
                  <a:gd name="T83" fmla="*/ 1020 h 1023"/>
                  <a:gd name="T84" fmla="*/ 512 w 1024"/>
                  <a:gd name="T85" fmla="*/ 1023 h 1023"/>
                  <a:gd name="T86" fmla="*/ 572 w 1024"/>
                  <a:gd name="T87" fmla="*/ 1020 h 1023"/>
                  <a:gd name="T88" fmla="*/ 630 w 1024"/>
                  <a:gd name="T89" fmla="*/ 1010 h 1023"/>
                  <a:gd name="T90" fmla="*/ 685 w 1024"/>
                  <a:gd name="T91" fmla="*/ 993 h 1023"/>
                  <a:gd name="T92" fmla="*/ 737 w 1024"/>
                  <a:gd name="T93" fmla="*/ 971 h 1023"/>
                  <a:gd name="T94" fmla="*/ 787 w 1024"/>
                  <a:gd name="T95" fmla="*/ 944 h 1023"/>
                  <a:gd name="T96" fmla="*/ 832 w 1024"/>
                  <a:gd name="T97" fmla="*/ 910 h 1023"/>
                  <a:gd name="T98" fmla="*/ 874 w 1024"/>
                  <a:gd name="T99" fmla="*/ 873 h 1023"/>
                  <a:gd name="T100" fmla="*/ 912 w 1024"/>
                  <a:gd name="T101" fmla="*/ 832 h 1023"/>
                  <a:gd name="T102" fmla="*/ 944 w 1024"/>
                  <a:gd name="T103" fmla="*/ 786 h 1023"/>
                  <a:gd name="T104" fmla="*/ 972 w 1024"/>
                  <a:gd name="T105" fmla="*/ 736 h 1023"/>
                  <a:gd name="T106" fmla="*/ 994 w 1024"/>
                  <a:gd name="T107" fmla="*/ 684 h 1023"/>
                  <a:gd name="T108" fmla="*/ 1010 w 1024"/>
                  <a:gd name="T109" fmla="*/ 629 h 1023"/>
                  <a:gd name="T110" fmla="*/ 1020 w 1024"/>
                  <a:gd name="T111" fmla="*/ 572 h 1023"/>
                  <a:gd name="T112" fmla="*/ 1024 w 1024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023">
                    <a:moveTo>
                      <a:pt x="1024" y="512"/>
                    </a:moveTo>
                    <a:lnTo>
                      <a:pt x="1020" y="452"/>
                    </a:lnTo>
                    <a:lnTo>
                      <a:pt x="1010" y="394"/>
                    </a:lnTo>
                    <a:lnTo>
                      <a:pt x="994" y="339"/>
                    </a:lnTo>
                    <a:lnTo>
                      <a:pt x="972" y="287"/>
                    </a:lnTo>
                    <a:lnTo>
                      <a:pt x="944" y="237"/>
                    </a:lnTo>
                    <a:lnTo>
                      <a:pt x="912" y="192"/>
                    </a:lnTo>
                    <a:lnTo>
                      <a:pt x="874" y="150"/>
                    </a:lnTo>
                    <a:lnTo>
                      <a:pt x="832" y="112"/>
                    </a:lnTo>
                    <a:lnTo>
                      <a:pt x="787" y="80"/>
                    </a:lnTo>
                    <a:lnTo>
                      <a:pt x="737" y="53"/>
                    </a:lnTo>
                    <a:lnTo>
                      <a:pt x="685" y="30"/>
                    </a:lnTo>
                    <a:lnTo>
                      <a:pt x="630" y="14"/>
                    </a:lnTo>
                    <a:lnTo>
                      <a:pt x="572" y="4"/>
                    </a:lnTo>
                    <a:lnTo>
                      <a:pt x="512" y="0"/>
                    </a:lnTo>
                    <a:lnTo>
                      <a:pt x="452" y="4"/>
                    </a:lnTo>
                    <a:lnTo>
                      <a:pt x="395" y="14"/>
                    </a:lnTo>
                    <a:lnTo>
                      <a:pt x="340" y="30"/>
                    </a:lnTo>
                    <a:lnTo>
                      <a:pt x="288" y="53"/>
                    </a:lnTo>
                    <a:lnTo>
                      <a:pt x="238" y="80"/>
                    </a:lnTo>
                    <a:lnTo>
                      <a:pt x="192" y="112"/>
                    </a:lnTo>
                    <a:lnTo>
                      <a:pt x="151" y="150"/>
                    </a:lnTo>
                    <a:lnTo>
                      <a:pt x="114" y="192"/>
                    </a:lnTo>
                    <a:lnTo>
                      <a:pt x="80" y="237"/>
                    </a:lnTo>
                    <a:lnTo>
                      <a:pt x="53" y="287"/>
                    </a:lnTo>
                    <a:lnTo>
                      <a:pt x="30" y="339"/>
                    </a:lnTo>
                    <a:lnTo>
                      <a:pt x="14" y="394"/>
                    </a:lnTo>
                    <a:lnTo>
                      <a:pt x="4" y="452"/>
                    </a:lnTo>
                    <a:lnTo>
                      <a:pt x="0" y="512"/>
                    </a:lnTo>
                    <a:lnTo>
                      <a:pt x="4" y="572"/>
                    </a:lnTo>
                    <a:lnTo>
                      <a:pt x="14" y="629"/>
                    </a:lnTo>
                    <a:lnTo>
                      <a:pt x="30" y="684"/>
                    </a:lnTo>
                    <a:lnTo>
                      <a:pt x="53" y="736"/>
                    </a:lnTo>
                    <a:lnTo>
                      <a:pt x="80" y="786"/>
                    </a:lnTo>
                    <a:lnTo>
                      <a:pt x="114" y="832"/>
                    </a:lnTo>
                    <a:lnTo>
                      <a:pt x="151" y="873"/>
                    </a:lnTo>
                    <a:lnTo>
                      <a:pt x="192" y="910"/>
                    </a:lnTo>
                    <a:lnTo>
                      <a:pt x="238" y="944"/>
                    </a:lnTo>
                    <a:lnTo>
                      <a:pt x="288" y="971"/>
                    </a:lnTo>
                    <a:lnTo>
                      <a:pt x="340" y="993"/>
                    </a:lnTo>
                    <a:lnTo>
                      <a:pt x="395" y="1010"/>
                    </a:lnTo>
                    <a:lnTo>
                      <a:pt x="452" y="1020"/>
                    </a:lnTo>
                    <a:lnTo>
                      <a:pt x="512" y="1023"/>
                    </a:lnTo>
                    <a:lnTo>
                      <a:pt x="572" y="1020"/>
                    </a:lnTo>
                    <a:lnTo>
                      <a:pt x="630" y="1010"/>
                    </a:lnTo>
                    <a:lnTo>
                      <a:pt x="685" y="993"/>
                    </a:lnTo>
                    <a:lnTo>
                      <a:pt x="737" y="971"/>
                    </a:lnTo>
                    <a:lnTo>
                      <a:pt x="787" y="944"/>
                    </a:lnTo>
                    <a:lnTo>
                      <a:pt x="832" y="910"/>
                    </a:lnTo>
                    <a:lnTo>
                      <a:pt x="874" y="873"/>
                    </a:lnTo>
                    <a:lnTo>
                      <a:pt x="912" y="832"/>
                    </a:lnTo>
                    <a:lnTo>
                      <a:pt x="944" y="786"/>
                    </a:lnTo>
                    <a:lnTo>
                      <a:pt x="972" y="736"/>
                    </a:lnTo>
                    <a:lnTo>
                      <a:pt x="994" y="684"/>
                    </a:lnTo>
                    <a:lnTo>
                      <a:pt x="1010" y="629"/>
                    </a:lnTo>
                    <a:lnTo>
                      <a:pt x="1020" y="572"/>
                    </a:lnTo>
                    <a:lnTo>
                      <a:pt x="1024" y="5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1515269" y="1592263"/>
                <a:ext cx="0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4253511" y="2011954"/>
              <a:ext cx="404812" cy="406400"/>
              <a:chOff x="1312863" y="1389063"/>
              <a:chExt cx="404812" cy="406400"/>
            </a:xfrm>
          </p:grpSpPr>
          <p:sp>
            <p:nvSpPr>
              <p:cNvPr id="87" name="Freeform 27"/>
              <p:cNvSpPr>
                <a:spLocks/>
              </p:cNvSpPr>
              <p:nvPr/>
            </p:nvSpPr>
            <p:spPr bwMode="auto">
              <a:xfrm>
                <a:off x="1312863" y="1389063"/>
                <a:ext cx="404812" cy="406400"/>
              </a:xfrm>
              <a:custGeom>
                <a:avLst/>
                <a:gdLst>
                  <a:gd name="T0" fmla="*/ 1024 w 1024"/>
                  <a:gd name="T1" fmla="*/ 512 h 1023"/>
                  <a:gd name="T2" fmla="*/ 1020 w 1024"/>
                  <a:gd name="T3" fmla="*/ 452 h 1023"/>
                  <a:gd name="T4" fmla="*/ 1010 w 1024"/>
                  <a:gd name="T5" fmla="*/ 394 h 1023"/>
                  <a:gd name="T6" fmla="*/ 994 w 1024"/>
                  <a:gd name="T7" fmla="*/ 339 h 1023"/>
                  <a:gd name="T8" fmla="*/ 972 w 1024"/>
                  <a:gd name="T9" fmla="*/ 287 h 1023"/>
                  <a:gd name="T10" fmla="*/ 944 w 1024"/>
                  <a:gd name="T11" fmla="*/ 237 h 1023"/>
                  <a:gd name="T12" fmla="*/ 912 w 1024"/>
                  <a:gd name="T13" fmla="*/ 192 h 1023"/>
                  <a:gd name="T14" fmla="*/ 874 w 1024"/>
                  <a:gd name="T15" fmla="*/ 150 h 1023"/>
                  <a:gd name="T16" fmla="*/ 832 w 1024"/>
                  <a:gd name="T17" fmla="*/ 112 h 1023"/>
                  <a:gd name="T18" fmla="*/ 787 w 1024"/>
                  <a:gd name="T19" fmla="*/ 80 h 1023"/>
                  <a:gd name="T20" fmla="*/ 737 w 1024"/>
                  <a:gd name="T21" fmla="*/ 53 h 1023"/>
                  <a:gd name="T22" fmla="*/ 685 w 1024"/>
                  <a:gd name="T23" fmla="*/ 30 h 1023"/>
                  <a:gd name="T24" fmla="*/ 630 w 1024"/>
                  <a:gd name="T25" fmla="*/ 14 h 1023"/>
                  <a:gd name="T26" fmla="*/ 572 w 1024"/>
                  <a:gd name="T27" fmla="*/ 4 h 1023"/>
                  <a:gd name="T28" fmla="*/ 512 w 1024"/>
                  <a:gd name="T29" fmla="*/ 0 h 1023"/>
                  <a:gd name="T30" fmla="*/ 452 w 1024"/>
                  <a:gd name="T31" fmla="*/ 4 h 1023"/>
                  <a:gd name="T32" fmla="*/ 395 w 1024"/>
                  <a:gd name="T33" fmla="*/ 14 h 1023"/>
                  <a:gd name="T34" fmla="*/ 340 w 1024"/>
                  <a:gd name="T35" fmla="*/ 30 h 1023"/>
                  <a:gd name="T36" fmla="*/ 288 w 1024"/>
                  <a:gd name="T37" fmla="*/ 53 h 1023"/>
                  <a:gd name="T38" fmla="*/ 238 w 1024"/>
                  <a:gd name="T39" fmla="*/ 80 h 1023"/>
                  <a:gd name="T40" fmla="*/ 192 w 1024"/>
                  <a:gd name="T41" fmla="*/ 112 h 1023"/>
                  <a:gd name="T42" fmla="*/ 151 w 1024"/>
                  <a:gd name="T43" fmla="*/ 150 h 1023"/>
                  <a:gd name="T44" fmla="*/ 114 w 1024"/>
                  <a:gd name="T45" fmla="*/ 192 h 1023"/>
                  <a:gd name="T46" fmla="*/ 80 w 1024"/>
                  <a:gd name="T47" fmla="*/ 237 h 1023"/>
                  <a:gd name="T48" fmla="*/ 53 w 1024"/>
                  <a:gd name="T49" fmla="*/ 287 h 1023"/>
                  <a:gd name="T50" fmla="*/ 30 w 1024"/>
                  <a:gd name="T51" fmla="*/ 339 h 1023"/>
                  <a:gd name="T52" fmla="*/ 14 w 1024"/>
                  <a:gd name="T53" fmla="*/ 394 h 1023"/>
                  <a:gd name="T54" fmla="*/ 4 w 1024"/>
                  <a:gd name="T55" fmla="*/ 452 h 1023"/>
                  <a:gd name="T56" fmla="*/ 0 w 1024"/>
                  <a:gd name="T57" fmla="*/ 512 h 1023"/>
                  <a:gd name="T58" fmla="*/ 4 w 1024"/>
                  <a:gd name="T59" fmla="*/ 572 h 1023"/>
                  <a:gd name="T60" fmla="*/ 14 w 1024"/>
                  <a:gd name="T61" fmla="*/ 629 h 1023"/>
                  <a:gd name="T62" fmla="*/ 30 w 1024"/>
                  <a:gd name="T63" fmla="*/ 684 h 1023"/>
                  <a:gd name="T64" fmla="*/ 53 w 1024"/>
                  <a:gd name="T65" fmla="*/ 736 h 1023"/>
                  <a:gd name="T66" fmla="*/ 80 w 1024"/>
                  <a:gd name="T67" fmla="*/ 786 h 1023"/>
                  <a:gd name="T68" fmla="*/ 114 w 1024"/>
                  <a:gd name="T69" fmla="*/ 832 h 1023"/>
                  <a:gd name="T70" fmla="*/ 151 w 1024"/>
                  <a:gd name="T71" fmla="*/ 873 h 1023"/>
                  <a:gd name="T72" fmla="*/ 192 w 1024"/>
                  <a:gd name="T73" fmla="*/ 910 h 1023"/>
                  <a:gd name="T74" fmla="*/ 238 w 1024"/>
                  <a:gd name="T75" fmla="*/ 944 h 1023"/>
                  <a:gd name="T76" fmla="*/ 288 w 1024"/>
                  <a:gd name="T77" fmla="*/ 971 h 1023"/>
                  <a:gd name="T78" fmla="*/ 340 w 1024"/>
                  <a:gd name="T79" fmla="*/ 993 h 1023"/>
                  <a:gd name="T80" fmla="*/ 395 w 1024"/>
                  <a:gd name="T81" fmla="*/ 1010 h 1023"/>
                  <a:gd name="T82" fmla="*/ 452 w 1024"/>
                  <a:gd name="T83" fmla="*/ 1020 h 1023"/>
                  <a:gd name="T84" fmla="*/ 512 w 1024"/>
                  <a:gd name="T85" fmla="*/ 1023 h 1023"/>
                  <a:gd name="T86" fmla="*/ 572 w 1024"/>
                  <a:gd name="T87" fmla="*/ 1020 h 1023"/>
                  <a:gd name="T88" fmla="*/ 630 w 1024"/>
                  <a:gd name="T89" fmla="*/ 1010 h 1023"/>
                  <a:gd name="T90" fmla="*/ 685 w 1024"/>
                  <a:gd name="T91" fmla="*/ 993 h 1023"/>
                  <a:gd name="T92" fmla="*/ 737 w 1024"/>
                  <a:gd name="T93" fmla="*/ 971 h 1023"/>
                  <a:gd name="T94" fmla="*/ 787 w 1024"/>
                  <a:gd name="T95" fmla="*/ 944 h 1023"/>
                  <a:gd name="T96" fmla="*/ 832 w 1024"/>
                  <a:gd name="T97" fmla="*/ 910 h 1023"/>
                  <a:gd name="T98" fmla="*/ 874 w 1024"/>
                  <a:gd name="T99" fmla="*/ 873 h 1023"/>
                  <a:gd name="T100" fmla="*/ 912 w 1024"/>
                  <a:gd name="T101" fmla="*/ 832 h 1023"/>
                  <a:gd name="T102" fmla="*/ 944 w 1024"/>
                  <a:gd name="T103" fmla="*/ 786 h 1023"/>
                  <a:gd name="T104" fmla="*/ 972 w 1024"/>
                  <a:gd name="T105" fmla="*/ 736 h 1023"/>
                  <a:gd name="T106" fmla="*/ 994 w 1024"/>
                  <a:gd name="T107" fmla="*/ 684 h 1023"/>
                  <a:gd name="T108" fmla="*/ 1010 w 1024"/>
                  <a:gd name="T109" fmla="*/ 629 h 1023"/>
                  <a:gd name="T110" fmla="*/ 1020 w 1024"/>
                  <a:gd name="T111" fmla="*/ 572 h 1023"/>
                  <a:gd name="T112" fmla="*/ 1024 w 1024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023">
                    <a:moveTo>
                      <a:pt x="1024" y="512"/>
                    </a:moveTo>
                    <a:lnTo>
                      <a:pt x="1020" y="452"/>
                    </a:lnTo>
                    <a:lnTo>
                      <a:pt x="1010" y="394"/>
                    </a:lnTo>
                    <a:lnTo>
                      <a:pt x="994" y="339"/>
                    </a:lnTo>
                    <a:lnTo>
                      <a:pt x="972" y="287"/>
                    </a:lnTo>
                    <a:lnTo>
                      <a:pt x="944" y="237"/>
                    </a:lnTo>
                    <a:lnTo>
                      <a:pt x="912" y="192"/>
                    </a:lnTo>
                    <a:lnTo>
                      <a:pt x="874" y="150"/>
                    </a:lnTo>
                    <a:lnTo>
                      <a:pt x="832" y="112"/>
                    </a:lnTo>
                    <a:lnTo>
                      <a:pt x="787" y="80"/>
                    </a:lnTo>
                    <a:lnTo>
                      <a:pt x="737" y="53"/>
                    </a:lnTo>
                    <a:lnTo>
                      <a:pt x="685" y="30"/>
                    </a:lnTo>
                    <a:lnTo>
                      <a:pt x="630" y="14"/>
                    </a:lnTo>
                    <a:lnTo>
                      <a:pt x="572" y="4"/>
                    </a:lnTo>
                    <a:lnTo>
                      <a:pt x="512" y="0"/>
                    </a:lnTo>
                    <a:lnTo>
                      <a:pt x="452" y="4"/>
                    </a:lnTo>
                    <a:lnTo>
                      <a:pt x="395" y="14"/>
                    </a:lnTo>
                    <a:lnTo>
                      <a:pt x="340" y="30"/>
                    </a:lnTo>
                    <a:lnTo>
                      <a:pt x="288" y="53"/>
                    </a:lnTo>
                    <a:lnTo>
                      <a:pt x="238" y="80"/>
                    </a:lnTo>
                    <a:lnTo>
                      <a:pt x="192" y="112"/>
                    </a:lnTo>
                    <a:lnTo>
                      <a:pt x="151" y="150"/>
                    </a:lnTo>
                    <a:lnTo>
                      <a:pt x="114" y="192"/>
                    </a:lnTo>
                    <a:lnTo>
                      <a:pt x="80" y="237"/>
                    </a:lnTo>
                    <a:lnTo>
                      <a:pt x="53" y="287"/>
                    </a:lnTo>
                    <a:lnTo>
                      <a:pt x="30" y="339"/>
                    </a:lnTo>
                    <a:lnTo>
                      <a:pt x="14" y="394"/>
                    </a:lnTo>
                    <a:lnTo>
                      <a:pt x="4" y="452"/>
                    </a:lnTo>
                    <a:lnTo>
                      <a:pt x="0" y="512"/>
                    </a:lnTo>
                    <a:lnTo>
                      <a:pt x="4" y="572"/>
                    </a:lnTo>
                    <a:lnTo>
                      <a:pt x="14" y="629"/>
                    </a:lnTo>
                    <a:lnTo>
                      <a:pt x="30" y="684"/>
                    </a:lnTo>
                    <a:lnTo>
                      <a:pt x="53" y="736"/>
                    </a:lnTo>
                    <a:lnTo>
                      <a:pt x="80" y="786"/>
                    </a:lnTo>
                    <a:lnTo>
                      <a:pt x="114" y="832"/>
                    </a:lnTo>
                    <a:lnTo>
                      <a:pt x="151" y="873"/>
                    </a:lnTo>
                    <a:lnTo>
                      <a:pt x="192" y="910"/>
                    </a:lnTo>
                    <a:lnTo>
                      <a:pt x="238" y="944"/>
                    </a:lnTo>
                    <a:lnTo>
                      <a:pt x="288" y="971"/>
                    </a:lnTo>
                    <a:lnTo>
                      <a:pt x="340" y="993"/>
                    </a:lnTo>
                    <a:lnTo>
                      <a:pt x="395" y="1010"/>
                    </a:lnTo>
                    <a:lnTo>
                      <a:pt x="452" y="1020"/>
                    </a:lnTo>
                    <a:lnTo>
                      <a:pt x="512" y="1023"/>
                    </a:lnTo>
                    <a:lnTo>
                      <a:pt x="572" y="1020"/>
                    </a:lnTo>
                    <a:lnTo>
                      <a:pt x="630" y="1010"/>
                    </a:lnTo>
                    <a:lnTo>
                      <a:pt x="685" y="993"/>
                    </a:lnTo>
                    <a:lnTo>
                      <a:pt x="737" y="971"/>
                    </a:lnTo>
                    <a:lnTo>
                      <a:pt x="787" y="944"/>
                    </a:lnTo>
                    <a:lnTo>
                      <a:pt x="832" y="910"/>
                    </a:lnTo>
                    <a:lnTo>
                      <a:pt x="874" y="873"/>
                    </a:lnTo>
                    <a:lnTo>
                      <a:pt x="912" y="832"/>
                    </a:lnTo>
                    <a:lnTo>
                      <a:pt x="944" y="786"/>
                    </a:lnTo>
                    <a:lnTo>
                      <a:pt x="972" y="736"/>
                    </a:lnTo>
                    <a:lnTo>
                      <a:pt x="994" y="684"/>
                    </a:lnTo>
                    <a:lnTo>
                      <a:pt x="1010" y="629"/>
                    </a:lnTo>
                    <a:lnTo>
                      <a:pt x="1020" y="572"/>
                    </a:lnTo>
                    <a:lnTo>
                      <a:pt x="1024" y="5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515269" y="1592263"/>
                <a:ext cx="0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3622358" y="2816894"/>
              <a:ext cx="404812" cy="406400"/>
              <a:chOff x="1312863" y="1389063"/>
              <a:chExt cx="404812" cy="406400"/>
            </a:xfrm>
          </p:grpSpPr>
          <p:sp>
            <p:nvSpPr>
              <p:cNvPr id="90" name="Freeform 27"/>
              <p:cNvSpPr>
                <a:spLocks/>
              </p:cNvSpPr>
              <p:nvPr/>
            </p:nvSpPr>
            <p:spPr bwMode="auto">
              <a:xfrm>
                <a:off x="1312863" y="1389063"/>
                <a:ext cx="404812" cy="406400"/>
              </a:xfrm>
              <a:custGeom>
                <a:avLst/>
                <a:gdLst>
                  <a:gd name="T0" fmla="*/ 1024 w 1024"/>
                  <a:gd name="T1" fmla="*/ 512 h 1023"/>
                  <a:gd name="T2" fmla="*/ 1020 w 1024"/>
                  <a:gd name="T3" fmla="*/ 452 h 1023"/>
                  <a:gd name="T4" fmla="*/ 1010 w 1024"/>
                  <a:gd name="T5" fmla="*/ 394 h 1023"/>
                  <a:gd name="T6" fmla="*/ 994 w 1024"/>
                  <a:gd name="T7" fmla="*/ 339 h 1023"/>
                  <a:gd name="T8" fmla="*/ 972 w 1024"/>
                  <a:gd name="T9" fmla="*/ 287 h 1023"/>
                  <a:gd name="T10" fmla="*/ 944 w 1024"/>
                  <a:gd name="T11" fmla="*/ 237 h 1023"/>
                  <a:gd name="T12" fmla="*/ 912 w 1024"/>
                  <a:gd name="T13" fmla="*/ 192 h 1023"/>
                  <a:gd name="T14" fmla="*/ 874 w 1024"/>
                  <a:gd name="T15" fmla="*/ 150 h 1023"/>
                  <a:gd name="T16" fmla="*/ 832 w 1024"/>
                  <a:gd name="T17" fmla="*/ 112 h 1023"/>
                  <a:gd name="T18" fmla="*/ 787 w 1024"/>
                  <a:gd name="T19" fmla="*/ 80 h 1023"/>
                  <a:gd name="T20" fmla="*/ 737 w 1024"/>
                  <a:gd name="T21" fmla="*/ 53 h 1023"/>
                  <a:gd name="T22" fmla="*/ 685 w 1024"/>
                  <a:gd name="T23" fmla="*/ 30 h 1023"/>
                  <a:gd name="T24" fmla="*/ 630 w 1024"/>
                  <a:gd name="T25" fmla="*/ 14 h 1023"/>
                  <a:gd name="T26" fmla="*/ 572 w 1024"/>
                  <a:gd name="T27" fmla="*/ 4 h 1023"/>
                  <a:gd name="T28" fmla="*/ 512 w 1024"/>
                  <a:gd name="T29" fmla="*/ 0 h 1023"/>
                  <a:gd name="T30" fmla="*/ 452 w 1024"/>
                  <a:gd name="T31" fmla="*/ 4 h 1023"/>
                  <a:gd name="T32" fmla="*/ 395 w 1024"/>
                  <a:gd name="T33" fmla="*/ 14 h 1023"/>
                  <a:gd name="T34" fmla="*/ 340 w 1024"/>
                  <a:gd name="T35" fmla="*/ 30 h 1023"/>
                  <a:gd name="T36" fmla="*/ 288 w 1024"/>
                  <a:gd name="T37" fmla="*/ 53 h 1023"/>
                  <a:gd name="T38" fmla="*/ 238 w 1024"/>
                  <a:gd name="T39" fmla="*/ 80 h 1023"/>
                  <a:gd name="T40" fmla="*/ 192 w 1024"/>
                  <a:gd name="T41" fmla="*/ 112 h 1023"/>
                  <a:gd name="T42" fmla="*/ 151 w 1024"/>
                  <a:gd name="T43" fmla="*/ 150 h 1023"/>
                  <a:gd name="T44" fmla="*/ 114 w 1024"/>
                  <a:gd name="T45" fmla="*/ 192 h 1023"/>
                  <a:gd name="T46" fmla="*/ 80 w 1024"/>
                  <a:gd name="T47" fmla="*/ 237 h 1023"/>
                  <a:gd name="T48" fmla="*/ 53 w 1024"/>
                  <a:gd name="T49" fmla="*/ 287 h 1023"/>
                  <a:gd name="T50" fmla="*/ 30 w 1024"/>
                  <a:gd name="T51" fmla="*/ 339 h 1023"/>
                  <a:gd name="T52" fmla="*/ 14 w 1024"/>
                  <a:gd name="T53" fmla="*/ 394 h 1023"/>
                  <a:gd name="T54" fmla="*/ 4 w 1024"/>
                  <a:gd name="T55" fmla="*/ 452 h 1023"/>
                  <a:gd name="T56" fmla="*/ 0 w 1024"/>
                  <a:gd name="T57" fmla="*/ 512 h 1023"/>
                  <a:gd name="T58" fmla="*/ 4 w 1024"/>
                  <a:gd name="T59" fmla="*/ 572 h 1023"/>
                  <a:gd name="T60" fmla="*/ 14 w 1024"/>
                  <a:gd name="T61" fmla="*/ 629 h 1023"/>
                  <a:gd name="T62" fmla="*/ 30 w 1024"/>
                  <a:gd name="T63" fmla="*/ 684 h 1023"/>
                  <a:gd name="T64" fmla="*/ 53 w 1024"/>
                  <a:gd name="T65" fmla="*/ 736 h 1023"/>
                  <a:gd name="T66" fmla="*/ 80 w 1024"/>
                  <a:gd name="T67" fmla="*/ 786 h 1023"/>
                  <a:gd name="T68" fmla="*/ 114 w 1024"/>
                  <a:gd name="T69" fmla="*/ 832 h 1023"/>
                  <a:gd name="T70" fmla="*/ 151 w 1024"/>
                  <a:gd name="T71" fmla="*/ 873 h 1023"/>
                  <a:gd name="T72" fmla="*/ 192 w 1024"/>
                  <a:gd name="T73" fmla="*/ 910 h 1023"/>
                  <a:gd name="T74" fmla="*/ 238 w 1024"/>
                  <a:gd name="T75" fmla="*/ 944 h 1023"/>
                  <a:gd name="T76" fmla="*/ 288 w 1024"/>
                  <a:gd name="T77" fmla="*/ 971 h 1023"/>
                  <a:gd name="T78" fmla="*/ 340 w 1024"/>
                  <a:gd name="T79" fmla="*/ 993 h 1023"/>
                  <a:gd name="T80" fmla="*/ 395 w 1024"/>
                  <a:gd name="T81" fmla="*/ 1010 h 1023"/>
                  <a:gd name="T82" fmla="*/ 452 w 1024"/>
                  <a:gd name="T83" fmla="*/ 1020 h 1023"/>
                  <a:gd name="T84" fmla="*/ 512 w 1024"/>
                  <a:gd name="T85" fmla="*/ 1023 h 1023"/>
                  <a:gd name="T86" fmla="*/ 572 w 1024"/>
                  <a:gd name="T87" fmla="*/ 1020 h 1023"/>
                  <a:gd name="T88" fmla="*/ 630 w 1024"/>
                  <a:gd name="T89" fmla="*/ 1010 h 1023"/>
                  <a:gd name="T90" fmla="*/ 685 w 1024"/>
                  <a:gd name="T91" fmla="*/ 993 h 1023"/>
                  <a:gd name="T92" fmla="*/ 737 w 1024"/>
                  <a:gd name="T93" fmla="*/ 971 h 1023"/>
                  <a:gd name="T94" fmla="*/ 787 w 1024"/>
                  <a:gd name="T95" fmla="*/ 944 h 1023"/>
                  <a:gd name="T96" fmla="*/ 832 w 1024"/>
                  <a:gd name="T97" fmla="*/ 910 h 1023"/>
                  <a:gd name="T98" fmla="*/ 874 w 1024"/>
                  <a:gd name="T99" fmla="*/ 873 h 1023"/>
                  <a:gd name="T100" fmla="*/ 912 w 1024"/>
                  <a:gd name="T101" fmla="*/ 832 h 1023"/>
                  <a:gd name="T102" fmla="*/ 944 w 1024"/>
                  <a:gd name="T103" fmla="*/ 786 h 1023"/>
                  <a:gd name="T104" fmla="*/ 972 w 1024"/>
                  <a:gd name="T105" fmla="*/ 736 h 1023"/>
                  <a:gd name="T106" fmla="*/ 994 w 1024"/>
                  <a:gd name="T107" fmla="*/ 684 h 1023"/>
                  <a:gd name="T108" fmla="*/ 1010 w 1024"/>
                  <a:gd name="T109" fmla="*/ 629 h 1023"/>
                  <a:gd name="T110" fmla="*/ 1020 w 1024"/>
                  <a:gd name="T111" fmla="*/ 572 h 1023"/>
                  <a:gd name="T112" fmla="*/ 1024 w 1024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023">
                    <a:moveTo>
                      <a:pt x="1024" y="512"/>
                    </a:moveTo>
                    <a:lnTo>
                      <a:pt x="1020" y="452"/>
                    </a:lnTo>
                    <a:lnTo>
                      <a:pt x="1010" y="394"/>
                    </a:lnTo>
                    <a:lnTo>
                      <a:pt x="994" y="339"/>
                    </a:lnTo>
                    <a:lnTo>
                      <a:pt x="972" y="287"/>
                    </a:lnTo>
                    <a:lnTo>
                      <a:pt x="944" y="237"/>
                    </a:lnTo>
                    <a:lnTo>
                      <a:pt x="912" y="192"/>
                    </a:lnTo>
                    <a:lnTo>
                      <a:pt x="874" y="150"/>
                    </a:lnTo>
                    <a:lnTo>
                      <a:pt x="832" y="112"/>
                    </a:lnTo>
                    <a:lnTo>
                      <a:pt x="787" y="80"/>
                    </a:lnTo>
                    <a:lnTo>
                      <a:pt x="737" y="53"/>
                    </a:lnTo>
                    <a:lnTo>
                      <a:pt x="685" y="30"/>
                    </a:lnTo>
                    <a:lnTo>
                      <a:pt x="630" y="14"/>
                    </a:lnTo>
                    <a:lnTo>
                      <a:pt x="572" y="4"/>
                    </a:lnTo>
                    <a:lnTo>
                      <a:pt x="512" y="0"/>
                    </a:lnTo>
                    <a:lnTo>
                      <a:pt x="452" y="4"/>
                    </a:lnTo>
                    <a:lnTo>
                      <a:pt x="395" y="14"/>
                    </a:lnTo>
                    <a:lnTo>
                      <a:pt x="340" y="30"/>
                    </a:lnTo>
                    <a:lnTo>
                      <a:pt x="288" y="53"/>
                    </a:lnTo>
                    <a:lnTo>
                      <a:pt x="238" y="80"/>
                    </a:lnTo>
                    <a:lnTo>
                      <a:pt x="192" y="112"/>
                    </a:lnTo>
                    <a:lnTo>
                      <a:pt x="151" y="150"/>
                    </a:lnTo>
                    <a:lnTo>
                      <a:pt x="114" y="192"/>
                    </a:lnTo>
                    <a:lnTo>
                      <a:pt x="80" y="237"/>
                    </a:lnTo>
                    <a:lnTo>
                      <a:pt x="53" y="287"/>
                    </a:lnTo>
                    <a:lnTo>
                      <a:pt x="30" y="339"/>
                    </a:lnTo>
                    <a:lnTo>
                      <a:pt x="14" y="394"/>
                    </a:lnTo>
                    <a:lnTo>
                      <a:pt x="4" y="452"/>
                    </a:lnTo>
                    <a:lnTo>
                      <a:pt x="0" y="512"/>
                    </a:lnTo>
                    <a:lnTo>
                      <a:pt x="4" y="572"/>
                    </a:lnTo>
                    <a:lnTo>
                      <a:pt x="14" y="629"/>
                    </a:lnTo>
                    <a:lnTo>
                      <a:pt x="30" y="684"/>
                    </a:lnTo>
                    <a:lnTo>
                      <a:pt x="53" y="736"/>
                    </a:lnTo>
                    <a:lnTo>
                      <a:pt x="80" y="786"/>
                    </a:lnTo>
                    <a:lnTo>
                      <a:pt x="114" y="832"/>
                    </a:lnTo>
                    <a:lnTo>
                      <a:pt x="151" y="873"/>
                    </a:lnTo>
                    <a:lnTo>
                      <a:pt x="192" y="910"/>
                    </a:lnTo>
                    <a:lnTo>
                      <a:pt x="238" y="944"/>
                    </a:lnTo>
                    <a:lnTo>
                      <a:pt x="288" y="971"/>
                    </a:lnTo>
                    <a:lnTo>
                      <a:pt x="340" y="993"/>
                    </a:lnTo>
                    <a:lnTo>
                      <a:pt x="395" y="1010"/>
                    </a:lnTo>
                    <a:lnTo>
                      <a:pt x="452" y="1020"/>
                    </a:lnTo>
                    <a:lnTo>
                      <a:pt x="512" y="1023"/>
                    </a:lnTo>
                    <a:lnTo>
                      <a:pt x="572" y="1020"/>
                    </a:lnTo>
                    <a:lnTo>
                      <a:pt x="630" y="1010"/>
                    </a:lnTo>
                    <a:lnTo>
                      <a:pt x="685" y="993"/>
                    </a:lnTo>
                    <a:lnTo>
                      <a:pt x="737" y="971"/>
                    </a:lnTo>
                    <a:lnTo>
                      <a:pt x="787" y="944"/>
                    </a:lnTo>
                    <a:lnTo>
                      <a:pt x="832" y="910"/>
                    </a:lnTo>
                    <a:lnTo>
                      <a:pt x="874" y="873"/>
                    </a:lnTo>
                    <a:lnTo>
                      <a:pt x="912" y="832"/>
                    </a:lnTo>
                    <a:lnTo>
                      <a:pt x="944" y="786"/>
                    </a:lnTo>
                    <a:lnTo>
                      <a:pt x="972" y="736"/>
                    </a:lnTo>
                    <a:lnTo>
                      <a:pt x="994" y="684"/>
                    </a:lnTo>
                    <a:lnTo>
                      <a:pt x="1010" y="629"/>
                    </a:lnTo>
                    <a:lnTo>
                      <a:pt x="1020" y="572"/>
                    </a:lnTo>
                    <a:lnTo>
                      <a:pt x="1024" y="5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>
                <a:off x="1515269" y="1592263"/>
                <a:ext cx="0" cy="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>
              <a:stCxn id="90" idx="8"/>
              <a:endCxn id="87" idx="36"/>
            </p:cNvCxnSpPr>
            <p:nvPr/>
          </p:nvCxnSpPr>
          <p:spPr>
            <a:xfrm flipV="1">
              <a:off x="3951268" y="2373463"/>
              <a:ext cx="378145" cy="48792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1" idx="46"/>
              <a:endCxn id="78" idx="18"/>
            </p:cNvCxnSpPr>
            <p:nvPr/>
          </p:nvCxnSpPr>
          <p:spPr>
            <a:xfrm>
              <a:off x="5816453" y="2469706"/>
              <a:ext cx="328911" cy="57144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7" idx="9"/>
              <a:endCxn id="84" idx="38"/>
            </p:cNvCxnSpPr>
            <p:nvPr/>
          </p:nvCxnSpPr>
          <p:spPr>
            <a:xfrm flipV="1">
              <a:off x="4564631" y="1317546"/>
              <a:ext cx="363121" cy="7261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1" idx="19"/>
              <a:endCxn id="84" idx="49"/>
            </p:cNvCxnSpPr>
            <p:nvPr/>
          </p:nvCxnSpPr>
          <p:spPr>
            <a:xfrm flipH="1" flipV="1">
              <a:off x="5159412" y="1278615"/>
              <a:ext cx="459774" cy="83713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1" idx="29"/>
              <a:endCxn id="87" idx="54"/>
            </p:cNvCxnSpPr>
            <p:nvPr/>
          </p:nvCxnSpPr>
          <p:spPr>
            <a:xfrm flipH="1" flipV="1">
              <a:off x="4652788" y="2261832"/>
              <a:ext cx="873892" cy="4936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1" idx="0"/>
              <a:endCxn id="75" idx="30"/>
            </p:cNvCxnSpPr>
            <p:nvPr/>
          </p:nvCxnSpPr>
          <p:spPr>
            <a:xfrm flipV="1">
              <a:off x="5929911" y="2130642"/>
              <a:ext cx="684255" cy="15672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8" idx="8"/>
              <a:endCxn id="75" idx="39"/>
            </p:cNvCxnSpPr>
            <p:nvPr/>
          </p:nvCxnSpPr>
          <p:spPr>
            <a:xfrm flipV="1">
              <a:off x="6360421" y="2275246"/>
              <a:ext cx="382620" cy="78934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3622358" y="2816894"/>
              <a:ext cx="406400" cy="406400"/>
              <a:chOff x="1920875" y="1389063"/>
              <a:chExt cx="406400" cy="406400"/>
            </a:xfrm>
          </p:grpSpPr>
          <p:sp>
            <p:nvSpPr>
              <p:cNvPr id="100" name="Freeform 28"/>
              <p:cNvSpPr>
                <a:spLocks/>
              </p:cNvSpPr>
              <p:nvPr/>
            </p:nvSpPr>
            <p:spPr bwMode="auto">
              <a:xfrm>
                <a:off x="1920875" y="1389063"/>
                <a:ext cx="406400" cy="406400"/>
              </a:xfrm>
              <a:custGeom>
                <a:avLst/>
                <a:gdLst>
                  <a:gd name="T0" fmla="*/ 1023 w 1023"/>
                  <a:gd name="T1" fmla="*/ 512 h 1023"/>
                  <a:gd name="T2" fmla="*/ 1019 w 1023"/>
                  <a:gd name="T3" fmla="*/ 452 h 1023"/>
                  <a:gd name="T4" fmla="*/ 1009 w 1023"/>
                  <a:gd name="T5" fmla="*/ 394 h 1023"/>
                  <a:gd name="T6" fmla="*/ 993 w 1023"/>
                  <a:gd name="T7" fmla="*/ 339 h 1023"/>
                  <a:gd name="T8" fmla="*/ 971 w 1023"/>
                  <a:gd name="T9" fmla="*/ 287 h 1023"/>
                  <a:gd name="T10" fmla="*/ 943 w 1023"/>
                  <a:gd name="T11" fmla="*/ 237 h 1023"/>
                  <a:gd name="T12" fmla="*/ 911 w 1023"/>
                  <a:gd name="T13" fmla="*/ 192 h 1023"/>
                  <a:gd name="T14" fmla="*/ 874 w 1023"/>
                  <a:gd name="T15" fmla="*/ 150 h 1023"/>
                  <a:gd name="T16" fmla="*/ 831 w 1023"/>
                  <a:gd name="T17" fmla="*/ 112 h 1023"/>
                  <a:gd name="T18" fmla="*/ 785 w 1023"/>
                  <a:gd name="T19" fmla="*/ 80 h 1023"/>
                  <a:gd name="T20" fmla="*/ 737 w 1023"/>
                  <a:gd name="T21" fmla="*/ 53 h 1023"/>
                  <a:gd name="T22" fmla="*/ 684 w 1023"/>
                  <a:gd name="T23" fmla="*/ 30 h 1023"/>
                  <a:gd name="T24" fmla="*/ 628 w 1023"/>
                  <a:gd name="T25" fmla="*/ 14 h 1023"/>
                  <a:gd name="T26" fmla="*/ 571 w 1023"/>
                  <a:gd name="T27" fmla="*/ 4 h 1023"/>
                  <a:gd name="T28" fmla="*/ 511 w 1023"/>
                  <a:gd name="T29" fmla="*/ 0 h 1023"/>
                  <a:gd name="T30" fmla="*/ 452 w 1023"/>
                  <a:gd name="T31" fmla="*/ 4 h 1023"/>
                  <a:gd name="T32" fmla="*/ 394 w 1023"/>
                  <a:gd name="T33" fmla="*/ 14 h 1023"/>
                  <a:gd name="T34" fmla="*/ 338 w 1023"/>
                  <a:gd name="T35" fmla="*/ 30 h 1023"/>
                  <a:gd name="T36" fmla="*/ 286 w 1023"/>
                  <a:gd name="T37" fmla="*/ 53 h 1023"/>
                  <a:gd name="T38" fmla="*/ 237 w 1023"/>
                  <a:gd name="T39" fmla="*/ 80 h 1023"/>
                  <a:gd name="T40" fmla="*/ 191 w 1023"/>
                  <a:gd name="T41" fmla="*/ 112 h 1023"/>
                  <a:gd name="T42" fmla="*/ 149 w 1023"/>
                  <a:gd name="T43" fmla="*/ 150 h 1023"/>
                  <a:gd name="T44" fmla="*/ 112 w 1023"/>
                  <a:gd name="T45" fmla="*/ 192 h 1023"/>
                  <a:gd name="T46" fmla="*/ 79 w 1023"/>
                  <a:gd name="T47" fmla="*/ 237 h 1023"/>
                  <a:gd name="T48" fmla="*/ 52 w 1023"/>
                  <a:gd name="T49" fmla="*/ 287 h 1023"/>
                  <a:gd name="T50" fmla="*/ 29 w 1023"/>
                  <a:gd name="T51" fmla="*/ 339 h 1023"/>
                  <a:gd name="T52" fmla="*/ 13 w 1023"/>
                  <a:gd name="T53" fmla="*/ 394 h 1023"/>
                  <a:gd name="T54" fmla="*/ 3 w 1023"/>
                  <a:gd name="T55" fmla="*/ 452 h 1023"/>
                  <a:gd name="T56" fmla="*/ 0 w 1023"/>
                  <a:gd name="T57" fmla="*/ 512 h 1023"/>
                  <a:gd name="T58" fmla="*/ 3 w 1023"/>
                  <a:gd name="T59" fmla="*/ 572 h 1023"/>
                  <a:gd name="T60" fmla="*/ 13 w 1023"/>
                  <a:gd name="T61" fmla="*/ 629 h 1023"/>
                  <a:gd name="T62" fmla="*/ 29 w 1023"/>
                  <a:gd name="T63" fmla="*/ 684 h 1023"/>
                  <a:gd name="T64" fmla="*/ 52 w 1023"/>
                  <a:gd name="T65" fmla="*/ 736 h 1023"/>
                  <a:gd name="T66" fmla="*/ 79 w 1023"/>
                  <a:gd name="T67" fmla="*/ 786 h 1023"/>
                  <a:gd name="T68" fmla="*/ 112 w 1023"/>
                  <a:gd name="T69" fmla="*/ 832 h 1023"/>
                  <a:gd name="T70" fmla="*/ 149 w 1023"/>
                  <a:gd name="T71" fmla="*/ 873 h 1023"/>
                  <a:gd name="T72" fmla="*/ 191 w 1023"/>
                  <a:gd name="T73" fmla="*/ 910 h 1023"/>
                  <a:gd name="T74" fmla="*/ 237 w 1023"/>
                  <a:gd name="T75" fmla="*/ 944 h 1023"/>
                  <a:gd name="T76" fmla="*/ 286 w 1023"/>
                  <a:gd name="T77" fmla="*/ 971 h 1023"/>
                  <a:gd name="T78" fmla="*/ 338 w 1023"/>
                  <a:gd name="T79" fmla="*/ 993 h 1023"/>
                  <a:gd name="T80" fmla="*/ 394 w 1023"/>
                  <a:gd name="T81" fmla="*/ 1010 h 1023"/>
                  <a:gd name="T82" fmla="*/ 452 w 1023"/>
                  <a:gd name="T83" fmla="*/ 1020 h 1023"/>
                  <a:gd name="T84" fmla="*/ 511 w 1023"/>
                  <a:gd name="T85" fmla="*/ 1023 h 1023"/>
                  <a:gd name="T86" fmla="*/ 571 w 1023"/>
                  <a:gd name="T87" fmla="*/ 1020 h 1023"/>
                  <a:gd name="T88" fmla="*/ 628 w 1023"/>
                  <a:gd name="T89" fmla="*/ 1010 h 1023"/>
                  <a:gd name="T90" fmla="*/ 684 w 1023"/>
                  <a:gd name="T91" fmla="*/ 993 h 1023"/>
                  <a:gd name="T92" fmla="*/ 737 w 1023"/>
                  <a:gd name="T93" fmla="*/ 971 h 1023"/>
                  <a:gd name="T94" fmla="*/ 785 w 1023"/>
                  <a:gd name="T95" fmla="*/ 944 h 1023"/>
                  <a:gd name="T96" fmla="*/ 831 w 1023"/>
                  <a:gd name="T97" fmla="*/ 910 h 1023"/>
                  <a:gd name="T98" fmla="*/ 874 w 1023"/>
                  <a:gd name="T99" fmla="*/ 873 h 1023"/>
                  <a:gd name="T100" fmla="*/ 911 w 1023"/>
                  <a:gd name="T101" fmla="*/ 832 h 1023"/>
                  <a:gd name="T102" fmla="*/ 943 w 1023"/>
                  <a:gd name="T103" fmla="*/ 786 h 1023"/>
                  <a:gd name="T104" fmla="*/ 971 w 1023"/>
                  <a:gd name="T105" fmla="*/ 736 h 1023"/>
                  <a:gd name="T106" fmla="*/ 993 w 1023"/>
                  <a:gd name="T107" fmla="*/ 684 h 1023"/>
                  <a:gd name="T108" fmla="*/ 1009 w 1023"/>
                  <a:gd name="T109" fmla="*/ 629 h 1023"/>
                  <a:gd name="T110" fmla="*/ 1019 w 1023"/>
                  <a:gd name="T111" fmla="*/ 572 h 1023"/>
                  <a:gd name="T112" fmla="*/ 1023 w 1023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3" h="1023">
                    <a:moveTo>
                      <a:pt x="1023" y="512"/>
                    </a:moveTo>
                    <a:lnTo>
                      <a:pt x="1019" y="452"/>
                    </a:lnTo>
                    <a:lnTo>
                      <a:pt x="1009" y="394"/>
                    </a:lnTo>
                    <a:lnTo>
                      <a:pt x="993" y="339"/>
                    </a:lnTo>
                    <a:lnTo>
                      <a:pt x="971" y="287"/>
                    </a:lnTo>
                    <a:lnTo>
                      <a:pt x="943" y="237"/>
                    </a:lnTo>
                    <a:lnTo>
                      <a:pt x="911" y="192"/>
                    </a:lnTo>
                    <a:lnTo>
                      <a:pt x="874" y="150"/>
                    </a:lnTo>
                    <a:lnTo>
                      <a:pt x="831" y="112"/>
                    </a:lnTo>
                    <a:lnTo>
                      <a:pt x="785" y="80"/>
                    </a:lnTo>
                    <a:lnTo>
                      <a:pt x="737" y="53"/>
                    </a:lnTo>
                    <a:lnTo>
                      <a:pt x="684" y="30"/>
                    </a:lnTo>
                    <a:lnTo>
                      <a:pt x="628" y="14"/>
                    </a:lnTo>
                    <a:lnTo>
                      <a:pt x="571" y="4"/>
                    </a:lnTo>
                    <a:lnTo>
                      <a:pt x="511" y="0"/>
                    </a:lnTo>
                    <a:lnTo>
                      <a:pt x="452" y="4"/>
                    </a:lnTo>
                    <a:lnTo>
                      <a:pt x="394" y="14"/>
                    </a:lnTo>
                    <a:lnTo>
                      <a:pt x="338" y="30"/>
                    </a:lnTo>
                    <a:lnTo>
                      <a:pt x="286" y="53"/>
                    </a:lnTo>
                    <a:lnTo>
                      <a:pt x="237" y="80"/>
                    </a:lnTo>
                    <a:lnTo>
                      <a:pt x="191" y="112"/>
                    </a:lnTo>
                    <a:lnTo>
                      <a:pt x="149" y="150"/>
                    </a:lnTo>
                    <a:lnTo>
                      <a:pt x="112" y="192"/>
                    </a:lnTo>
                    <a:lnTo>
                      <a:pt x="79" y="237"/>
                    </a:lnTo>
                    <a:lnTo>
                      <a:pt x="52" y="287"/>
                    </a:lnTo>
                    <a:lnTo>
                      <a:pt x="29" y="339"/>
                    </a:lnTo>
                    <a:lnTo>
                      <a:pt x="13" y="394"/>
                    </a:lnTo>
                    <a:lnTo>
                      <a:pt x="3" y="452"/>
                    </a:lnTo>
                    <a:lnTo>
                      <a:pt x="0" y="512"/>
                    </a:lnTo>
                    <a:lnTo>
                      <a:pt x="3" y="572"/>
                    </a:lnTo>
                    <a:lnTo>
                      <a:pt x="13" y="629"/>
                    </a:lnTo>
                    <a:lnTo>
                      <a:pt x="29" y="684"/>
                    </a:lnTo>
                    <a:lnTo>
                      <a:pt x="52" y="736"/>
                    </a:lnTo>
                    <a:lnTo>
                      <a:pt x="79" y="786"/>
                    </a:lnTo>
                    <a:lnTo>
                      <a:pt x="112" y="832"/>
                    </a:lnTo>
                    <a:lnTo>
                      <a:pt x="149" y="873"/>
                    </a:lnTo>
                    <a:lnTo>
                      <a:pt x="191" y="910"/>
                    </a:lnTo>
                    <a:lnTo>
                      <a:pt x="237" y="944"/>
                    </a:lnTo>
                    <a:lnTo>
                      <a:pt x="286" y="971"/>
                    </a:lnTo>
                    <a:lnTo>
                      <a:pt x="338" y="993"/>
                    </a:lnTo>
                    <a:lnTo>
                      <a:pt x="394" y="1010"/>
                    </a:lnTo>
                    <a:lnTo>
                      <a:pt x="452" y="1020"/>
                    </a:lnTo>
                    <a:lnTo>
                      <a:pt x="511" y="1023"/>
                    </a:lnTo>
                    <a:lnTo>
                      <a:pt x="571" y="1020"/>
                    </a:lnTo>
                    <a:lnTo>
                      <a:pt x="628" y="1010"/>
                    </a:lnTo>
                    <a:lnTo>
                      <a:pt x="684" y="993"/>
                    </a:lnTo>
                    <a:lnTo>
                      <a:pt x="737" y="971"/>
                    </a:lnTo>
                    <a:lnTo>
                      <a:pt x="785" y="944"/>
                    </a:lnTo>
                    <a:lnTo>
                      <a:pt x="831" y="910"/>
                    </a:lnTo>
                    <a:lnTo>
                      <a:pt x="874" y="873"/>
                    </a:lnTo>
                    <a:lnTo>
                      <a:pt x="911" y="832"/>
                    </a:lnTo>
                    <a:lnTo>
                      <a:pt x="943" y="786"/>
                    </a:lnTo>
                    <a:lnTo>
                      <a:pt x="971" y="736"/>
                    </a:lnTo>
                    <a:lnTo>
                      <a:pt x="993" y="684"/>
                    </a:lnTo>
                    <a:lnTo>
                      <a:pt x="1009" y="629"/>
                    </a:lnTo>
                    <a:lnTo>
                      <a:pt x="1019" y="572"/>
                    </a:lnTo>
                    <a:lnTo>
                      <a:pt x="1023" y="512"/>
                    </a:lnTo>
                  </a:path>
                </a:pathLst>
              </a:custGeom>
              <a:noFill/>
              <a:ln w="1588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2"/>
              <p:cNvSpPr>
                <a:spLocks/>
              </p:cNvSpPr>
              <p:nvPr/>
            </p:nvSpPr>
            <p:spPr bwMode="auto">
              <a:xfrm>
                <a:off x="2124075" y="1389063"/>
                <a:ext cx="203200" cy="203200"/>
              </a:xfrm>
              <a:custGeom>
                <a:avLst/>
                <a:gdLst>
                  <a:gd name="T0" fmla="*/ 0 w 512"/>
                  <a:gd name="T1" fmla="*/ 0 h 512"/>
                  <a:gd name="T2" fmla="*/ 60 w 512"/>
                  <a:gd name="T3" fmla="*/ 4 h 512"/>
                  <a:gd name="T4" fmla="*/ 117 w 512"/>
                  <a:gd name="T5" fmla="*/ 14 h 512"/>
                  <a:gd name="T6" fmla="*/ 173 w 512"/>
                  <a:gd name="T7" fmla="*/ 30 h 512"/>
                  <a:gd name="T8" fmla="*/ 226 w 512"/>
                  <a:gd name="T9" fmla="*/ 53 h 512"/>
                  <a:gd name="T10" fmla="*/ 274 w 512"/>
                  <a:gd name="T11" fmla="*/ 80 h 512"/>
                  <a:gd name="T12" fmla="*/ 320 w 512"/>
                  <a:gd name="T13" fmla="*/ 112 h 512"/>
                  <a:gd name="T14" fmla="*/ 363 w 512"/>
                  <a:gd name="T15" fmla="*/ 150 h 512"/>
                  <a:gd name="T16" fmla="*/ 400 w 512"/>
                  <a:gd name="T17" fmla="*/ 192 h 512"/>
                  <a:gd name="T18" fmla="*/ 432 w 512"/>
                  <a:gd name="T19" fmla="*/ 237 h 512"/>
                  <a:gd name="T20" fmla="*/ 460 w 512"/>
                  <a:gd name="T21" fmla="*/ 287 h 512"/>
                  <a:gd name="T22" fmla="*/ 482 w 512"/>
                  <a:gd name="T23" fmla="*/ 339 h 512"/>
                  <a:gd name="T24" fmla="*/ 498 w 512"/>
                  <a:gd name="T25" fmla="*/ 394 h 512"/>
                  <a:gd name="T26" fmla="*/ 508 w 512"/>
                  <a:gd name="T27" fmla="*/ 452 h 512"/>
                  <a:gd name="T28" fmla="*/ 512 w 512"/>
                  <a:gd name="T2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512">
                    <a:moveTo>
                      <a:pt x="0" y="0"/>
                    </a:moveTo>
                    <a:lnTo>
                      <a:pt x="60" y="4"/>
                    </a:lnTo>
                    <a:lnTo>
                      <a:pt x="117" y="14"/>
                    </a:lnTo>
                    <a:lnTo>
                      <a:pt x="173" y="30"/>
                    </a:lnTo>
                    <a:lnTo>
                      <a:pt x="226" y="53"/>
                    </a:lnTo>
                    <a:lnTo>
                      <a:pt x="274" y="80"/>
                    </a:lnTo>
                    <a:lnTo>
                      <a:pt x="320" y="112"/>
                    </a:lnTo>
                    <a:lnTo>
                      <a:pt x="363" y="150"/>
                    </a:lnTo>
                    <a:lnTo>
                      <a:pt x="400" y="192"/>
                    </a:lnTo>
                    <a:lnTo>
                      <a:pt x="432" y="237"/>
                    </a:lnTo>
                    <a:lnTo>
                      <a:pt x="460" y="287"/>
                    </a:lnTo>
                    <a:lnTo>
                      <a:pt x="482" y="339"/>
                    </a:lnTo>
                    <a:lnTo>
                      <a:pt x="498" y="394"/>
                    </a:lnTo>
                    <a:lnTo>
                      <a:pt x="508" y="452"/>
                    </a:lnTo>
                    <a:lnTo>
                      <a:pt x="512" y="512"/>
                    </a:lnTo>
                  </a:path>
                </a:pathLst>
              </a:custGeom>
              <a:solidFill>
                <a:schemeClr val="tx1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2124075" y="1389063"/>
                <a:ext cx="203200" cy="203200"/>
              </a:xfrm>
              <a:custGeom>
                <a:avLst/>
                <a:gdLst>
                  <a:gd name="T0" fmla="*/ 0 w 512"/>
                  <a:gd name="T1" fmla="*/ 0 h 512"/>
                  <a:gd name="T2" fmla="*/ 0 w 512"/>
                  <a:gd name="T3" fmla="*/ 512 h 512"/>
                  <a:gd name="T4" fmla="*/ 512 w 512"/>
                  <a:gd name="T5" fmla="*/ 512 h 512"/>
                  <a:gd name="T6" fmla="*/ 0 w 512"/>
                  <a:gd name="T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512">
                    <a:moveTo>
                      <a:pt x="0" y="0"/>
                    </a:moveTo>
                    <a:lnTo>
                      <a:pt x="0" y="512"/>
                    </a:lnTo>
                    <a:lnTo>
                      <a:pt x="512" y="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7"/>
              <p:cNvSpPr>
                <a:spLocks/>
              </p:cNvSpPr>
              <p:nvPr/>
            </p:nvSpPr>
            <p:spPr bwMode="auto">
              <a:xfrm>
                <a:off x="2124075" y="1389063"/>
                <a:ext cx="203200" cy="203200"/>
              </a:xfrm>
              <a:custGeom>
                <a:avLst/>
                <a:gdLst>
                  <a:gd name="T0" fmla="*/ 0 w 512"/>
                  <a:gd name="T1" fmla="*/ 0 h 512"/>
                  <a:gd name="T2" fmla="*/ 0 w 512"/>
                  <a:gd name="T3" fmla="*/ 512 h 512"/>
                  <a:gd name="T4" fmla="*/ 512 w 512"/>
                  <a:gd name="T5" fmla="*/ 512 h 512"/>
                  <a:gd name="T6" fmla="*/ 0 w 512"/>
                  <a:gd name="T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512">
                    <a:moveTo>
                      <a:pt x="0" y="0"/>
                    </a:moveTo>
                    <a:lnTo>
                      <a:pt x="0" y="512"/>
                    </a:lnTo>
                    <a:lnTo>
                      <a:pt x="512" y="512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251923" y="2011954"/>
              <a:ext cx="406400" cy="406400"/>
              <a:chOff x="1920875" y="1997075"/>
              <a:chExt cx="406400" cy="406400"/>
            </a:xfrm>
          </p:grpSpPr>
          <p:sp>
            <p:nvSpPr>
              <p:cNvPr id="105" name="Freeform 29"/>
              <p:cNvSpPr>
                <a:spLocks/>
              </p:cNvSpPr>
              <p:nvPr/>
            </p:nvSpPr>
            <p:spPr bwMode="auto">
              <a:xfrm>
                <a:off x="1920875" y="1997075"/>
                <a:ext cx="406400" cy="406400"/>
              </a:xfrm>
              <a:custGeom>
                <a:avLst/>
                <a:gdLst>
                  <a:gd name="T0" fmla="*/ 1023 w 1023"/>
                  <a:gd name="T1" fmla="*/ 512 h 1023"/>
                  <a:gd name="T2" fmla="*/ 1019 w 1023"/>
                  <a:gd name="T3" fmla="*/ 452 h 1023"/>
                  <a:gd name="T4" fmla="*/ 1009 w 1023"/>
                  <a:gd name="T5" fmla="*/ 395 h 1023"/>
                  <a:gd name="T6" fmla="*/ 993 w 1023"/>
                  <a:gd name="T7" fmla="*/ 340 h 1023"/>
                  <a:gd name="T8" fmla="*/ 971 w 1023"/>
                  <a:gd name="T9" fmla="*/ 288 h 1023"/>
                  <a:gd name="T10" fmla="*/ 943 w 1023"/>
                  <a:gd name="T11" fmla="*/ 238 h 1023"/>
                  <a:gd name="T12" fmla="*/ 911 w 1023"/>
                  <a:gd name="T13" fmla="*/ 192 h 1023"/>
                  <a:gd name="T14" fmla="*/ 874 w 1023"/>
                  <a:gd name="T15" fmla="*/ 151 h 1023"/>
                  <a:gd name="T16" fmla="*/ 831 w 1023"/>
                  <a:gd name="T17" fmla="*/ 114 h 1023"/>
                  <a:gd name="T18" fmla="*/ 785 w 1023"/>
                  <a:gd name="T19" fmla="*/ 80 h 1023"/>
                  <a:gd name="T20" fmla="*/ 737 w 1023"/>
                  <a:gd name="T21" fmla="*/ 53 h 1023"/>
                  <a:gd name="T22" fmla="*/ 684 w 1023"/>
                  <a:gd name="T23" fmla="*/ 30 h 1023"/>
                  <a:gd name="T24" fmla="*/ 628 w 1023"/>
                  <a:gd name="T25" fmla="*/ 14 h 1023"/>
                  <a:gd name="T26" fmla="*/ 571 w 1023"/>
                  <a:gd name="T27" fmla="*/ 4 h 1023"/>
                  <a:gd name="T28" fmla="*/ 511 w 1023"/>
                  <a:gd name="T29" fmla="*/ 0 h 1023"/>
                  <a:gd name="T30" fmla="*/ 452 w 1023"/>
                  <a:gd name="T31" fmla="*/ 4 h 1023"/>
                  <a:gd name="T32" fmla="*/ 394 w 1023"/>
                  <a:gd name="T33" fmla="*/ 14 h 1023"/>
                  <a:gd name="T34" fmla="*/ 338 w 1023"/>
                  <a:gd name="T35" fmla="*/ 30 h 1023"/>
                  <a:gd name="T36" fmla="*/ 286 w 1023"/>
                  <a:gd name="T37" fmla="*/ 53 h 1023"/>
                  <a:gd name="T38" fmla="*/ 237 w 1023"/>
                  <a:gd name="T39" fmla="*/ 80 h 1023"/>
                  <a:gd name="T40" fmla="*/ 191 w 1023"/>
                  <a:gd name="T41" fmla="*/ 114 h 1023"/>
                  <a:gd name="T42" fmla="*/ 149 w 1023"/>
                  <a:gd name="T43" fmla="*/ 151 h 1023"/>
                  <a:gd name="T44" fmla="*/ 112 w 1023"/>
                  <a:gd name="T45" fmla="*/ 192 h 1023"/>
                  <a:gd name="T46" fmla="*/ 79 w 1023"/>
                  <a:gd name="T47" fmla="*/ 238 h 1023"/>
                  <a:gd name="T48" fmla="*/ 52 w 1023"/>
                  <a:gd name="T49" fmla="*/ 288 h 1023"/>
                  <a:gd name="T50" fmla="*/ 29 w 1023"/>
                  <a:gd name="T51" fmla="*/ 340 h 1023"/>
                  <a:gd name="T52" fmla="*/ 13 w 1023"/>
                  <a:gd name="T53" fmla="*/ 395 h 1023"/>
                  <a:gd name="T54" fmla="*/ 3 w 1023"/>
                  <a:gd name="T55" fmla="*/ 452 h 1023"/>
                  <a:gd name="T56" fmla="*/ 0 w 1023"/>
                  <a:gd name="T57" fmla="*/ 512 h 1023"/>
                  <a:gd name="T58" fmla="*/ 3 w 1023"/>
                  <a:gd name="T59" fmla="*/ 572 h 1023"/>
                  <a:gd name="T60" fmla="*/ 13 w 1023"/>
                  <a:gd name="T61" fmla="*/ 630 h 1023"/>
                  <a:gd name="T62" fmla="*/ 29 w 1023"/>
                  <a:gd name="T63" fmla="*/ 685 h 1023"/>
                  <a:gd name="T64" fmla="*/ 52 w 1023"/>
                  <a:gd name="T65" fmla="*/ 737 h 1023"/>
                  <a:gd name="T66" fmla="*/ 79 w 1023"/>
                  <a:gd name="T67" fmla="*/ 787 h 1023"/>
                  <a:gd name="T68" fmla="*/ 112 w 1023"/>
                  <a:gd name="T69" fmla="*/ 832 h 1023"/>
                  <a:gd name="T70" fmla="*/ 149 w 1023"/>
                  <a:gd name="T71" fmla="*/ 874 h 1023"/>
                  <a:gd name="T72" fmla="*/ 191 w 1023"/>
                  <a:gd name="T73" fmla="*/ 911 h 1023"/>
                  <a:gd name="T74" fmla="*/ 237 w 1023"/>
                  <a:gd name="T75" fmla="*/ 944 h 1023"/>
                  <a:gd name="T76" fmla="*/ 286 w 1023"/>
                  <a:gd name="T77" fmla="*/ 971 h 1023"/>
                  <a:gd name="T78" fmla="*/ 338 w 1023"/>
                  <a:gd name="T79" fmla="*/ 993 h 1023"/>
                  <a:gd name="T80" fmla="*/ 394 w 1023"/>
                  <a:gd name="T81" fmla="*/ 1010 h 1023"/>
                  <a:gd name="T82" fmla="*/ 452 w 1023"/>
                  <a:gd name="T83" fmla="*/ 1020 h 1023"/>
                  <a:gd name="T84" fmla="*/ 511 w 1023"/>
                  <a:gd name="T85" fmla="*/ 1023 h 1023"/>
                  <a:gd name="T86" fmla="*/ 571 w 1023"/>
                  <a:gd name="T87" fmla="*/ 1020 h 1023"/>
                  <a:gd name="T88" fmla="*/ 628 w 1023"/>
                  <a:gd name="T89" fmla="*/ 1010 h 1023"/>
                  <a:gd name="T90" fmla="*/ 684 w 1023"/>
                  <a:gd name="T91" fmla="*/ 993 h 1023"/>
                  <a:gd name="T92" fmla="*/ 737 w 1023"/>
                  <a:gd name="T93" fmla="*/ 971 h 1023"/>
                  <a:gd name="T94" fmla="*/ 785 w 1023"/>
                  <a:gd name="T95" fmla="*/ 944 h 1023"/>
                  <a:gd name="T96" fmla="*/ 831 w 1023"/>
                  <a:gd name="T97" fmla="*/ 911 h 1023"/>
                  <a:gd name="T98" fmla="*/ 874 w 1023"/>
                  <a:gd name="T99" fmla="*/ 874 h 1023"/>
                  <a:gd name="T100" fmla="*/ 911 w 1023"/>
                  <a:gd name="T101" fmla="*/ 832 h 1023"/>
                  <a:gd name="T102" fmla="*/ 943 w 1023"/>
                  <a:gd name="T103" fmla="*/ 787 h 1023"/>
                  <a:gd name="T104" fmla="*/ 971 w 1023"/>
                  <a:gd name="T105" fmla="*/ 737 h 1023"/>
                  <a:gd name="T106" fmla="*/ 993 w 1023"/>
                  <a:gd name="T107" fmla="*/ 685 h 1023"/>
                  <a:gd name="T108" fmla="*/ 1009 w 1023"/>
                  <a:gd name="T109" fmla="*/ 630 h 1023"/>
                  <a:gd name="T110" fmla="*/ 1019 w 1023"/>
                  <a:gd name="T111" fmla="*/ 572 h 1023"/>
                  <a:gd name="T112" fmla="*/ 1023 w 1023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3" h="1023">
                    <a:moveTo>
                      <a:pt x="1023" y="512"/>
                    </a:moveTo>
                    <a:lnTo>
                      <a:pt x="1019" y="452"/>
                    </a:lnTo>
                    <a:lnTo>
                      <a:pt x="1009" y="395"/>
                    </a:lnTo>
                    <a:lnTo>
                      <a:pt x="993" y="340"/>
                    </a:lnTo>
                    <a:lnTo>
                      <a:pt x="971" y="288"/>
                    </a:lnTo>
                    <a:lnTo>
                      <a:pt x="943" y="238"/>
                    </a:lnTo>
                    <a:lnTo>
                      <a:pt x="911" y="192"/>
                    </a:lnTo>
                    <a:lnTo>
                      <a:pt x="874" y="151"/>
                    </a:lnTo>
                    <a:lnTo>
                      <a:pt x="831" y="114"/>
                    </a:lnTo>
                    <a:lnTo>
                      <a:pt x="785" y="80"/>
                    </a:lnTo>
                    <a:lnTo>
                      <a:pt x="737" y="53"/>
                    </a:lnTo>
                    <a:lnTo>
                      <a:pt x="684" y="30"/>
                    </a:lnTo>
                    <a:lnTo>
                      <a:pt x="628" y="14"/>
                    </a:lnTo>
                    <a:lnTo>
                      <a:pt x="571" y="4"/>
                    </a:lnTo>
                    <a:lnTo>
                      <a:pt x="511" y="0"/>
                    </a:lnTo>
                    <a:lnTo>
                      <a:pt x="452" y="4"/>
                    </a:lnTo>
                    <a:lnTo>
                      <a:pt x="394" y="14"/>
                    </a:lnTo>
                    <a:lnTo>
                      <a:pt x="338" y="30"/>
                    </a:lnTo>
                    <a:lnTo>
                      <a:pt x="286" y="53"/>
                    </a:lnTo>
                    <a:lnTo>
                      <a:pt x="237" y="80"/>
                    </a:lnTo>
                    <a:lnTo>
                      <a:pt x="191" y="114"/>
                    </a:lnTo>
                    <a:lnTo>
                      <a:pt x="149" y="151"/>
                    </a:lnTo>
                    <a:lnTo>
                      <a:pt x="112" y="192"/>
                    </a:lnTo>
                    <a:lnTo>
                      <a:pt x="79" y="238"/>
                    </a:lnTo>
                    <a:lnTo>
                      <a:pt x="52" y="288"/>
                    </a:lnTo>
                    <a:lnTo>
                      <a:pt x="29" y="340"/>
                    </a:lnTo>
                    <a:lnTo>
                      <a:pt x="13" y="395"/>
                    </a:lnTo>
                    <a:lnTo>
                      <a:pt x="3" y="452"/>
                    </a:lnTo>
                    <a:lnTo>
                      <a:pt x="0" y="512"/>
                    </a:lnTo>
                    <a:lnTo>
                      <a:pt x="3" y="572"/>
                    </a:lnTo>
                    <a:lnTo>
                      <a:pt x="13" y="630"/>
                    </a:lnTo>
                    <a:lnTo>
                      <a:pt x="29" y="685"/>
                    </a:lnTo>
                    <a:lnTo>
                      <a:pt x="52" y="737"/>
                    </a:lnTo>
                    <a:lnTo>
                      <a:pt x="79" y="787"/>
                    </a:lnTo>
                    <a:lnTo>
                      <a:pt x="112" y="832"/>
                    </a:lnTo>
                    <a:lnTo>
                      <a:pt x="149" y="874"/>
                    </a:lnTo>
                    <a:lnTo>
                      <a:pt x="191" y="911"/>
                    </a:lnTo>
                    <a:lnTo>
                      <a:pt x="237" y="944"/>
                    </a:lnTo>
                    <a:lnTo>
                      <a:pt x="286" y="971"/>
                    </a:lnTo>
                    <a:lnTo>
                      <a:pt x="338" y="993"/>
                    </a:lnTo>
                    <a:lnTo>
                      <a:pt x="394" y="1010"/>
                    </a:lnTo>
                    <a:lnTo>
                      <a:pt x="452" y="1020"/>
                    </a:lnTo>
                    <a:lnTo>
                      <a:pt x="511" y="1023"/>
                    </a:lnTo>
                    <a:lnTo>
                      <a:pt x="571" y="1020"/>
                    </a:lnTo>
                    <a:lnTo>
                      <a:pt x="628" y="1010"/>
                    </a:lnTo>
                    <a:lnTo>
                      <a:pt x="684" y="993"/>
                    </a:lnTo>
                    <a:lnTo>
                      <a:pt x="737" y="971"/>
                    </a:lnTo>
                    <a:lnTo>
                      <a:pt x="785" y="944"/>
                    </a:lnTo>
                    <a:lnTo>
                      <a:pt x="831" y="911"/>
                    </a:lnTo>
                    <a:lnTo>
                      <a:pt x="874" y="874"/>
                    </a:lnTo>
                    <a:lnTo>
                      <a:pt x="911" y="832"/>
                    </a:lnTo>
                    <a:lnTo>
                      <a:pt x="943" y="787"/>
                    </a:lnTo>
                    <a:lnTo>
                      <a:pt x="971" y="737"/>
                    </a:lnTo>
                    <a:lnTo>
                      <a:pt x="993" y="685"/>
                    </a:lnTo>
                    <a:lnTo>
                      <a:pt x="1009" y="630"/>
                    </a:lnTo>
                    <a:lnTo>
                      <a:pt x="1019" y="572"/>
                    </a:lnTo>
                    <a:lnTo>
                      <a:pt x="1023" y="512"/>
                    </a:lnTo>
                  </a:path>
                </a:pathLst>
              </a:custGeom>
              <a:noFill/>
              <a:ln w="1588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5"/>
              <p:cNvSpPr>
                <a:spLocks/>
              </p:cNvSpPr>
              <p:nvPr/>
            </p:nvSpPr>
            <p:spPr bwMode="auto">
              <a:xfrm>
                <a:off x="1920875" y="1997075"/>
                <a:ext cx="203200" cy="203200"/>
              </a:xfrm>
              <a:custGeom>
                <a:avLst/>
                <a:gdLst>
                  <a:gd name="T0" fmla="*/ 0 w 511"/>
                  <a:gd name="T1" fmla="*/ 512 h 512"/>
                  <a:gd name="T2" fmla="*/ 3 w 511"/>
                  <a:gd name="T3" fmla="*/ 452 h 512"/>
                  <a:gd name="T4" fmla="*/ 13 w 511"/>
                  <a:gd name="T5" fmla="*/ 395 h 512"/>
                  <a:gd name="T6" fmla="*/ 29 w 511"/>
                  <a:gd name="T7" fmla="*/ 340 h 512"/>
                  <a:gd name="T8" fmla="*/ 52 w 511"/>
                  <a:gd name="T9" fmla="*/ 288 h 512"/>
                  <a:gd name="T10" fmla="*/ 79 w 511"/>
                  <a:gd name="T11" fmla="*/ 238 h 512"/>
                  <a:gd name="T12" fmla="*/ 112 w 511"/>
                  <a:gd name="T13" fmla="*/ 192 h 512"/>
                  <a:gd name="T14" fmla="*/ 149 w 511"/>
                  <a:gd name="T15" fmla="*/ 151 h 512"/>
                  <a:gd name="T16" fmla="*/ 191 w 511"/>
                  <a:gd name="T17" fmla="*/ 114 h 512"/>
                  <a:gd name="T18" fmla="*/ 237 w 511"/>
                  <a:gd name="T19" fmla="*/ 80 h 512"/>
                  <a:gd name="T20" fmla="*/ 286 w 511"/>
                  <a:gd name="T21" fmla="*/ 53 h 512"/>
                  <a:gd name="T22" fmla="*/ 338 w 511"/>
                  <a:gd name="T23" fmla="*/ 30 h 512"/>
                  <a:gd name="T24" fmla="*/ 394 w 511"/>
                  <a:gd name="T25" fmla="*/ 14 h 512"/>
                  <a:gd name="T26" fmla="*/ 452 w 511"/>
                  <a:gd name="T27" fmla="*/ 4 h 512"/>
                  <a:gd name="T28" fmla="*/ 511 w 511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1" h="512">
                    <a:moveTo>
                      <a:pt x="0" y="512"/>
                    </a:moveTo>
                    <a:lnTo>
                      <a:pt x="3" y="452"/>
                    </a:lnTo>
                    <a:lnTo>
                      <a:pt x="13" y="395"/>
                    </a:lnTo>
                    <a:lnTo>
                      <a:pt x="29" y="340"/>
                    </a:lnTo>
                    <a:lnTo>
                      <a:pt x="52" y="288"/>
                    </a:lnTo>
                    <a:lnTo>
                      <a:pt x="79" y="238"/>
                    </a:lnTo>
                    <a:lnTo>
                      <a:pt x="112" y="192"/>
                    </a:lnTo>
                    <a:lnTo>
                      <a:pt x="149" y="151"/>
                    </a:lnTo>
                    <a:lnTo>
                      <a:pt x="191" y="114"/>
                    </a:lnTo>
                    <a:lnTo>
                      <a:pt x="237" y="80"/>
                    </a:lnTo>
                    <a:lnTo>
                      <a:pt x="286" y="53"/>
                    </a:lnTo>
                    <a:lnTo>
                      <a:pt x="338" y="30"/>
                    </a:lnTo>
                    <a:lnTo>
                      <a:pt x="394" y="14"/>
                    </a:lnTo>
                    <a:lnTo>
                      <a:pt x="452" y="4"/>
                    </a:lnTo>
                    <a:lnTo>
                      <a:pt x="511" y="0"/>
                    </a:lnTo>
                  </a:path>
                </a:pathLst>
              </a:custGeom>
              <a:solidFill>
                <a:schemeClr val="tx1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42"/>
              <p:cNvSpPr>
                <a:spLocks/>
              </p:cNvSpPr>
              <p:nvPr/>
            </p:nvSpPr>
            <p:spPr bwMode="auto">
              <a:xfrm>
                <a:off x="1920875" y="1997075"/>
                <a:ext cx="203200" cy="203200"/>
              </a:xfrm>
              <a:custGeom>
                <a:avLst/>
                <a:gdLst>
                  <a:gd name="T0" fmla="*/ 0 w 511"/>
                  <a:gd name="T1" fmla="*/ 512 h 512"/>
                  <a:gd name="T2" fmla="*/ 511 w 511"/>
                  <a:gd name="T3" fmla="*/ 512 h 512"/>
                  <a:gd name="T4" fmla="*/ 511 w 511"/>
                  <a:gd name="T5" fmla="*/ 0 h 512"/>
                  <a:gd name="T6" fmla="*/ 0 w 511"/>
                  <a:gd name="T7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1" h="512">
                    <a:moveTo>
                      <a:pt x="0" y="512"/>
                    </a:moveTo>
                    <a:lnTo>
                      <a:pt x="511" y="512"/>
                    </a:lnTo>
                    <a:lnTo>
                      <a:pt x="511" y="0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43"/>
              <p:cNvSpPr>
                <a:spLocks/>
              </p:cNvSpPr>
              <p:nvPr/>
            </p:nvSpPr>
            <p:spPr bwMode="auto">
              <a:xfrm>
                <a:off x="1920875" y="1997075"/>
                <a:ext cx="203200" cy="203200"/>
              </a:xfrm>
              <a:custGeom>
                <a:avLst/>
                <a:gdLst>
                  <a:gd name="T0" fmla="*/ 0 w 511"/>
                  <a:gd name="T1" fmla="*/ 512 h 512"/>
                  <a:gd name="T2" fmla="*/ 511 w 511"/>
                  <a:gd name="T3" fmla="*/ 512 h 512"/>
                  <a:gd name="T4" fmla="*/ 511 w 511"/>
                  <a:gd name="T5" fmla="*/ 0 h 512"/>
                  <a:gd name="T6" fmla="*/ 0 w 511"/>
                  <a:gd name="T7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1" h="512">
                    <a:moveTo>
                      <a:pt x="0" y="512"/>
                    </a:moveTo>
                    <a:lnTo>
                      <a:pt x="511" y="512"/>
                    </a:lnTo>
                    <a:lnTo>
                      <a:pt x="511" y="0"/>
                    </a:lnTo>
                    <a:lnTo>
                      <a:pt x="0" y="5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813899" y="931804"/>
              <a:ext cx="406400" cy="406400"/>
              <a:chOff x="2530475" y="1997075"/>
              <a:chExt cx="406400" cy="406400"/>
            </a:xfrm>
          </p:grpSpPr>
          <p:sp>
            <p:nvSpPr>
              <p:cNvPr id="110" name="Freeform 31"/>
              <p:cNvSpPr>
                <a:spLocks/>
              </p:cNvSpPr>
              <p:nvPr/>
            </p:nvSpPr>
            <p:spPr bwMode="auto">
              <a:xfrm>
                <a:off x="2530475" y="1997075"/>
                <a:ext cx="406400" cy="406400"/>
              </a:xfrm>
              <a:custGeom>
                <a:avLst/>
                <a:gdLst>
                  <a:gd name="T0" fmla="*/ 1024 w 1024"/>
                  <a:gd name="T1" fmla="*/ 512 h 1023"/>
                  <a:gd name="T2" fmla="*/ 1020 w 1024"/>
                  <a:gd name="T3" fmla="*/ 452 h 1023"/>
                  <a:gd name="T4" fmla="*/ 1010 w 1024"/>
                  <a:gd name="T5" fmla="*/ 395 h 1023"/>
                  <a:gd name="T6" fmla="*/ 994 w 1024"/>
                  <a:gd name="T7" fmla="*/ 340 h 1023"/>
                  <a:gd name="T8" fmla="*/ 971 w 1024"/>
                  <a:gd name="T9" fmla="*/ 288 h 1023"/>
                  <a:gd name="T10" fmla="*/ 944 w 1024"/>
                  <a:gd name="T11" fmla="*/ 238 h 1023"/>
                  <a:gd name="T12" fmla="*/ 910 w 1024"/>
                  <a:gd name="T13" fmla="*/ 192 h 1023"/>
                  <a:gd name="T14" fmla="*/ 873 w 1024"/>
                  <a:gd name="T15" fmla="*/ 151 h 1023"/>
                  <a:gd name="T16" fmla="*/ 832 w 1024"/>
                  <a:gd name="T17" fmla="*/ 114 h 1023"/>
                  <a:gd name="T18" fmla="*/ 786 w 1024"/>
                  <a:gd name="T19" fmla="*/ 80 h 1023"/>
                  <a:gd name="T20" fmla="*/ 736 w 1024"/>
                  <a:gd name="T21" fmla="*/ 53 h 1023"/>
                  <a:gd name="T22" fmla="*/ 684 w 1024"/>
                  <a:gd name="T23" fmla="*/ 30 h 1023"/>
                  <a:gd name="T24" fmla="*/ 629 w 1024"/>
                  <a:gd name="T25" fmla="*/ 14 h 1023"/>
                  <a:gd name="T26" fmla="*/ 572 w 1024"/>
                  <a:gd name="T27" fmla="*/ 4 h 1023"/>
                  <a:gd name="T28" fmla="*/ 512 w 1024"/>
                  <a:gd name="T29" fmla="*/ 0 h 1023"/>
                  <a:gd name="T30" fmla="*/ 452 w 1024"/>
                  <a:gd name="T31" fmla="*/ 4 h 1023"/>
                  <a:gd name="T32" fmla="*/ 393 w 1024"/>
                  <a:gd name="T33" fmla="*/ 14 h 1023"/>
                  <a:gd name="T34" fmla="*/ 339 w 1024"/>
                  <a:gd name="T35" fmla="*/ 30 h 1023"/>
                  <a:gd name="T36" fmla="*/ 286 w 1024"/>
                  <a:gd name="T37" fmla="*/ 53 h 1023"/>
                  <a:gd name="T38" fmla="*/ 237 w 1024"/>
                  <a:gd name="T39" fmla="*/ 80 h 1023"/>
                  <a:gd name="T40" fmla="*/ 192 w 1024"/>
                  <a:gd name="T41" fmla="*/ 114 h 1023"/>
                  <a:gd name="T42" fmla="*/ 149 w 1024"/>
                  <a:gd name="T43" fmla="*/ 151 h 1023"/>
                  <a:gd name="T44" fmla="*/ 112 w 1024"/>
                  <a:gd name="T45" fmla="*/ 192 h 1023"/>
                  <a:gd name="T46" fmla="*/ 80 w 1024"/>
                  <a:gd name="T47" fmla="*/ 238 h 1023"/>
                  <a:gd name="T48" fmla="*/ 52 w 1024"/>
                  <a:gd name="T49" fmla="*/ 288 h 1023"/>
                  <a:gd name="T50" fmla="*/ 30 w 1024"/>
                  <a:gd name="T51" fmla="*/ 340 h 1023"/>
                  <a:gd name="T52" fmla="*/ 14 w 1024"/>
                  <a:gd name="T53" fmla="*/ 395 h 1023"/>
                  <a:gd name="T54" fmla="*/ 4 w 1024"/>
                  <a:gd name="T55" fmla="*/ 452 h 1023"/>
                  <a:gd name="T56" fmla="*/ 0 w 1024"/>
                  <a:gd name="T57" fmla="*/ 512 h 1023"/>
                  <a:gd name="T58" fmla="*/ 4 w 1024"/>
                  <a:gd name="T59" fmla="*/ 572 h 1023"/>
                  <a:gd name="T60" fmla="*/ 14 w 1024"/>
                  <a:gd name="T61" fmla="*/ 630 h 1023"/>
                  <a:gd name="T62" fmla="*/ 30 w 1024"/>
                  <a:gd name="T63" fmla="*/ 685 h 1023"/>
                  <a:gd name="T64" fmla="*/ 52 w 1024"/>
                  <a:gd name="T65" fmla="*/ 737 h 1023"/>
                  <a:gd name="T66" fmla="*/ 80 w 1024"/>
                  <a:gd name="T67" fmla="*/ 787 h 1023"/>
                  <a:gd name="T68" fmla="*/ 112 w 1024"/>
                  <a:gd name="T69" fmla="*/ 832 h 1023"/>
                  <a:gd name="T70" fmla="*/ 149 w 1024"/>
                  <a:gd name="T71" fmla="*/ 874 h 1023"/>
                  <a:gd name="T72" fmla="*/ 192 w 1024"/>
                  <a:gd name="T73" fmla="*/ 911 h 1023"/>
                  <a:gd name="T74" fmla="*/ 237 w 1024"/>
                  <a:gd name="T75" fmla="*/ 944 h 1023"/>
                  <a:gd name="T76" fmla="*/ 286 w 1024"/>
                  <a:gd name="T77" fmla="*/ 971 h 1023"/>
                  <a:gd name="T78" fmla="*/ 339 w 1024"/>
                  <a:gd name="T79" fmla="*/ 993 h 1023"/>
                  <a:gd name="T80" fmla="*/ 393 w 1024"/>
                  <a:gd name="T81" fmla="*/ 1010 h 1023"/>
                  <a:gd name="T82" fmla="*/ 452 w 1024"/>
                  <a:gd name="T83" fmla="*/ 1020 h 1023"/>
                  <a:gd name="T84" fmla="*/ 512 w 1024"/>
                  <a:gd name="T85" fmla="*/ 1023 h 1023"/>
                  <a:gd name="T86" fmla="*/ 572 w 1024"/>
                  <a:gd name="T87" fmla="*/ 1020 h 1023"/>
                  <a:gd name="T88" fmla="*/ 629 w 1024"/>
                  <a:gd name="T89" fmla="*/ 1010 h 1023"/>
                  <a:gd name="T90" fmla="*/ 684 w 1024"/>
                  <a:gd name="T91" fmla="*/ 993 h 1023"/>
                  <a:gd name="T92" fmla="*/ 736 w 1024"/>
                  <a:gd name="T93" fmla="*/ 971 h 1023"/>
                  <a:gd name="T94" fmla="*/ 786 w 1024"/>
                  <a:gd name="T95" fmla="*/ 944 h 1023"/>
                  <a:gd name="T96" fmla="*/ 832 w 1024"/>
                  <a:gd name="T97" fmla="*/ 911 h 1023"/>
                  <a:gd name="T98" fmla="*/ 873 w 1024"/>
                  <a:gd name="T99" fmla="*/ 874 h 1023"/>
                  <a:gd name="T100" fmla="*/ 910 w 1024"/>
                  <a:gd name="T101" fmla="*/ 832 h 1023"/>
                  <a:gd name="T102" fmla="*/ 944 w 1024"/>
                  <a:gd name="T103" fmla="*/ 787 h 1023"/>
                  <a:gd name="T104" fmla="*/ 971 w 1024"/>
                  <a:gd name="T105" fmla="*/ 737 h 1023"/>
                  <a:gd name="T106" fmla="*/ 994 w 1024"/>
                  <a:gd name="T107" fmla="*/ 685 h 1023"/>
                  <a:gd name="T108" fmla="*/ 1010 w 1024"/>
                  <a:gd name="T109" fmla="*/ 630 h 1023"/>
                  <a:gd name="T110" fmla="*/ 1020 w 1024"/>
                  <a:gd name="T111" fmla="*/ 572 h 1023"/>
                  <a:gd name="T112" fmla="*/ 1024 w 1024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023">
                    <a:moveTo>
                      <a:pt x="1024" y="512"/>
                    </a:moveTo>
                    <a:lnTo>
                      <a:pt x="1020" y="452"/>
                    </a:lnTo>
                    <a:lnTo>
                      <a:pt x="1010" y="395"/>
                    </a:lnTo>
                    <a:lnTo>
                      <a:pt x="994" y="340"/>
                    </a:lnTo>
                    <a:lnTo>
                      <a:pt x="971" y="288"/>
                    </a:lnTo>
                    <a:lnTo>
                      <a:pt x="944" y="238"/>
                    </a:lnTo>
                    <a:lnTo>
                      <a:pt x="910" y="192"/>
                    </a:lnTo>
                    <a:lnTo>
                      <a:pt x="873" y="151"/>
                    </a:lnTo>
                    <a:lnTo>
                      <a:pt x="832" y="114"/>
                    </a:lnTo>
                    <a:lnTo>
                      <a:pt x="786" y="80"/>
                    </a:lnTo>
                    <a:lnTo>
                      <a:pt x="736" y="53"/>
                    </a:lnTo>
                    <a:lnTo>
                      <a:pt x="684" y="30"/>
                    </a:lnTo>
                    <a:lnTo>
                      <a:pt x="629" y="14"/>
                    </a:lnTo>
                    <a:lnTo>
                      <a:pt x="572" y="4"/>
                    </a:lnTo>
                    <a:lnTo>
                      <a:pt x="512" y="0"/>
                    </a:lnTo>
                    <a:lnTo>
                      <a:pt x="452" y="4"/>
                    </a:lnTo>
                    <a:lnTo>
                      <a:pt x="393" y="14"/>
                    </a:lnTo>
                    <a:lnTo>
                      <a:pt x="339" y="30"/>
                    </a:lnTo>
                    <a:lnTo>
                      <a:pt x="286" y="53"/>
                    </a:lnTo>
                    <a:lnTo>
                      <a:pt x="237" y="80"/>
                    </a:lnTo>
                    <a:lnTo>
                      <a:pt x="192" y="114"/>
                    </a:lnTo>
                    <a:lnTo>
                      <a:pt x="149" y="151"/>
                    </a:lnTo>
                    <a:lnTo>
                      <a:pt x="112" y="192"/>
                    </a:lnTo>
                    <a:lnTo>
                      <a:pt x="80" y="238"/>
                    </a:lnTo>
                    <a:lnTo>
                      <a:pt x="52" y="288"/>
                    </a:lnTo>
                    <a:lnTo>
                      <a:pt x="30" y="340"/>
                    </a:lnTo>
                    <a:lnTo>
                      <a:pt x="14" y="395"/>
                    </a:lnTo>
                    <a:lnTo>
                      <a:pt x="4" y="452"/>
                    </a:lnTo>
                    <a:lnTo>
                      <a:pt x="0" y="512"/>
                    </a:lnTo>
                    <a:lnTo>
                      <a:pt x="4" y="572"/>
                    </a:lnTo>
                    <a:lnTo>
                      <a:pt x="14" y="630"/>
                    </a:lnTo>
                    <a:lnTo>
                      <a:pt x="30" y="685"/>
                    </a:lnTo>
                    <a:lnTo>
                      <a:pt x="52" y="737"/>
                    </a:lnTo>
                    <a:lnTo>
                      <a:pt x="80" y="787"/>
                    </a:lnTo>
                    <a:lnTo>
                      <a:pt x="112" y="832"/>
                    </a:lnTo>
                    <a:lnTo>
                      <a:pt x="149" y="874"/>
                    </a:lnTo>
                    <a:lnTo>
                      <a:pt x="192" y="911"/>
                    </a:lnTo>
                    <a:lnTo>
                      <a:pt x="237" y="944"/>
                    </a:lnTo>
                    <a:lnTo>
                      <a:pt x="286" y="971"/>
                    </a:lnTo>
                    <a:lnTo>
                      <a:pt x="339" y="993"/>
                    </a:lnTo>
                    <a:lnTo>
                      <a:pt x="393" y="1010"/>
                    </a:lnTo>
                    <a:lnTo>
                      <a:pt x="452" y="1020"/>
                    </a:lnTo>
                    <a:lnTo>
                      <a:pt x="512" y="1023"/>
                    </a:lnTo>
                    <a:lnTo>
                      <a:pt x="572" y="1020"/>
                    </a:lnTo>
                    <a:lnTo>
                      <a:pt x="629" y="1010"/>
                    </a:lnTo>
                    <a:lnTo>
                      <a:pt x="684" y="993"/>
                    </a:lnTo>
                    <a:lnTo>
                      <a:pt x="736" y="971"/>
                    </a:lnTo>
                    <a:lnTo>
                      <a:pt x="786" y="944"/>
                    </a:lnTo>
                    <a:lnTo>
                      <a:pt x="832" y="911"/>
                    </a:lnTo>
                    <a:lnTo>
                      <a:pt x="873" y="874"/>
                    </a:lnTo>
                    <a:lnTo>
                      <a:pt x="910" y="832"/>
                    </a:lnTo>
                    <a:lnTo>
                      <a:pt x="944" y="787"/>
                    </a:lnTo>
                    <a:lnTo>
                      <a:pt x="971" y="737"/>
                    </a:lnTo>
                    <a:lnTo>
                      <a:pt x="994" y="685"/>
                    </a:lnTo>
                    <a:lnTo>
                      <a:pt x="1010" y="630"/>
                    </a:lnTo>
                    <a:lnTo>
                      <a:pt x="1020" y="572"/>
                    </a:lnTo>
                    <a:lnTo>
                      <a:pt x="1024" y="512"/>
                    </a:lnTo>
                  </a:path>
                </a:pathLst>
              </a:custGeom>
              <a:noFill/>
              <a:ln w="1588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4"/>
              <p:cNvSpPr>
                <a:spLocks/>
              </p:cNvSpPr>
              <p:nvPr/>
            </p:nvSpPr>
            <p:spPr bwMode="auto">
              <a:xfrm>
                <a:off x="2530475" y="2200275"/>
                <a:ext cx="203200" cy="203200"/>
              </a:xfrm>
              <a:custGeom>
                <a:avLst/>
                <a:gdLst>
                  <a:gd name="T0" fmla="*/ 512 w 512"/>
                  <a:gd name="T1" fmla="*/ 511 h 511"/>
                  <a:gd name="T2" fmla="*/ 452 w 512"/>
                  <a:gd name="T3" fmla="*/ 508 h 511"/>
                  <a:gd name="T4" fmla="*/ 393 w 512"/>
                  <a:gd name="T5" fmla="*/ 498 h 511"/>
                  <a:gd name="T6" fmla="*/ 339 w 512"/>
                  <a:gd name="T7" fmla="*/ 481 h 511"/>
                  <a:gd name="T8" fmla="*/ 286 w 512"/>
                  <a:gd name="T9" fmla="*/ 459 h 511"/>
                  <a:gd name="T10" fmla="*/ 237 w 512"/>
                  <a:gd name="T11" fmla="*/ 432 h 511"/>
                  <a:gd name="T12" fmla="*/ 192 w 512"/>
                  <a:gd name="T13" fmla="*/ 399 h 511"/>
                  <a:gd name="T14" fmla="*/ 149 w 512"/>
                  <a:gd name="T15" fmla="*/ 362 h 511"/>
                  <a:gd name="T16" fmla="*/ 112 w 512"/>
                  <a:gd name="T17" fmla="*/ 320 h 511"/>
                  <a:gd name="T18" fmla="*/ 80 w 512"/>
                  <a:gd name="T19" fmla="*/ 275 h 511"/>
                  <a:gd name="T20" fmla="*/ 52 w 512"/>
                  <a:gd name="T21" fmla="*/ 225 h 511"/>
                  <a:gd name="T22" fmla="*/ 30 w 512"/>
                  <a:gd name="T23" fmla="*/ 173 h 511"/>
                  <a:gd name="T24" fmla="*/ 14 w 512"/>
                  <a:gd name="T25" fmla="*/ 118 h 511"/>
                  <a:gd name="T26" fmla="*/ 4 w 512"/>
                  <a:gd name="T27" fmla="*/ 60 h 511"/>
                  <a:gd name="T28" fmla="*/ 0 w 512"/>
                  <a:gd name="T29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511">
                    <a:moveTo>
                      <a:pt x="512" y="511"/>
                    </a:moveTo>
                    <a:lnTo>
                      <a:pt x="452" y="508"/>
                    </a:lnTo>
                    <a:lnTo>
                      <a:pt x="393" y="498"/>
                    </a:lnTo>
                    <a:lnTo>
                      <a:pt x="339" y="481"/>
                    </a:lnTo>
                    <a:lnTo>
                      <a:pt x="286" y="459"/>
                    </a:lnTo>
                    <a:lnTo>
                      <a:pt x="237" y="432"/>
                    </a:lnTo>
                    <a:lnTo>
                      <a:pt x="192" y="399"/>
                    </a:lnTo>
                    <a:lnTo>
                      <a:pt x="149" y="362"/>
                    </a:lnTo>
                    <a:lnTo>
                      <a:pt x="112" y="320"/>
                    </a:lnTo>
                    <a:lnTo>
                      <a:pt x="80" y="275"/>
                    </a:lnTo>
                    <a:lnTo>
                      <a:pt x="52" y="225"/>
                    </a:lnTo>
                    <a:lnTo>
                      <a:pt x="30" y="173"/>
                    </a:lnTo>
                    <a:lnTo>
                      <a:pt x="14" y="118"/>
                    </a:lnTo>
                    <a:lnTo>
                      <a:pt x="4" y="6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40"/>
              <p:cNvSpPr>
                <a:spLocks/>
              </p:cNvSpPr>
              <p:nvPr/>
            </p:nvSpPr>
            <p:spPr bwMode="auto">
              <a:xfrm>
                <a:off x="2530475" y="2200275"/>
                <a:ext cx="203200" cy="203200"/>
              </a:xfrm>
              <a:custGeom>
                <a:avLst/>
                <a:gdLst>
                  <a:gd name="T0" fmla="*/ 0 w 512"/>
                  <a:gd name="T1" fmla="*/ 0 h 511"/>
                  <a:gd name="T2" fmla="*/ 512 w 512"/>
                  <a:gd name="T3" fmla="*/ 0 h 511"/>
                  <a:gd name="T4" fmla="*/ 512 w 512"/>
                  <a:gd name="T5" fmla="*/ 511 h 511"/>
                  <a:gd name="T6" fmla="*/ 0 w 512"/>
                  <a:gd name="T7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511">
                    <a:moveTo>
                      <a:pt x="0" y="0"/>
                    </a:moveTo>
                    <a:lnTo>
                      <a:pt x="512" y="0"/>
                    </a:lnTo>
                    <a:lnTo>
                      <a:pt x="512" y="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1"/>
              <p:cNvSpPr>
                <a:spLocks/>
              </p:cNvSpPr>
              <p:nvPr/>
            </p:nvSpPr>
            <p:spPr bwMode="auto">
              <a:xfrm>
                <a:off x="2530475" y="2200275"/>
                <a:ext cx="203200" cy="203200"/>
              </a:xfrm>
              <a:custGeom>
                <a:avLst/>
                <a:gdLst>
                  <a:gd name="T0" fmla="*/ 0 w 512"/>
                  <a:gd name="T1" fmla="*/ 0 h 511"/>
                  <a:gd name="T2" fmla="*/ 512 w 512"/>
                  <a:gd name="T3" fmla="*/ 0 h 511"/>
                  <a:gd name="T4" fmla="*/ 512 w 512"/>
                  <a:gd name="T5" fmla="*/ 511 h 511"/>
                  <a:gd name="T6" fmla="*/ 0 w 512"/>
                  <a:gd name="T7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511">
                    <a:moveTo>
                      <a:pt x="0" y="0"/>
                    </a:moveTo>
                    <a:lnTo>
                      <a:pt x="512" y="0"/>
                    </a:lnTo>
                    <a:lnTo>
                      <a:pt x="512" y="51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6029923" y="3020094"/>
              <a:ext cx="406400" cy="406400"/>
              <a:chOff x="7665802" y="5445280"/>
              <a:chExt cx="406400" cy="406400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7665802" y="5445280"/>
                <a:ext cx="406400" cy="406400"/>
                <a:chOff x="2530475" y="1997075"/>
                <a:chExt cx="406400" cy="406400"/>
              </a:xfrm>
            </p:grpSpPr>
            <p:sp>
              <p:nvSpPr>
                <p:cNvPr id="121" name="Freeform 31"/>
                <p:cNvSpPr>
                  <a:spLocks/>
                </p:cNvSpPr>
                <p:nvPr/>
              </p:nvSpPr>
              <p:spPr bwMode="auto">
                <a:xfrm>
                  <a:off x="2530475" y="1997075"/>
                  <a:ext cx="406400" cy="406400"/>
                </a:xfrm>
                <a:custGeom>
                  <a:avLst/>
                  <a:gdLst>
                    <a:gd name="T0" fmla="*/ 1024 w 1024"/>
                    <a:gd name="T1" fmla="*/ 512 h 1023"/>
                    <a:gd name="T2" fmla="*/ 1020 w 1024"/>
                    <a:gd name="T3" fmla="*/ 452 h 1023"/>
                    <a:gd name="T4" fmla="*/ 1010 w 1024"/>
                    <a:gd name="T5" fmla="*/ 395 h 1023"/>
                    <a:gd name="T6" fmla="*/ 994 w 1024"/>
                    <a:gd name="T7" fmla="*/ 340 h 1023"/>
                    <a:gd name="T8" fmla="*/ 971 w 1024"/>
                    <a:gd name="T9" fmla="*/ 288 h 1023"/>
                    <a:gd name="T10" fmla="*/ 944 w 1024"/>
                    <a:gd name="T11" fmla="*/ 238 h 1023"/>
                    <a:gd name="T12" fmla="*/ 910 w 1024"/>
                    <a:gd name="T13" fmla="*/ 192 h 1023"/>
                    <a:gd name="T14" fmla="*/ 873 w 1024"/>
                    <a:gd name="T15" fmla="*/ 151 h 1023"/>
                    <a:gd name="T16" fmla="*/ 832 w 1024"/>
                    <a:gd name="T17" fmla="*/ 114 h 1023"/>
                    <a:gd name="T18" fmla="*/ 786 w 1024"/>
                    <a:gd name="T19" fmla="*/ 80 h 1023"/>
                    <a:gd name="T20" fmla="*/ 736 w 1024"/>
                    <a:gd name="T21" fmla="*/ 53 h 1023"/>
                    <a:gd name="T22" fmla="*/ 684 w 1024"/>
                    <a:gd name="T23" fmla="*/ 30 h 1023"/>
                    <a:gd name="T24" fmla="*/ 629 w 1024"/>
                    <a:gd name="T25" fmla="*/ 14 h 1023"/>
                    <a:gd name="T26" fmla="*/ 572 w 1024"/>
                    <a:gd name="T27" fmla="*/ 4 h 1023"/>
                    <a:gd name="T28" fmla="*/ 512 w 1024"/>
                    <a:gd name="T29" fmla="*/ 0 h 1023"/>
                    <a:gd name="T30" fmla="*/ 452 w 1024"/>
                    <a:gd name="T31" fmla="*/ 4 h 1023"/>
                    <a:gd name="T32" fmla="*/ 393 w 1024"/>
                    <a:gd name="T33" fmla="*/ 14 h 1023"/>
                    <a:gd name="T34" fmla="*/ 339 w 1024"/>
                    <a:gd name="T35" fmla="*/ 30 h 1023"/>
                    <a:gd name="T36" fmla="*/ 286 w 1024"/>
                    <a:gd name="T37" fmla="*/ 53 h 1023"/>
                    <a:gd name="T38" fmla="*/ 237 w 1024"/>
                    <a:gd name="T39" fmla="*/ 80 h 1023"/>
                    <a:gd name="T40" fmla="*/ 192 w 1024"/>
                    <a:gd name="T41" fmla="*/ 114 h 1023"/>
                    <a:gd name="T42" fmla="*/ 149 w 1024"/>
                    <a:gd name="T43" fmla="*/ 151 h 1023"/>
                    <a:gd name="T44" fmla="*/ 112 w 1024"/>
                    <a:gd name="T45" fmla="*/ 192 h 1023"/>
                    <a:gd name="T46" fmla="*/ 80 w 1024"/>
                    <a:gd name="T47" fmla="*/ 238 h 1023"/>
                    <a:gd name="T48" fmla="*/ 52 w 1024"/>
                    <a:gd name="T49" fmla="*/ 288 h 1023"/>
                    <a:gd name="T50" fmla="*/ 30 w 1024"/>
                    <a:gd name="T51" fmla="*/ 340 h 1023"/>
                    <a:gd name="T52" fmla="*/ 14 w 1024"/>
                    <a:gd name="T53" fmla="*/ 395 h 1023"/>
                    <a:gd name="T54" fmla="*/ 4 w 1024"/>
                    <a:gd name="T55" fmla="*/ 452 h 1023"/>
                    <a:gd name="T56" fmla="*/ 0 w 1024"/>
                    <a:gd name="T57" fmla="*/ 512 h 1023"/>
                    <a:gd name="T58" fmla="*/ 4 w 1024"/>
                    <a:gd name="T59" fmla="*/ 572 h 1023"/>
                    <a:gd name="T60" fmla="*/ 14 w 1024"/>
                    <a:gd name="T61" fmla="*/ 630 h 1023"/>
                    <a:gd name="T62" fmla="*/ 30 w 1024"/>
                    <a:gd name="T63" fmla="*/ 685 h 1023"/>
                    <a:gd name="T64" fmla="*/ 52 w 1024"/>
                    <a:gd name="T65" fmla="*/ 737 h 1023"/>
                    <a:gd name="T66" fmla="*/ 80 w 1024"/>
                    <a:gd name="T67" fmla="*/ 787 h 1023"/>
                    <a:gd name="T68" fmla="*/ 112 w 1024"/>
                    <a:gd name="T69" fmla="*/ 832 h 1023"/>
                    <a:gd name="T70" fmla="*/ 149 w 1024"/>
                    <a:gd name="T71" fmla="*/ 874 h 1023"/>
                    <a:gd name="T72" fmla="*/ 192 w 1024"/>
                    <a:gd name="T73" fmla="*/ 911 h 1023"/>
                    <a:gd name="T74" fmla="*/ 237 w 1024"/>
                    <a:gd name="T75" fmla="*/ 944 h 1023"/>
                    <a:gd name="T76" fmla="*/ 286 w 1024"/>
                    <a:gd name="T77" fmla="*/ 971 h 1023"/>
                    <a:gd name="T78" fmla="*/ 339 w 1024"/>
                    <a:gd name="T79" fmla="*/ 993 h 1023"/>
                    <a:gd name="T80" fmla="*/ 393 w 1024"/>
                    <a:gd name="T81" fmla="*/ 1010 h 1023"/>
                    <a:gd name="T82" fmla="*/ 452 w 1024"/>
                    <a:gd name="T83" fmla="*/ 1020 h 1023"/>
                    <a:gd name="T84" fmla="*/ 512 w 1024"/>
                    <a:gd name="T85" fmla="*/ 1023 h 1023"/>
                    <a:gd name="T86" fmla="*/ 572 w 1024"/>
                    <a:gd name="T87" fmla="*/ 1020 h 1023"/>
                    <a:gd name="T88" fmla="*/ 629 w 1024"/>
                    <a:gd name="T89" fmla="*/ 1010 h 1023"/>
                    <a:gd name="T90" fmla="*/ 684 w 1024"/>
                    <a:gd name="T91" fmla="*/ 993 h 1023"/>
                    <a:gd name="T92" fmla="*/ 736 w 1024"/>
                    <a:gd name="T93" fmla="*/ 971 h 1023"/>
                    <a:gd name="T94" fmla="*/ 786 w 1024"/>
                    <a:gd name="T95" fmla="*/ 944 h 1023"/>
                    <a:gd name="T96" fmla="*/ 832 w 1024"/>
                    <a:gd name="T97" fmla="*/ 911 h 1023"/>
                    <a:gd name="T98" fmla="*/ 873 w 1024"/>
                    <a:gd name="T99" fmla="*/ 874 h 1023"/>
                    <a:gd name="T100" fmla="*/ 910 w 1024"/>
                    <a:gd name="T101" fmla="*/ 832 h 1023"/>
                    <a:gd name="T102" fmla="*/ 944 w 1024"/>
                    <a:gd name="T103" fmla="*/ 787 h 1023"/>
                    <a:gd name="T104" fmla="*/ 971 w 1024"/>
                    <a:gd name="T105" fmla="*/ 737 h 1023"/>
                    <a:gd name="T106" fmla="*/ 994 w 1024"/>
                    <a:gd name="T107" fmla="*/ 685 h 1023"/>
                    <a:gd name="T108" fmla="*/ 1010 w 1024"/>
                    <a:gd name="T109" fmla="*/ 630 h 1023"/>
                    <a:gd name="T110" fmla="*/ 1020 w 1024"/>
                    <a:gd name="T111" fmla="*/ 572 h 1023"/>
                    <a:gd name="T112" fmla="*/ 1024 w 1024"/>
                    <a:gd name="T113" fmla="*/ 512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24" h="1023">
                      <a:moveTo>
                        <a:pt x="1024" y="512"/>
                      </a:moveTo>
                      <a:lnTo>
                        <a:pt x="1020" y="452"/>
                      </a:lnTo>
                      <a:lnTo>
                        <a:pt x="1010" y="395"/>
                      </a:lnTo>
                      <a:lnTo>
                        <a:pt x="994" y="340"/>
                      </a:lnTo>
                      <a:lnTo>
                        <a:pt x="971" y="288"/>
                      </a:lnTo>
                      <a:lnTo>
                        <a:pt x="944" y="238"/>
                      </a:lnTo>
                      <a:lnTo>
                        <a:pt x="910" y="192"/>
                      </a:lnTo>
                      <a:lnTo>
                        <a:pt x="873" y="151"/>
                      </a:lnTo>
                      <a:lnTo>
                        <a:pt x="832" y="114"/>
                      </a:lnTo>
                      <a:lnTo>
                        <a:pt x="786" y="80"/>
                      </a:lnTo>
                      <a:lnTo>
                        <a:pt x="736" y="53"/>
                      </a:lnTo>
                      <a:lnTo>
                        <a:pt x="684" y="30"/>
                      </a:lnTo>
                      <a:lnTo>
                        <a:pt x="629" y="14"/>
                      </a:lnTo>
                      <a:lnTo>
                        <a:pt x="572" y="4"/>
                      </a:lnTo>
                      <a:lnTo>
                        <a:pt x="512" y="0"/>
                      </a:lnTo>
                      <a:lnTo>
                        <a:pt x="452" y="4"/>
                      </a:lnTo>
                      <a:lnTo>
                        <a:pt x="393" y="14"/>
                      </a:lnTo>
                      <a:lnTo>
                        <a:pt x="339" y="30"/>
                      </a:lnTo>
                      <a:lnTo>
                        <a:pt x="286" y="53"/>
                      </a:lnTo>
                      <a:lnTo>
                        <a:pt x="237" y="80"/>
                      </a:lnTo>
                      <a:lnTo>
                        <a:pt x="192" y="114"/>
                      </a:lnTo>
                      <a:lnTo>
                        <a:pt x="149" y="151"/>
                      </a:lnTo>
                      <a:lnTo>
                        <a:pt x="112" y="192"/>
                      </a:lnTo>
                      <a:lnTo>
                        <a:pt x="80" y="238"/>
                      </a:lnTo>
                      <a:lnTo>
                        <a:pt x="52" y="288"/>
                      </a:lnTo>
                      <a:lnTo>
                        <a:pt x="30" y="340"/>
                      </a:lnTo>
                      <a:lnTo>
                        <a:pt x="14" y="395"/>
                      </a:lnTo>
                      <a:lnTo>
                        <a:pt x="4" y="452"/>
                      </a:lnTo>
                      <a:lnTo>
                        <a:pt x="0" y="512"/>
                      </a:lnTo>
                      <a:lnTo>
                        <a:pt x="4" y="572"/>
                      </a:lnTo>
                      <a:lnTo>
                        <a:pt x="14" y="630"/>
                      </a:lnTo>
                      <a:lnTo>
                        <a:pt x="30" y="685"/>
                      </a:lnTo>
                      <a:lnTo>
                        <a:pt x="52" y="737"/>
                      </a:lnTo>
                      <a:lnTo>
                        <a:pt x="80" y="787"/>
                      </a:lnTo>
                      <a:lnTo>
                        <a:pt x="112" y="832"/>
                      </a:lnTo>
                      <a:lnTo>
                        <a:pt x="149" y="874"/>
                      </a:lnTo>
                      <a:lnTo>
                        <a:pt x="192" y="911"/>
                      </a:lnTo>
                      <a:lnTo>
                        <a:pt x="237" y="944"/>
                      </a:lnTo>
                      <a:lnTo>
                        <a:pt x="286" y="971"/>
                      </a:lnTo>
                      <a:lnTo>
                        <a:pt x="339" y="993"/>
                      </a:lnTo>
                      <a:lnTo>
                        <a:pt x="393" y="1010"/>
                      </a:lnTo>
                      <a:lnTo>
                        <a:pt x="452" y="1020"/>
                      </a:lnTo>
                      <a:lnTo>
                        <a:pt x="512" y="1023"/>
                      </a:lnTo>
                      <a:lnTo>
                        <a:pt x="572" y="1020"/>
                      </a:lnTo>
                      <a:lnTo>
                        <a:pt x="629" y="1010"/>
                      </a:lnTo>
                      <a:lnTo>
                        <a:pt x="684" y="993"/>
                      </a:lnTo>
                      <a:lnTo>
                        <a:pt x="736" y="971"/>
                      </a:lnTo>
                      <a:lnTo>
                        <a:pt x="786" y="944"/>
                      </a:lnTo>
                      <a:lnTo>
                        <a:pt x="832" y="911"/>
                      </a:lnTo>
                      <a:lnTo>
                        <a:pt x="873" y="874"/>
                      </a:lnTo>
                      <a:lnTo>
                        <a:pt x="910" y="832"/>
                      </a:lnTo>
                      <a:lnTo>
                        <a:pt x="944" y="787"/>
                      </a:lnTo>
                      <a:lnTo>
                        <a:pt x="971" y="737"/>
                      </a:lnTo>
                      <a:lnTo>
                        <a:pt x="994" y="685"/>
                      </a:lnTo>
                      <a:lnTo>
                        <a:pt x="1010" y="630"/>
                      </a:lnTo>
                      <a:lnTo>
                        <a:pt x="1020" y="572"/>
                      </a:lnTo>
                      <a:lnTo>
                        <a:pt x="1024" y="512"/>
                      </a:lnTo>
                    </a:path>
                  </a:pathLst>
                </a:custGeom>
                <a:noFill/>
                <a:ln w="1588">
                  <a:noFill/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2530475" y="2200275"/>
                  <a:ext cx="203200" cy="203200"/>
                </a:xfrm>
                <a:custGeom>
                  <a:avLst/>
                  <a:gdLst>
                    <a:gd name="T0" fmla="*/ 512 w 512"/>
                    <a:gd name="T1" fmla="*/ 511 h 511"/>
                    <a:gd name="T2" fmla="*/ 452 w 512"/>
                    <a:gd name="T3" fmla="*/ 508 h 511"/>
                    <a:gd name="T4" fmla="*/ 393 w 512"/>
                    <a:gd name="T5" fmla="*/ 498 h 511"/>
                    <a:gd name="T6" fmla="*/ 339 w 512"/>
                    <a:gd name="T7" fmla="*/ 481 h 511"/>
                    <a:gd name="T8" fmla="*/ 286 w 512"/>
                    <a:gd name="T9" fmla="*/ 459 h 511"/>
                    <a:gd name="T10" fmla="*/ 237 w 512"/>
                    <a:gd name="T11" fmla="*/ 432 h 511"/>
                    <a:gd name="T12" fmla="*/ 192 w 512"/>
                    <a:gd name="T13" fmla="*/ 399 h 511"/>
                    <a:gd name="T14" fmla="*/ 149 w 512"/>
                    <a:gd name="T15" fmla="*/ 362 h 511"/>
                    <a:gd name="T16" fmla="*/ 112 w 512"/>
                    <a:gd name="T17" fmla="*/ 320 h 511"/>
                    <a:gd name="T18" fmla="*/ 80 w 512"/>
                    <a:gd name="T19" fmla="*/ 275 h 511"/>
                    <a:gd name="T20" fmla="*/ 52 w 512"/>
                    <a:gd name="T21" fmla="*/ 225 h 511"/>
                    <a:gd name="T22" fmla="*/ 30 w 512"/>
                    <a:gd name="T23" fmla="*/ 173 h 511"/>
                    <a:gd name="T24" fmla="*/ 14 w 512"/>
                    <a:gd name="T25" fmla="*/ 118 h 511"/>
                    <a:gd name="T26" fmla="*/ 4 w 512"/>
                    <a:gd name="T27" fmla="*/ 60 h 511"/>
                    <a:gd name="T28" fmla="*/ 0 w 512"/>
                    <a:gd name="T29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12" h="511">
                      <a:moveTo>
                        <a:pt x="512" y="511"/>
                      </a:moveTo>
                      <a:lnTo>
                        <a:pt x="452" y="508"/>
                      </a:lnTo>
                      <a:lnTo>
                        <a:pt x="393" y="498"/>
                      </a:lnTo>
                      <a:lnTo>
                        <a:pt x="339" y="481"/>
                      </a:lnTo>
                      <a:lnTo>
                        <a:pt x="286" y="459"/>
                      </a:lnTo>
                      <a:lnTo>
                        <a:pt x="237" y="432"/>
                      </a:lnTo>
                      <a:lnTo>
                        <a:pt x="192" y="399"/>
                      </a:lnTo>
                      <a:lnTo>
                        <a:pt x="149" y="362"/>
                      </a:lnTo>
                      <a:lnTo>
                        <a:pt x="112" y="320"/>
                      </a:lnTo>
                      <a:lnTo>
                        <a:pt x="80" y="275"/>
                      </a:lnTo>
                      <a:lnTo>
                        <a:pt x="52" y="225"/>
                      </a:lnTo>
                      <a:lnTo>
                        <a:pt x="30" y="173"/>
                      </a:lnTo>
                      <a:lnTo>
                        <a:pt x="14" y="118"/>
                      </a:lnTo>
                      <a:lnTo>
                        <a:pt x="4" y="6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40"/>
                <p:cNvSpPr>
                  <a:spLocks/>
                </p:cNvSpPr>
                <p:nvPr/>
              </p:nvSpPr>
              <p:spPr bwMode="auto">
                <a:xfrm>
                  <a:off x="2530475" y="2200275"/>
                  <a:ext cx="203200" cy="203200"/>
                </a:xfrm>
                <a:custGeom>
                  <a:avLst/>
                  <a:gdLst>
                    <a:gd name="T0" fmla="*/ 0 w 512"/>
                    <a:gd name="T1" fmla="*/ 0 h 511"/>
                    <a:gd name="T2" fmla="*/ 512 w 512"/>
                    <a:gd name="T3" fmla="*/ 0 h 511"/>
                    <a:gd name="T4" fmla="*/ 512 w 512"/>
                    <a:gd name="T5" fmla="*/ 511 h 511"/>
                    <a:gd name="T6" fmla="*/ 0 w 512"/>
                    <a:gd name="T7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2" h="511">
                      <a:moveTo>
                        <a:pt x="0" y="0"/>
                      </a:moveTo>
                      <a:lnTo>
                        <a:pt x="512" y="0"/>
                      </a:lnTo>
                      <a:lnTo>
                        <a:pt x="512" y="5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41"/>
                <p:cNvSpPr>
                  <a:spLocks/>
                </p:cNvSpPr>
                <p:nvPr/>
              </p:nvSpPr>
              <p:spPr bwMode="auto">
                <a:xfrm>
                  <a:off x="2530475" y="2200275"/>
                  <a:ext cx="203200" cy="203200"/>
                </a:xfrm>
                <a:custGeom>
                  <a:avLst/>
                  <a:gdLst>
                    <a:gd name="T0" fmla="*/ 0 w 512"/>
                    <a:gd name="T1" fmla="*/ 0 h 511"/>
                    <a:gd name="T2" fmla="*/ 512 w 512"/>
                    <a:gd name="T3" fmla="*/ 0 h 511"/>
                    <a:gd name="T4" fmla="*/ 512 w 512"/>
                    <a:gd name="T5" fmla="*/ 511 h 511"/>
                    <a:gd name="T6" fmla="*/ 0 w 512"/>
                    <a:gd name="T7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2" h="511">
                      <a:moveTo>
                        <a:pt x="0" y="0"/>
                      </a:moveTo>
                      <a:lnTo>
                        <a:pt x="512" y="0"/>
                      </a:lnTo>
                      <a:lnTo>
                        <a:pt x="512" y="5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7665802" y="5445280"/>
                <a:ext cx="406400" cy="406400"/>
                <a:chOff x="2530475" y="1389063"/>
                <a:chExt cx="406400" cy="406400"/>
              </a:xfrm>
            </p:grpSpPr>
            <p:sp>
              <p:nvSpPr>
                <p:cNvPr id="117" name="Freeform 30"/>
                <p:cNvSpPr>
                  <a:spLocks/>
                </p:cNvSpPr>
                <p:nvPr/>
              </p:nvSpPr>
              <p:spPr bwMode="auto">
                <a:xfrm>
                  <a:off x="2530475" y="1389063"/>
                  <a:ext cx="406400" cy="406400"/>
                </a:xfrm>
                <a:custGeom>
                  <a:avLst/>
                  <a:gdLst>
                    <a:gd name="T0" fmla="*/ 1024 w 1024"/>
                    <a:gd name="T1" fmla="*/ 512 h 1023"/>
                    <a:gd name="T2" fmla="*/ 1020 w 1024"/>
                    <a:gd name="T3" fmla="*/ 452 h 1023"/>
                    <a:gd name="T4" fmla="*/ 1010 w 1024"/>
                    <a:gd name="T5" fmla="*/ 394 h 1023"/>
                    <a:gd name="T6" fmla="*/ 994 w 1024"/>
                    <a:gd name="T7" fmla="*/ 339 h 1023"/>
                    <a:gd name="T8" fmla="*/ 971 w 1024"/>
                    <a:gd name="T9" fmla="*/ 287 h 1023"/>
                    <a:gd name="T10" fmla="*/ 944 w 1024"/>
                    <a:gd name="T11" fmla="*/ 237 h 1023"/>
                    <a:gd name="T12" fmla="*/ 910 w 1024"/>
                    <a:gd name="T13" fmla="*/ 192 h 1023"/>
                    <a:gd name="T14" fmla="*/ 873 w 1024"/>
                    <a:gd name="T15" fmla="*/ 150 h 1023"/>
                    <a:gd name="T16" fmla="*/ 832 w 1024"/>
                    <a:gd name="T17" fmla="*/ 112 h 1023"/>
                    <a:gd name="T18" fmla="*/ 786 w 1024"/>
                    <a:gd name="T19" fmla="*/ 80 h 1023"/>
                    <a:gd name="T20" fmla="*/ 736 w 1024"/>
                    <a:gd name="T21" fmla="*/ 53 h 1023"/>
                    <a:gd name="T22" fmla="*/ 684 w 1024"/>
                    <a:gd name="T23" fmla="*/ 30 h 1023"/>
                    <a:gd name="T24" fmla="*/ 629 w 1024"/>
                    <a:gd name="T25" fmla="*/ 14 h 1023"/>
                    <a:gd name="T26" fmla="*/ 572 w 1024"/>
                    <a:gd name="T27" fmla="*/ 4 h 1023"/>
                    <a:gd name="T28" fmla="*/ 512 w 1024"/>
                    <a:gd name="T29" fmla="*/ 0 h 1023"/>
                    <a:gd name="T30" fmla="*/ 452 w 1024"/>
                    <a:gd name="T31" fmla="*/ 4 h 1023"/>
                    <a:gd name="T32" fmla="*/ 393 w 1024"/>
                    <a:gd name="T33" fmla="*/ 14 h 1023"/>
                    <a:gd name="T34" fmla="*/ 339 w 1024"/>
                    <a:gd name="T35" fmla="*/ 30 h 1023"/>
                    <a:gd name="T36" fmla="*/ 286 w 1024"/>
                    <a:gd name="T37" fmla="*/ 53 h 1023"/>
                    <a:gd name="T38" fmla="*/ 237 w 1024"/>
                    <a:gd name="T39" fmla="*/ 80 h 1023"/>
                    <a:gd name="T40" fmla="*/ 192 w 1024"/>
                    <a:gd name="T41" fmla="*/ 112 h 1023"/>
                    <a:gd name="T42" fmla="*/ 149 w 1024"/>
                    <a:gd name="T43" fmla="*/ 150 h 1023"/>
                    <a:gd name="T44" fmla="*/ 112 w 1024"/>
                    <a:gd name="T45" fmla="*/ 192 h 1023"/>
                    <a:gd name="T46" fmla="*/ 80 w 1024"/>
                    <a:gd name="T47" fmla="*/ 237 h 1023"/>
                    <a:gd name="T48" fmla="*/ 52 w 1024"/>
                    <a:gd name="T49" fmla="*/ 287 h 1023"/>
                    <a:gd name="T50" fmla="*/ 30 w 1024"/>
                    <a:gd name="T51" fmla="*/ 339 h 1023"/>
                    <a:gd name="T52" fmla="*/ 14 w 1024"/>
                    <a:gd name="T53" fmla="*/ 394 h 1023"/>
                    <a:gd name="T54" fmla="*/ 4 w 1024"/>
                    <a:gd name="T55" fmla="*/ 452 h 1023"/>
                    <a:gd name="T56" fmla="*/ 0 w 1024"/>
                    <a:gd name="T57" fmla="*/ 512 h 1023"/>
                    <a:gd name="T58" fmla="*/ 4 w 1024"/>
                    <a:gd name="T59" fmla="*/ 572 h 1023"/>
                    <a:gd name="T60" fmla="*/ 14 w 1024"/>
                    <a:gd name="T61" fmla="*/ 629 h 1023"/>
                    <a:gd name="T62" fmla="*/ 30 w 1024"/>
                    <a:gd name="T63" fmla="*/ 684 h 1023"/>
                    <a:gd name="T64" fmla="*/ 52 w 1024"/>
                    <a:gd name="T65" fmla="*/ 736 h 1023"/>
                    <a:gd name="T66" fmla="*/ 80 w 1024"/>
                    <a:gd name="T67" fmla="*/ 786 h 1023"/>
                    <a:gd name="T68" fmla="*/ 112 w 1024"/>
                    <a:gd name="T69" fmla="*/ 832 h 1023"/>
                    <a:gd name="T70" fmla="*/ 149 w 1024"/>
                    <a:gd name="T71" fmla="*/ 873 h 1023"/>
                    <a:gd name="T72" fmla="*/ 192 w 1024"/>
                    <a:gd name="T73" fmla="*/ 910 h 1023"/>
                    <a:gd name="T74" fmla="*/ 237 w 1024"/>
                    <a:gd name="T75" fmla="*/ 944 h 1023"/>
                    <a:gd name="T76" fmla="*/ 286 w 1024"/>
                    <a:gd name="T77" fmla="*/ 971 h 1023"/>
                    <a:gd name="T78" fmla="*/ 339 w 1024"/>
                    <a:gd name="T79" fmla="*/ 993 h 1023"/>
                    <a:gd name="T80" fmla="*/ 393 w 1024"/>
                    <a:gd name="T81" fmla="*/ 1010 h 1023"/>
                    <a:gd name="T82" fmla="*/ 452 w 1024"/>
                    <a:gd name="T83" fmla="*/ 1020 h 1023"/>
                    <a:gd name="T84" fmla="*/ 512 w 1024"/>
                    <a:gd name="T85" fmla="*/ 1023 h 1023"/>
                    <a:gd name="T86" fmla="*/ 572 w 1024"/>
                    <a:gd name="T87" fmla="*/ 1020 h 1023"/>
                    <a:gd name="T88" fmla="*/ 629 w 1024"/>
                    <a:gd name="T89" fmla="*/ 1010 h 1023"/>
                    <a:gd name="T90" fmla="*/ 684 w 1024"/>
                    <a:gd name="T91" fmla="*/ 993 h 1023"/>
                    <a:gd name="T92" fmla="*/ 736 w 1024"/>
                    <a:gd name="T93" fmla="*/ 971 h 1023"/>
                    <a:gd name="T94" fmla="*/ 786 w 1024"/>
                    <a:gd name="T95" fmla="*/ 944 h 1023"/>
                    <a:gd name="T96" fmla="*/ 832 w 1024"/>
                    <a:gd name="T97" fmla="*/ 910 h 1023"/>
                    <a:gd name="T98" fmla="*/ 873 w 1024"/>
                    <a:gd name="T99" fmla="*/ 873 h 1023"/>
                    <a:gd name="T100" fmla="*/ 910 w 1024"/>
                    <a:gd name="T101" fmla="*/ 832 h 1023"/>
                    <a:gd name="T102" fmla="*/ 944 w 1024"/>
                    <a:gd name="T103" fmla="*/ 786 h 1023"/>
                    <a:gd name="T104" fmla="*/ 971 w 1024"/>
                    <a:gd name="T105" fmla="*/ 736 h 1023"/>
                    <a:gd name="T106" fmla="*/ 994 w 1024"/>
                    <a:gd name="T107" fmla="*/ 684 h 1023"/>
                    <a:gd name="T108" fmla="*/ 1010 w 1024"/>
                    <a:gd name="T109" fmla="*/ 629 h 1023"/>
                    <a:gd name="T110" fmla="*/ 1020 w 1024"/>
                    <a:gd name="T111" fmla="*/ 572 h 1023"/>
                    <a:gd name="T112" fmla="*/ 1024 w 1024"/>
                    <a:gd name="T113" fmla="*/ 512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24" h="1023">
                      <a:moveTo>
                        <a:pt x="1024" y="512"/>
                      </a:moveTo>
                      <a:lnTo>
                        <a:pt x="1020" y="452"/>
                      </a:lnTo>
                      <a:lnTo>
                        <a:pt x="1010" y="394"/>
                      </a:lnTo>
                      <a:lnTo>
                        <a:pt x="994" y="339"/>
                      </a:lnTo>
                      <a:lnTo>
                        <a:pt x="971" y="287"/>
                      </a:lnTo>
                      <a:lnTo>
                        <a:pt x="944" y="237"/>
                      </a:lnTo>
                      <a:lnTo>
                        <a:pt x="910" y="192"/>
                      </a:lnTo>
                      <a:lnTo>
                        <a:pt x="873" y="150"/>
                      </a:lnTo>
                      <a:lnTo>
                        <a:pt x="832" y="112"/>
                      </a:lnTo>
                      <a:lnTo>
                        <a:pt x="786" y="80"/>
                      </a:lnTo>
                      <a:lnTo>
                        <a:pt x="736" y="53"/>
                      </a:lnTo>
                      <a:lnTo>
                        <a:pt x="684" y="30"/>
                      </a:lnTo>
                      <a:lnTo>
                        <a:pt x="629" y="14"/>
                      </a:lnTo>
                      <a:lnTo>
                        <a:pt x="572" y="4"/>
                      </a:lnTo>
                      <a:lnTo>
                        <a:pt x="512" y="0"/>
                      </a:lnTo>
                      <a:lnTo>
                        <a:pt x="452" y="4"/>
                      </a:lnTo>
                      <a:lnTo>
                        <a:pt x="393" y="14"/>
                      </a:lnTo>
                      <a:lnTo>
                        <a:pt x="339" y="30"/>
                      </a:lnTo>
                      <a:lnTo>
                        <a:pt x="286" y="53"/>
                      </a:lnTo>
                      <a:lnTo>
                        <a:pt x="237" y="80"/>
                      </a:lnTo>
                      <a:lnTo>
                        <a:pt x="192" y="112"/>
                      </a:lnTo>
                      <a:lnTo>
                        <a:pt x="149" y="150"/>
                      </a:lnTo>
                      <a:lnTo>
                        <a:pt x="112" y="192"/>
                      </a:lnTo>
                      <a:lnTo>
                        <a:pt x="80" y="237"/>
                      </a:lnTo>
                      <a:lnTo>
                        <a:pt x="52" y="287"/>
                      </a:lnTo>
                      <a:lnTo>
                        <a:pt x="30" y="339"/>
                      </a:lnTo>
                      <a:lnTo>
                        <a:pt x="14" y="394"/>
                      </a:lnTo>
                      <a:lnTo>
                        <a:pt x="4" y="452"/>
                      </a:lnTo>
                      <a:lnTo>
                        <a:pt x="0" y="512"/>
                      </a:lnTo>
                      <a:lnTo>
                        <a:pt x="4" y="572"/>
                      </a:lnTo>
                      <a:lnTo>
                        <a:pt x="14" y="629"/>
                      </a:lnTo>
                      <a:lnTo>
                        <a:pt x="30" y="684"/>
                      </a:lnTo>
                      <a:lnTo>
                        <a:pt x="52" y="736"/>
                      </a:lnTo>
                      <a:lnTo>
                        <a:pt x="80" y="786"/>
                      </a:lnTo>
                      <a:lnTo>
                        <a:pt x="112" y="832"/>
                      </a:lnTo>
                      <a:lnTo>
                        <a:pt x="149" y="873"/>
                      </a:lnTo>
                      <a:lnTo>
                        <a:pt x="192" y="910"/>
                      </a:lnTo>
                      <a:lnTo>
                        <a:pt x="237" y="944"/>
                      </a:lnTo>
                      <a:lnTo>
                        <a:pt x="286" y="971"/>
                      </a:lnTo>
                      <a:lnTo>
                        <a:pt x="339" y="993"/>
                      </a:lnTo>
                      <a:lnTo>
                        <a:pt x="393" y="1010"/>
                      </a:lnTo>
                      <a:lnTo>
                        <a:pt x="452" y="1020"/>
                      </a:lnTo>
                      <a:lnTo>
                        <a:pt x="512" y="1023"/>
                      </a:lnTo>
                      <a:lnTo>
                        <a:pt x="572" y="1020"/>
                      </a:lnTo>
                      <a:lnTo>
                        <a:pt x="629" y="1010"/>
                      </a:lnTo>
                      <a:lnTo>
                        <a:pt x="684" y="993"/>
                      </a:lnTo>
                      <a:lnTo>
                        <a:pt x="736" y="971"/>
                      </a:lnTo>
                      <a:lnTo>
                        <a:pt x="786" y="944"/>
                      </a:lnTo>
                      <a:lnTo>
                        <a:pt x="832" y="910"/>
                      </a:lnTo>
                      <a:lnTo>
                        <a:pt x="873" y="873"/>
                      </a:lnTo>
                      <a:lnTo>
                        <a:pt x="910" y="832"/>
                      </a:lnTo>
                      <a:lnTo>
                        <a:pt x="944" y="786"/>
                      </a:lnTo>
                      <a:lnTo>
                        <a:pt x="971" y="736"/>
                      </a:lnTo>
                      <a:lnTo>
                        <a:pt x="994" y="684"/>
                      </a:lnTo>
                      <a:lnTo>
                        <a:pt x="1010" y="629"/>
                      </a:lnTo>
                      <a:lnTo>
                        <a:pt x="1020" y="572"/>
                      </a:lnTo>
                      <a:lnTo>
                        <a:pt x="1024" y="512"/>
                      </a:lnTo>
                    </a:path>
                  </a:pathLst>
                </a:custGeom>
                <a:noFill/>
                <a:ln w="1588">
                  <a:noFill/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3"/>
                <p:cNvSpPr>
                  <a:spLocks/>
                </p:cNvSpPr>
                <p:nvPr/>
              </p:nvSpPr>
              <p:spPr bwMode="auto">
                <a:xfrm>
                  <a:off x="2733675" y="1592263"/>
                  <a:ext cx="203200" cy="203200"/>
                </a:xfrm>
                <a:custGeom>
                  <a:avLst/>
                  <a:gdLst>
                    <a:gd name="T0" fmla="*/ 512 w 512"/>
                    <a:gd name="T1" fmla="*/ 0 h 511"/>
                    <a:gd name="T2" fmla="*/ 508 w 512"/>
                    <a:gd name="T3" fmla="*/ 60 h 511"/>
                    <a:gd name="T4" fmla="*/ 498 w 512"/>
                    <a:gd name="T5" fmla="*/ 117 h 511"/>
                    <a:gd name="T6" fmla="*/ 482 w 512"/>
                    <a:gd name="T7" fmla="*/ 172 h 511"/>
                    <a:gd name="T8" fmla="*/ 459 w 512"/>
                    <a:gd name="T9" fmla="*/ 224 h 511"/>
                    <a:gd name="T10" fmla="*/ 432 w 512"/>
                    <a:gd name="T11" fmla="*/ 274 h 511"/>
                    <a:gd name="T12" fmla="*/ 398 w 512"/>
                    <a:gd name="T13" fmla="*/ 320 h 511"/>
                    <a:gd name="T14" fmla="*/ 361 w 512"/>
                    <a:gd name="T15" fmla="*/ 361 h 511"/>
                    <a:gd name="T16" fmla="*/ 320 w 512"/>
                    <a:gd name="T17" fmla="*/ 398 h 511"/>
                    <a:gd name="T18" fmla="*/ 274 w 512"/>
                    <a:gd name="T19" fmla="*/ 432 h 511"/>
                    <a:gd name="T20" fmla="*/ 224 w 512"/>
                    <a:gd name="T21" fmla="*/ 459 h 511"/>
                    <a:gd name="T22" fmla="*/ 172 w 512"/>
                    <a:gd name="T23" fmla="*/ 481 h 511"/>
                    <a:gd name="T24" fmla="*/ 117 w 512"/>
                    <a:gd name="T25" fmla="*/ 498 h 511"/>
                    <a:gd name="T26" fmla="*/ 60 w 512"/>
                    <a:gd name="T27" fmla="*/ 508 h 511"/>
                    <a:gd name="T28" fmla="*/ 0 w 512"/>
                    <a:gd name="T29" fmla="*/ 511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12" h="511">
                      <a:moveTo>
                        <a:pt x="512" y="0"/>
                      </a:moveTo>
                      <a:lnTo>
                        <a:pt x="508" y="60"/>
                      </a:lnTo>
                      <a:lnTo>
                        <a:pt x="498" y="117"/>
                      </a:lnTo>
                      <a:lnTo>
                        <a:pt x="482" y="172"/>
                      </a:lnTo>
                      <a:lnTo>
                        <a:pt x="459" y="224"/>
                      </a:lnTo>
                      <a:lnTo>
                        <a:pt x="432" y="274"/>
                      </a:lnTo>
                      <a:lnTo>
                        <a:pt x="398" y="320"/>
                      </a:lnTo>
                      <a:lnTo>
                        <a:pt x="361" y="361"/>
                      </a:lnTo>
                      <a:lnTo>
                        <a:pt x="320" y="398"/>
                      </a:lnTo>
                      <a:lnTo>
                        <a:pt x="274" y="432"/>
                      </a:lnTo>
                      <a:lnTo>
                        <a:pt x="224" y="459"/>
                      </a:lnTo>
                      <a:lnTo>
                        <a:pt x="172" y="481"/>
                      </a:lnTo>
                      <a:lnTo>
                        <a:pt x="117" y="498"/>
                      </a:lnTo>
                      <a:lnTo>
                        <a:pt x="60" y="508"/>
                      </a:lnTo>
                      <a:lnTo>
                        <a:pt x="0" y="511"/>
                      </a:lnTo>
                    </a:path>
                  </a:pathLst>
                </a:custGeom>
                <a:solidFill>
                  <a:schemeClr val="tx1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8"/>
                <p:cNvSpPr>
                  <a:spLocks/>
                </p:cNvSpPr>
                <p:nvPr/>
              </p:nvSpPr>
              <p:spPr bwMode="auto">
                <a:xfrm>
                  <a:off x="2733675" y="1592263"/>
                  <a:ext cx="203200" cy="203200"/>
                </a:xfrm>
                <a:custGeom>
                  <a:avLst/>
                  <a:gdLst>
                    <a:gd name="T0" fmla="*/ 0 w 512"/>
                    <a:gd name="T1" fmla="*/ 0 h 511"/>
                    <a:gd name="T2" fmla="*/ 512 w 512"/>
                    <a:gd name="T3" fmla="*/ 0 h 511"/>
                    <a:gd name="T4" fmla="*/ 0 w 512"/>
                    <a:gd name="T5" fmla="*/ 511 h 511"/>
                    <a:gd name="T6" fmla="*/ 0 w 512"/>
                    <a:gd name="T7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2" h="511">
                      <a:moveTo>
                        <a:pt x="0" y="0"/>
                      </a:moveTo>
                      <a:lnTo>
                        <a:pt x="512" y="0"/>
                      </a:lnTo>
                      <a:lnTo>
                        <a:pt x="0" y="5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9"/>
                <p:cNvSpPr>
                  <a:spLocks/>
                </p:cNvSpPr>
                <p:nvPr/>
              </p:nvSpPr>
              <p:spPr bwMode="auto">
                <a:xfrm>
                  <a:off x="2733675" y="1592263"/>
                  <a:ext cx="203200" cy="203200"/>
                </a:xfrm>
                <a:custGeom>
                  <a:avLst/>
                  <a:gdLst>
                    <a:gd name="T0" fmla="*/ 0 w 512"/>
                    <a:gd name="T1" fmla="*/ 0 h 511"/>
                    <a:gd name="T2" fmla="*/ 512 w 512"/>
                    <a:gd name="T3" fmla="*/ 0 h 511"/>
                    <a:gd name="T4" fmla="*/ 0 w 512"/>
                    <a:gd name="T5" fmla="*/ 511 h 511"/>
                    <a:gd name="T6" fmla="*/ 0 w 512"/>
                    <a:gd name="T7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2" h="511">
                      <a:moveTo>
                        <a:pt x="0" y="0"/>
                      </a:moveTo>
                      <a:lnTo>
                        <a:pt x="512" y="0"/>
                      </a:lnTo>
                      <a:lnTo>
                        <a:pt x="0" y="5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5" name="Group 124"/>
            <p:cNvGrpSpPr/>
            <p:nvPr/>
          </p:nvGrpSpPr>
          <p:grpSpPr>
            <a:xfrm>
              <a:off x="5526680" y="2075959"/>
              <a:ext cx="406400" cy="406400"/>
              <a:chOff x="2530475" y="1389063"/>
              <a:chExt cx="406400" cy="406400"/>
            </a:xfrm>
          </p:grpSpPr>
          <p:sp>
            <p:nvSpPr>
              <p:cNvPr id="126" name="Freeform 30"/>
              <p:cNvSpPr>
                <a:spLocks/>
              </p:cNvSpPr>
              <p:nvPr/>
            </p:nvSpPr>
            <p:spPr bwMode="auto">
              <a:xfrm>
                <a:off x="2530475" y="1389063"/>
                <a:ext cx="406400" cy="406400"/>
              </a:xfrm>
              <a:custGeom>
                <a:avLst/>
                <a:gdLst>
                  <a:gd name="T0" fmla="*/ 1024 w 1024"/>
                  <a:gd name="T1" fmla="*/ 512 h 1023"/>
                  <a:gd name="T2" fmla="*/ 1020 w 1024"/>
                  <a:gd name="T3" fmla="*/ 452 h 1023"/>
                  <a:gd name="T4" fmla="*/ 1010 w 1024"/>
                  <a:gd name="T5" fmla="*/ 394 h 1023"/>
                  <a:gd name="T6" fmla="*/ 994 w 1024"/>
                  <a:gd name="T7" fmla="*/ 339 h 1023"/>
                  <a:gd name="T8" fmla="*/ 971 w 1024"/>
                  <a:gd name="T9" fmla="*/ 287 h 1023"/>
                  <a:gd name="T10" fmla="*/ 944 w 1024"/>
                  <a:gd name="T11" fmla="*/ 237 h 1023"/>
                  <a:gd name="T12" fmla="*/ 910 w 1024"/>
                  <a:gd name="T13" fmla="*/ 192 h 1023"/>
                  <a:gd name="T14" fmla="*/ 873 w 1024"/>
                  <a:gd name="T15" fmla="*/ 150 h 1023"/>
                  <a:gd name="T16" fmla="*/ 832 w 1024"/>
                  <a:gd name="T17" fmla="*/ 112 h 1023"/>
                  <a:gd name="T18" fmla="*/ 786 w 1024"/>
                  <a:gd name="T19" fmla="*/ 80 h 1023"/>
                  <a:gd name="T20" fmla="*/ 736 w 1024"/>
                  <a:gd name="T21" fmla="*/ 53 h 1023"/>
                  <a:gd name="T22" fmla="*/ 684 w 1024"/>
                  <a:gd name="T23" fmla="*/ 30 h 1023"/>
                  <a:gd name="T24" fmla="*/ 629 w 1024"/>
                  <a:gd name="T25" fmla="*/ 14 h 1023"/>
                  <a:gd name="T26" fmla="*/ 572 w 1024"/>
                  <a:gd name="T27" fmla="*/ 4 h 1023"/>
                  <a:gd name="T28" fmla="*/ 512 w 1024"/>
                  <a:gd name="T29" fmla="*/ 0 h 1023"/>
                  <a:gd name="T30" fmla="*/ 452 w 1024"/>
                  <a:gd name="T31" fmla="*/ 4 h 1023"/>
                  <a:gd name="T32" fmla="*/ 393 w 1024"/>
                  <a:gd name="T33" fmla="*/ 14 h 1023"/>
                  <a:gd name="T34" fmla="*/ 339 w 1024"/>
                  <a:gd name="T35" fmla="*/ 30 h 1023"/>
                  <a:gd name="T36" fmla="*/ 286 w 1024"/>
                  <a:gd name="T37" fmla="*/ 53 h 1023"/>
                  <a:gd name="T38" fmla="*/ 237 w 1024"/>
                  <a:gd name="T39" fmla="*/ 80 h 1023"/>
                  <a:gd name="T40" fmla="*/ 192 w 1024"/>
                  <a:gd name="T41" fmla="*/ 112 h 1023"/>
                  <a:gd name="T42" fmla="*/ 149 w 1024"/>
                  <a:gd name="T43" fmla="*/ 150 h 1023"/>
                  <a:gd name="T44" fmla="*/ 112 w 1024"/>
                  <a:gd name="T45" fmla="*/ 192 h 1023"/>
                  <a:gd name="T46" fmla="*/ 80 w 1024"/>
                  <a:gd name="T47" fmla="*/ 237 h 1023"/>
                  <a:gd name="T48" fmla="*/ 52 w 1024"/>
                  <a:gd name="T49" fmla="*/ 287 h 1023"/>
                  <a:gd name="T50" fmla="*/ 30 w 1024"/>
                  <a:gd name="T51" fmla="*/ 339 h 1023"/>
                  <a:gd name="T52" fmla="*/ 14 w 1024"/>
                  <a:gd name="T53" fmla="*/ 394 h 1023"/>
                  <a:gd name="T54" fmla="*/ 4 w 1024"/>
                  <a:gd name="T55" fmla="*/ 452 h 1023"/>
                  <a:gd name="T56" fmla="*/ 0 w 1024"/>
                  <a:gd name="T57" fmla="*/ 512 h 1023"/>
                  <a:gd name="T58" fmla="*/ 4 w 1024"/>
                  <a:gd name="T59" fmla="*/ 572 h 1023"/>
                  <a:gd name="T60" fmla="*/ 14 w 1024"/>
                  <a:gd name="T61" fmla="*/ 629 h 1023"/>
                  <a:gd name="T62" fmla="*/ 30 w 1024"/>
                  <a:gd name="T63" fmla="*/ 684 h 1023"/>
                  <a:gd name="T64" fmla="*/ 52 w 1024"/>
                  <a:gd name="T65" fmla="*/ 736 h 1023"/>
                  <a:gd name="T66" fmla="*/ 80 w 1024"/>
                  <a:gd name="T67" fmla="*/ 786 h 1023"/>
                  <a:gd name="T68" fmla="*/ 112 w 1024"/>
                  <a:gd name="T69" fmla="*/ 832 h 1023"/>
                  <a:gd name="T70" fmla="*/ 149 w 1024"/>
                  <a:gd name="T71" fmla="*/ 873 h 1023"/>
                  <a:gd name="T72" fmla="*/ 192 w 1024"/>
                  <a:gd name="T73" fmla="*/ 910 h 1023"/>
                  <a:gd name="T74" fmla="*/ 237 w 1024"/>
                  <a:gd name="T75" fmla="*/ 944 h 1023"/>
                  <a:gd name="T76" fmla="*/ 286 w 1024"/>
                  <a:gd name="T77" fmla="*/ 971 h 1023"/>
                  <a:gd name="T78" fmla="*/ 339 w 1024"/>
                  <a:gd name="T79" fmla="*/ 993 h 1023"/>
                  <a:gd name="T80" fmla="*/ 393 w 1024"/>
                  <a:gd name="T81" fmla="*/ 1010 h 1023"/>
                  <a:gd name="T82" fmla="*/ 452 w 1024"/>
                  <a:gd name="T83" fmla="*/ 1020 h 1023"/>
                  <a:gd name="T84" fmla="*/ 512 w 1024"/>
                  <a:gd name="T85" fmla="*/ 1023 h 1023"/>
                  <a:gd name="T86" fmla="*/ 572 w 1024"/>
                  <a:gd name="T87" fmla="*/ 1020 h 1023"/>
                  <a:gd name="T88" fmla="*/ 629 w 1024"/>
                  <a:gd name="T89" fmla="*/ 1010 h 1023"/>
                  <a:gd name="T90" fmla="*/ 684 w 1024"/>
                  <a:gd name="T91" fmla="*/ 993 h 1023"/>
                  <a:gd name="T92" fmla="*/ 736 w 1024"/>
                  <a:gd name="T93" fmla="*/ 971 h 1023"/>
                  <a:gd name="T94" fmla="*/ 786 w 1024"/>
                  <a:gd name="T95" fmla="*/ 944 h 1023"/>
                  <a:gd name="T96" fmla="*/ 832 w 1024"/>
                  <a:gd name="T97" fmla="*/ 910 h 1023"/>
                  <a:gd name="T98" fmla="*/ 873 w 1024"/>
                  <a:gd name="T99" fmla="*/ 873 h 1023"/>
                  <a:gd name="T100" fmla="*/ 910 w 1024"/>
                  <a:gd name="T101" fmla="*/ 832 h 1023"/>
                  <a:gd name="T102" fmla="*/ 944 w 1024"/>
                  <a:gd name="T103" fmla="*/ 786 h 1023"/>
                  <a:gd name="T104" fmla="*/ 971 w 1024"/>
                  <a:gd name="T105" fmla="*/ 736 h 1023"/>
                  <a:gd name="T106" fmla="*/ 994 w 1024"/>
                  <a:gd name="T107" fmla="*/ 684 h 1023"/>
                  <a:gd name="T108" fmla="*/ 1010 w 1024"/>
                  <a:gd name="T109" fmla="*/ 629 h 1023"/>
                  <a:gd name="T110" fmla="*/ 1020 w 1024"/>
                  <a:gd name="T111" fmla="*/ 572 h 1023"/>
                  <a:gd name="T112" fmla="*/ 1024 w 1024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023">
                    <a:moveTo>
                      <a:pt x="1024" y="512"/>
                    </a:moveTo>
                    <a:lnTo>
                      <a:pt x="1020" y="452"/>
                    </a:lnTo>
                    <a:lnTo>
                      <a:pt x="1010" y="394"/>
                    </a:lnTo>
                    <a:lnTo>
                      <a:pt x="994" y="339"/>
                    </a:lnTo>
                    <a:lnTo>
                      <a:pt x="971" y="287"/>
                    </a:lnTo>
                    <a:lnTo>
                      <a:pt x="944" y="237"/>
                    </a:lnTo>
                    <a:lnTo>
                      <a:pt x="910" y="192"/>
                    </a:lnTo>
                    <a:lnTo>
                      <a:pt x="873" y="150"/>
                    </a:lnTo>
                    <a:lnTo>
                      <a:pt x="832" y="112"/>
                    </a:lnTo>
                    <a:lnTo>
                      <a:pt x="786" y="80"/>
                    </a:lnTo>
                    <a:lnTo>
                      <a:pt x="736" y="53"/>
                    </a:lnTo>
                    <a:lnTo>
                      <a:pt x="684" y="30"/>
                    </a:lnTo>
                    <a:lnTo>
                      <a:pt x="629" y="14"/>
                    </a:lnTo>
                    <a:lnTo>
                      <a:pt x="572" y="4"/>
                    </a:lnTo>
                    <a:lnTo>
                      <a:pt x="512" y="0"/>
                    </a:lnTo>
                    <a:lnTo>
                      <a:pt x="452" y="4"/>
                    </a:lnTo>
                    <a:lnTo>
                      <a:pt x="393" y="14"/>
                    </a:lnTo>
                    <a:lnTo>
                      <a:pt x="339" y="30"/>
                    </a:lnTo>
                    <a:lnTo>
                      <a:pt x="286" y="53"/>
                    </a:lnTo>
                    <a:lnTo>
                      <a:pt x="237" y="80"/>
                    </a:lnTo>
                    <a:lnTo>
                      <a:pt x="192" y="112"/>
                    </a:lnTo>
                    <a:lnTo>
                      <a:pt x="149" y="150"/>
                    </a:lnTo>
                    <a:lnTo>
                      <a:pt x="112" y="192"/>
                    </a:lnTo>
                    <a:lnTo>
                      <a:pt x="80" y="237"/>
                    </a:lnTo>
                    <a:lnTo>
                      <a:pt x="52" y="287"/>
                    </a:lnTo>
                    <a:lnTo>
                      <a:pt x="30" y="339"/>
                    </a:lnTo>
                    <a:lnTo>
                      <a:pt x="14" y="394"/>
                    </a:lnTo>
                    <a:lnTo>
                      <a:pt x="4" y="452"/>
                    </a:lnTo>
                    <a:lnTo>
                      <a:pt x="0" y="512"/>
                    </a:lnTo>
                    <a:lnTo>
                      <a:pt x="4" y="572"/>
                    </a:lnTo>
                    <a:lnTo>
                      <a:pt x="14" y="629"/>
                    </a:lnTo>
                    <a:lnTo>
                      <a:pt x="30" y="684"/>
                    </a:lnTo>
                    <a:lnTo>
                      <a:pt x="52" y="736"/>
                    </a:lnTo>
                    <a:lnTo>
                      <a:pt x="80" y="786"/>
                    </a:lnTo>
                    <a:lnTo>
                      <a:pt x="112" y="832"/>
                    </a:lnTo>
                    <a:lnTo>
                      <a:pt x="149" y="873"/>
                    </a:lnTo>
                    <a:lnTo>
                      <a:pt x="192" y="910"/>
                    </a:lnTo>
                    <a:lnTo>
                      <a:pt x="237" y="944"/>
                    </a:lnTo>
                    <a:lnTo>
                      <a:pt x="286" y="971"/>
                    </a:lnTo>
                    <a:lnTo>
                      <a:pt x="339" y="993"/>
                    </a:lnTo>
                    <a:lnTo>
                      <a:pt x="393" y="1010"/>
                    </a:lnTo>
                    <a:lnTo>
                      <a:pt x="452" y="1020"/>
                    </a:lnTo>
                    <a:lnTo>
                      <a:pt x="512" y="1023"/>
                    </a:lnTo>
                    <a:lnTo>
                      <a:pt x="572" y="1020"/>
                    </a:lnTo>
                    <a:lnTo>
                      <a:pt x="629" y="1010"/>
                    </a:lnTo>
                    <a:lnTo>
                      <a:pt x="684" y="993"/>
                    </a:lnTo>
                    <a:lnTo>
                      <a:pt x="736" y="971"/>
                    </a:lnTo>
                    <a:lnTo>
                      <a:pt x="786" y="944"/>
                    </a:lnTo>
                    <a:lnTo>
                      <a:pt x="832" y="910"/>
                    </a:lnTo>
                    <a:lnTo>
                      <a:pt x="873" y="873"/>
                    </a:lnTo>
                    <a:lnTo>
                      <a:pt x="910" y="832"/>
                    </a:lnTo>
                    <a:lnTo>
                      <a:pt x="944" y="786"/>
                    </a:lnTo>
                    <a:lnTo>
                      <a:pt x="971" y="736"/>
                    </a:lnTo>
                    <a:lnTo>
                      <a:pt x="994" y="684"/>
                    </a:lnTo>
                    <a:lnTo>
                      <a:pt x="1010" y="629"/>
                    </a:lnTo>
                    <a:lnTo>
                      <a:pt x="1020" y="572"/>
                    </a:lnTo>
                    <a:lnTo>
                      <a:pt x="1024" y="512"/>
                    </a:lnTo>
                  </a:path>
                </a:pathLst>
              </a:custGeom>
              <a:noFill/>
              <a:ln w="1588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2733675" y="1592263"/>
                <a:ext cx="203200" cy="203200"/>
              </a:xfrm>
              <a:custGeom>
                <a:avLst/>
                <a:gdLst>
                  <a:gd name="T0" fmla="*/ 512 w 512"/>
                  <a:gd name="T1" fmla="*/ 0 h 511"/>
                  <a:gd name="T2" fmla="*/ 508 w 512"/>
                  <a:gd name="T3" fmla="*/ 60 h 511"/>
                  <a:gd name="T4" fmla="*/ 498 w 512"/>
                  <a:gd name="T5" fmla="*/ 117 h 511"/>
                  <a:gd name="T6" fmla="*/ 482 w 512"/>
                  <a:gd name="T7" fmla="*/ 172 h 511"/>
                  <a:gd name="T8" fmla="*/ 459 w 512"/>
                  <a:gd name="T9" fmla="*/ 224 h 511"/>
                  <a:gd name="T10" fmla="*/ 432 w 512"/>
                  <a:gd name="T11" fmla="*/ 274 h 511"/>
                  <a:gd name="T12" fmla="*/ 398 w 512"/>
                  <a:gd name="T13" fmla="*/ 320 h 511"/>
                  <a:gd name="T14" fmla="*/ 361 w 512"/>
                  <a:gd name="T15" fmla="*/ 361 h 511"/>
                  <a:gd name="T16" fmla="*/ 320 w 512"/>
                  <a:gd name="T17" fmla="*/ 398 h 511"/>
                  <a:gd name="T18" fmla="*/ 274 w 512"/>
                  <a:gd name="T19" fmla="*/ 432 h 511"/>
                  <a:gd name="T20" fmla="*/ 224 w 512"/>
                  <a:gd name="T21" fmla="*/ 459 h 511"/>
                  <a:gd name="T22" fmla="*/ 172 w 512"/>
                  <a:gd name="T23" fmla="*/ 481 h 511"/>
                  <a:gd name="T24" fmla="*/ 117 w 512"/>
                  <a:gd name="T25" fmla="*/ 498 h 511"/>
                  <a:gd name="T26" fmla="*/ 60 w 512"/>
                  <a:gd name="T27" fmla="*/ 508 h 511"/>
                  <a:gd name="T28" fmla="*/ 0 w 512"/>
                  <a:gd name="T29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511">
                    <a:moveTo>
                      <a:pt x="512" y="0"/>
                    </a:moveTo>
                    <a:lnTo>
                      <a:pt x="508" y="60"/>
                    </a:lnTo>
                    <a:lnTo>
                      <a:pt x="498" y="117"/>
                    </a:lnTo>
                    <a:lnTo>
                      <a:pt x="482" y="172"/>
                    </a:lnTo>
                    <a:lnTo>
                      <a:pt x="459" y="224"/>
                    </a:lnTo>
                    <a:lnTo>
                      <a:pt x="432" y="274"/>
                    </a:lnTo>
                    <a:lnTo>
                      <a:pt x="398" y="320"/>
                    </a:lnTo>
                    <a:lnTo>
                      <a:pt x="361" y="361"/>
                    </a:lnTo>
                    <a:lnTo>
                      <a:pt x="320" y="398"/>
                    </a:lnTo>
                    <a:lnTo>
                      <a:pt x="274" y="432"/>
                    </a:lnTo>
                    <a:lnTo>
                      <a:pt x="224" y="459"/>
                    </a:lnTo>
                    <a:lnTo>
                      <a:pt x="172" y="481"/>
                    </a:lnTo>
                    <a:lnTo>
                      <a:pt x="117" y="498"/>
                    </a:lnTo>
                    <a:lnTo>
                      <a:pt x="60" y="508"/>
                    </a:lnTo>
                    <a:lnTo>
                      <a:pt x="0" y="511"/>
                    </a:lnTo>
                  </a:path>
                </a:pathLst>
              </a:custGeom>
              <a:solidFill>
                <a:schemeClr val="tx1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8"/>
              <p:cNvSpPr>
                <a:spLocks/>
              </p:cNvSpPr>
              <p:nvPr/>
            </p:nvSpPr>
            <p:spPr bwMode="auto">
              <a:xfrm>
                <a:off x="2733675" y="1592263"/>
                <a:ext cx="203200" cy="203200"/>
              </a:xfrm>
              <a:custGeom>
                <a:avLst/>
                <a:gdLst>
                  <a:gd name="T0" fmla="*/ 0 w 512"/>
                  <a:gd name="T1" fmla="*/ 0 h 511"/>
                  <a:gd name="T2" fmla="*/ 512 w 512"/>
                  <a:gd name="T3" fmla="*/ 0 h 511"/>
                  <a:gd name="T4" fmla="*/ 0 w 512"/>
                  <a:gd name="T5" fmla="*/ 511 h 511"/>
                  <a:gd name="T6" fmla="*/ 0 w 512"/>
                  <a:gd name="T7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511">
                    <a:moveTo>
                      <a:pt x="0" y="0"/>
                    </a:moveTo>
                    <a:lnTo>
                      <a:pt x="512" y="0"/>
                    </a:lnTo>
                    <a:lnTo>
                      <a:pt x="0" y="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9"/>
              <p:cNvSpPr>
                <a:spLocks/>
              </p:cNvSpPr>
              <p:nvPr/>
            </p:nvSpPr>
            <p:spPr bwMode="auto">
              <a:xfrm>
                <a:off x="2733675" y="1592263"/>
                <a:ext cx="203200" cy="203200"/>
              </a:xfrm>
              <a:custGeom>
                <a:avLst/>
                <a:gdLst>
                  <a:gd name="T0" fmla="*/ 0 w 512"/>
                  <a:gd name="T1" fmla="*/ 0 h 511"/>
                  <a:gd name="T2" fmla="*/ 512 w 512"/>
                  <a:gd name="T3" fmla="*/ 0 h 511"/>
                  <a:gd name="T4" fmla="*/ 0 w 512"/>
                  <a:gd name="T5" fmla="*/ 511 h 511"/>
                  <a:gd name="T6" fmla="*/ 0 w 512"/>
                  <a:gd name="T7" fmla="*/ 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511">
                    <a:moveTo>
                      <a:pt x="0" y="0"/>
                    </a:moveTo>
                    <a:lnTo>
                      <a:pt x="512" y="0"/>
                    </a:lnTo>
                    <a:lnTo>
                      <a:pt x="0" y="51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5526680" y="2083315"/>
              <a:ext cx="406400" cy="406400"/>
              <a:chOff x="1920875" y="1389063"/>
              <a:chExt cx="406400" cy="406400"/>
            </a:xfrm>
          </p:grpSpPr>
          <p:sp>
            <p:nvSpPr>
              <p:cNvPr id="131" name="Freeform 28"/>
              <p:cNvSpPr>
                <a:spLocks/>
              </p:cNvSpPr>
              <p:nvPr/>
            </p:nvSpPr>
            <p:spPr bwMode="auto">
              <a:xfrm>
                <a:off x="1920875" y="1389063"/>
                <a:ext cx="406400" cy="406400"/>
              </a:xfrm>
              <a:custGeom>
                <a:avLst/>
                <a:gdLst>
                  <a:gd name="T0" fmla="*/ 1023 w 1023"/>
                  <a:gd name="T1" fmla="*/ 512 h 1023"/>
                  <a:gd name="T2" fmla="*/ 1019 w 1023"/>
                  <a:gd name="T3" fmla="*/ 452 h 1023"/>
                  <a:gd name="T4" fmla="*/ 1009 w 1023"/>
                  <a:gd name="T5" fmla="*/ 394 h 1023"/>
                  <a:gd name="T6" fmla="*/ 993 w 1023"/>
                  <a:gd name="T7" fmla="*/ 339 h 1023"/>
                  <a:gd name="T8" fmla="*/ 971 w 1023"/>
                  <a:gd name="T9" fmla="*/ 287 h 1023"/>
                  <a:gd name="T10" fmla="*/ 943 w 1023"/>
                  <a:gd name="T11" fmla="*/ 237 h 1023"/>
                  <a:gd name="T12" fmla="*/ 911 w 1023"/>
                  <a:gd name="T13" fmla="*/ 192 h 1023"/>
                  <a:gd name="T14" fmla="*/ 874 w 1023"/>
                  <a:gd name="T15" fmla="*/ 150 h 1023"/>
                  <a:gd name="T16" fmla="*/ 831 w 1023"/>
                  <a:gd name="T17" fmla="*/ 112 h 1023"/>
                  <a:gd name="T18" fmla="*/ 785 w 1023"/>
                  <a:gd name="T19" fmla="*/ 80 h 1023"/>
                  <a:gd name="T20" fmla="*/ 737 w 1023"/>
                  <a:gd name="T21" fmla="*/ 53 h 1023"/>
                  <a:gd name="T22" fmla="*/ 684 w 1023"/>
                  <a:gd name="T23" fmla="*/ 30 h 1023"/>
                  <a:gd name="T24" fmla="*/ 628 w 1023"/>
                  <a:gd name="T25" fmla="*/ 14 h 1023"/>
                  <a:gd name="T26" fmla="*/ 571 w 1023"/>
                  <a:gd name="T27" fmla="*/ 4 h 1023"/>
                  <a:gd name="T28" fmla="*/ 511 w 1023"/>
                  <a:gd name="T29" fmla="*/ 0 h 1023"/>
                  <a:gd name="T30" fmla="*/ 452 w 1023"/>
                  <a:gd name="T31" fmla="*/ 4 h 1023"/>
                  <a:gd name="T32" fmla="*/ 394 w 1023"/>
                  <a:gd name="T33" fmla="*/ 14 h 1023"/>
                  <a:gd name="T34" fmla="*/ 338 w 1023"/>
                  <a:gd name="T35" fmla="*/ 30 h 1023"/>
                  <a:gd name="T36" fmla="*/ 286 w 1023"/>
                  <a:gd name="T37" fmla="*/ 53 h 1023"/>
                  <a:gd name="T38" fmla="*/ 237 w 1023"/>
                  <a:gd name="T39" fmla="*/ 80 h 1023"/>
                  <a:gd name="T40" fmla="*/ 191 w 1023"/>
                  <a:gd name="T41" fmla="*/ 112 h 1023"/>
                  <a:gd name="T42" fmla="*/ 149 w 1023"/>
                  <a:gd name="T43" fmla="*/ 150 h 1023"/>
                  <a:gd name="T44" fmla="*/ 112 w 1023"/>
                  <a:gd name="T45" fmla="*/ 192 h 1023"/>
                  <a:gd name="T46" fmla="*/ 79 w 1023"/>
                  <a:gd name="T47" fmla="*/ 237 h 1023"/>
                  <a:gd name="T48" fmla="*/ 52 w 1023"/>
                  <a:gd name="T49" fmla="*/ 287 h 1023"/>
                  <a:gd name="T50" fmla="*/ 29 w 1023"/>
                  <a:gd name="T51" fmla="*/ 339 h 1023"/>
                  <a:gd name="T52" fmla="*/ 13 w 1023"/>
                  <a:gd name="T53" fmla="*/ 394 h 1023"/>
                  <a:gd name="T54" fmla="*/ 3 w 1023"/>
                  <a:gd name="T55" fmla="*/ 452 h 1023"/>
                  <a:gd name="T56" fmla="*/ 0 w 1023"/>
                  <a:gd name="T57" fmla="*/ 512 h 1023"/>
                  <a:gd name="T58" fmla="*/ 3 w 1023"/>
                  <a:gd name="T59" fmla="*/ 572 h 1023"/>
                  <a:gd name="T60" fmla="*/ 13 w 1023"/>
                  <a:gd name="T61" fmla="*/ 629 h 1023"/>
                  <a:gd name="T62" fmla="*/ 29 w 1023"/>
                  <a:gd name="T63" fmla="*/ 684 h 1023"/>
                  <a:gd name="T64" fmla="*/ 52 w 1023"/>
                  <a:gd name="T65" fmla="*/ 736 h 1023"/>
                  <a:gd name="T66" fmla="*/ 79 w 1023"/>
                  <a:gd name="T67" fmla="*/ 786 h 1023"/>
                  <a:gd name="T68" fmla="*/ 112 w 1023"/>
                  <a:gd name="T69" fmla="*/ 832 h 1023"/>
                  <a:gd name="T70" fmla="*/ 149 w 1023"/>
                  <a:gd name="T71" fmla="*/ 873 h 1023"/>
                  <a:gd name="T72" fmla="*/ 191 w 1023"/>
                  <a:gd name="T73" fmla="*/ 910 h 1023"/>
                  <a:gd name="T74" fmla="*/ 237 w 1023"/>
                  <a:gd name="T75" fmla="*/ 944 h 1023"/>
                  <a:gd name="T76" fmla="*/ 286 w 1023"/>
                  <a:gd name="T77" fmla="*/ 971 h 1023"/>
                  <a:gd name="T78" fmla="*/ 338 w 1023"/>
                  <a:gd name="T79" fmla="*/ 993 h 1023"/>
                  <a:gd name="T80" fmla="*/ 394 w 1023"/>
                  <a:gd name="T81" fmla="*/ 1010 h 1023"/>
                  <a:gd name="T82" fmla="*/ 452 w 1023"/>
                  <a:gd name="T83" fmla="*/ 1020 h 1023"/>
                  <a:gd name="T84" fmla="*/ 511 w 1023"/>
                  <a:gd name="T85" fmla="*/ 1023 h 1023"/>
                  <a:gd name="T86" fmla="*/ 571 w 1023"/>
                  <a:gd name="T87" fmla="*/ 1020 h 1023"/>
                  <a:gd name="T88" fmla="*/ 628 w 1023"/>
                  <a:gd name="T89" fmla="*/ 1010 h 1023"/>
                  <a:gd name="T90" fmla="*/ 684 w 1023"/>
                  <a:gd name="T91" fmla="*/ 993 h 1023"/>
                  <a:gd name="T92" fmla="*/ 737 w 1023"/>
                  <a:gd name="T93" fmla="*/ 971 h 1023"/>
                  <a:gd name="T94" fmla="*/ 785 w 1023"/>
                  <a:gd name="T95" fmla="*/ 944 h 1023"/>
                  <a:gd name="T96" fmla="*/ 831 w 1023"/>
                  <a:gd name="T97" fmla="*/ 910 h 1023"/>
                  <a:gd name="T98" fmla="*/ 874 w 1023"/>
                  <a:gd name="T99" fmla="*/ 873 h 1023"/>
                  <a:gd name="T100" fmla="*/ 911 w 1023"/>
                  <a:gd name="T101" fmla="*/ 832 h 1023"/>
                  <a:gd name="T102" fmla="*/ 943 w 1023"/>
                  <a:gd name="T103" fmla="*/ 786 h 1023"/>
                  <a:gd name="T104" fmla="*/ 971 w 1023"/>
                  <a:gd name="T105" fmla="*/ 736 h 1023"/>
                  <a:gd name="T106" fmla="*/ 993 w 1023"/>
                  <a:gd name="T107" fmla="*/ 684 h 1023"/>
                  <a:gd name="T108" fmla="*/ 1009 w 1023"/>
                  <a:gd name="T109" fmla="*/ 629 h 1023"/>
                  <a:gd name="T110" fmla="*/ 1019 w 1023"/>
                  <a:gd name="T111" fmla="*/ 572 h 1023"/>
                  <a:gd name="T112" fmla="*/ 1023 w 1023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3" h="1023">
                    <a:moveTo>
                      <a:pt x="1023" y="512"/>
                    </a:moveTo>
                    <a:lnTo>
                      <a:pt x="1019" y="452"/>
                    </a:lnTo>
                    <a:lnTo>
                      <a:pt x="1009" y="394"/>
                    </a:lnTo>
                    <a:lnTo>
                      <a:pt x="993" y="339"/>
                    </a:lnTo>
                    <a:lnTo>
                      <a:pt x="971" y="287"/>
                    </a:lnTo>
                    <a:lnTo>
                      <a:pt x="943" y="237"/>
                    </a:lnTo>
                    <a:lnTo>
                      <a:pt x="911" y="192"/>
                    </a:lnTo>
                    <a:lnTo>
                      <a:pt x="874" y="150"/>
                    </a:lnTo>
                    <a:lnTo>
                      <a:pt x="831" y="112"/>
                    </a:lnTo>
                    <a:lnTo>
                      <a:pt x="785" y="80"/>
                    </a:lnTo>
                    <a:lnTo>
                      <a:pt x="737" y="53"/>
                    </a:lnTo>
                    <a:lnTo>
                      <a:pt x="684" y="30"/>
                    </a:lnTo>
                    <a:lnTo>
                      <a:pt x="628" y="14"/>
                    </a:lnTo>
                    <a:lnTo>
                      <a:pt x="571" y="4"/>
                    </a:lnTo>
                    <a:lnTo>
                      <a:pt x="511" y="0"/>
                    </a:lnTo>
                    <a:lnTo>
                      <a:pt x="452" y="4"/>
                    </a:lnTo>
                    <a:lnTo>
                      <a:pt x="394" y="14"/>
                    </a:lnTo>
                    <a:lnTo>
                      <a:pt x="338" y="30"/>
                    </a:lnTo>
                    <a:lnTo>
                      <a:pt x="286" y="53"/>
                    </a:lnTo>
                    <a:lnTo>
                      <a:pt x="237" y="80"/>
                    </a:lnTo>
                    <a:lnTo>
                      <a:pt x="191" y="112"/>
                    </a:lnTo>
                    <a:lnTo>
                      <a:pt x="149" y="150"/>
                    </a:lnTo>
                    <a:lnTo>
                      <a:pt x="112" y="192"/>
                    </a:lnTo>
                    <a:lnTo>
                      <a:pt x="79" y="237"/>
                    </a:lnTo>
                    <a:lnTo>
                      <a:pt x="52" y="287"/>
                    </a:lnTo>
                    <a:lnTo>
                      <a:pt x="29" y="339"/>
                    </a:lnTo>
                    <a:lnTo>
                      <a:pt x="13" y="394"/>
                    </a:lnTo>
                    <a:lnTo>
                      <a:pt x="3" y="452"/>
                    </a:lnTo>
                    <a:lnTo>
                      <a:pt x="0" y="512"/>
                    </a:lnTo>
                    <a:lnTo>
                      <a:pt x="3" y="572"/>
                    </a:lnTo>
                    <a:lnTo>
                      <a:pt x="13" y="629"/>
                    </a:lnTo>
                    <a:lnTo>
                      <a:pt x="29" y="684"/>
                    </a:lnTo>
                    <a:lnTo>
                      <a:pt x="52" y="736"/>
                    </a:lnTo>
                    <a:lnTo>
                      <a:pt x="79" y="786"/>
                    </a:lnTo>
                    <a:lnTo>
                      <a:pt x="112" y="832"/>
                    </a:lnTo>
                    <a:lnTo>
                      <a:pt x="149" y="873"/>
                    </a:lnTo>
                    <a:lnTo>
                      <a:pt x="191" y="910"/>
                    </a:lnTo>
                    <a:lnTo>
                      <a:pt x="237" y="944"/>
                    </a:lnTo>
                    <a:lnTo>
                      <a:pt x="286" y="971"/>
                    </a:lnTo>
                    <a:lnTo>
                      <a:pt x="338" y="993"/>
                    </a:lnTo>
                    <a:lnTo>
                      <a:pt x="394" y="1010"/>
                    </a:lnTo>
                    <a:lnTo>
                      <a:pt x="452" y="1020"/>
                    </a:lnTo>
                    <a:lnTo>
                      <a:pt x="511" y="1023"/>
                    </a:lnTo>
                    <a:lnTo>
                      <a:pt x="571" y="1020"/>
                    </a:lnTo>
                    <a:lnTo>
                      <a:pt x="628" y="1010"/>
                    </a:lnTo>
                    <a:lnTo>
                      <a:pt x="684" y="993"/>
                    </a:lnTo>
                    <a:lnTo>
                      <a:pt x="737" y="971"/>
                    </a:lnTo>
                    <a:lnTo>
                      <a:pt x="785" y="944"/>
                    </a:lnTo>
                    <a:lnTo>
                      <a:pt x="831" y="910"/>
                    </a:lnTo>
                    <a:lnTo>
                      <a:pt x="874" y="873"/>
                    </a:lnTo>
                    <a:lnTo>
                      <a:pt x="911" y="832"/>
                    </a:lnTo>
                    <a:lnTo>
                      <a:pt x="943" y="786"/>
                    </a:lnTo>
                    <a:lnTo>
                      <a:pt x="971" y="736"/>
                    </a:lnTo>
                    <a:lnTo>
                      <a:pt x="993" y="684"/>
                    </a:lnTo>
                    <a:lnTo>
                      <a:pt x="1009" y="629"/>
                    </a:lnTo>
                    <a:lnTo>
                      <a:pt x="1019" y="572"/>
                    </a:lnTo>
                    <a:lnTo>
                      <a:pt x="1023" y="512"/>
                    </a:lnTo>
                  </a:path>
                </a:pathLst>
              </a:custGeom>
              <a:noFill/>
              <a:ln w="1588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2"/>
              <p:cNvSpPr>
                <a:spLocks/>
              </p:cNvSpPr>
              <p:nvPr/>
            </p:nvSpPr>
            <p:spPr bwMode="auto">
              <a:xfrm>
                <a:off x="2124075" y="1389063"/>
                <a:ext cx="203200" cy="203200"/>
              </a:xfrm>
              <a:custGeom>
                <a:avLst/>
                <a:gdLst>
                  <a:gd name="T0" fmla="*/ 0 w 512"/>
                  <a:gd name="T1" fmla="*/ 0 h 512"/>
                  <a:gd name="T2" fmla="*/ 60 w 512"/>
                  <a:gd name="T3" fmla="*/ 4 h 512"/>
                  <a:gd name="T4" fmla="*/ 117 w 512"/>
                  <a:gd name="T5" fmla="*/ 14 h 512"/>
                  <a:gd name="T6" fmla="*/ 173 w 512"/>
                  <a:gd name="T7" fmla="*/ 30 h 512"/>
                  <a:gd name="T8" fmla="*/ 226 w 512"/>
                  <a:gd name="T9" fmla="*/ 53 h 512"/>
                  <a:gd name="T10" fmla="*/ 274 w 512"/>
                  <a:gd name="T11" fmla="*/ 80 h 512"/>
                  <a:gd name="T12" fmla="*/ 320 w 512"/>
                  <a:gd name="T13" fmla="*/ 112 h 512"/>
                  <a:gd name="T14" fmla="*/ 363 w 512"/>
                  <a:gd name="T15" fmla="*/ 150 h 512"/>
                  <a:gd name="T16" fmla="*/ 400 w 512"/>
                  <a:gd name="T17" fmla="*/ 192 h 512"/>
                  <a:gd name="T18" fmla="*/ 432 w 512"/>
                  <a:gd name="T19" fmla="*/ 237 h 512"/>
                  <a:gd name="T20" fmla="*/ 460 w 512"/>
                  <a:gd name="T21" fmla="*/ 287 h 512"/>
                  <a:gd name="T22" fmla="*/ 482 w 512"/>
                  <a:gd name="T23" fmla="*/ 339 h 512"/>
                  <a:gd name="T24" fmla="*/ 498 w 512"/>
                  <a:gd name="T25" fmla="*/ 394 h 512"/>
                  <a:gd name="T26" fmla="*/ 508 w 512"/>
                  <a:gd name="T27" fmla="*/ 452 h 512"/>
                  <a:gd name="T28" fmla="*/ 512 w 512"/>
                  <a:gd name="T2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512">
                    <a:moveTo>
                      <a:pt x="0" y="0"/>
                    </a:moveTo>
                    <a:lnTo>
                      <a:pt x="60" y="4"/>
                    </a:lnTo>
                    <a:lnTo>
                      <a:pt x="117" y="14"/>
                    </a:lnTo>
                    <a:lnTo>
                      <a:pt x="173" y="30"/>
                    </a:lnTo>
                    <a:lnTo>
                      <a:pt x="226" y="53"/>
                    </a:lnTo>
                    <a:lnTo>
                      <a:pt x="274" y="80"/>
                    </a:lnTo>
                    <a:lnTo>
                      <a:pt x="320" y="112"/>
                    </a:lnTo>
                    <a:lnTo>
                      <a:pt x="363" y="150"/>
                    </a:lnTo>
                    <a:lnTo>
                      <a:pt x="400" y="192"/>
                    </a:lnTo>
                    <a:lnTo>
                      <a:pt x="432" y="237"/>
                    </a:lnTo>
                    <a:lnTo>
                      <a:pt x="460" y="287"/>
                    </a:lnTo>
                    <a:lnTo>
                      <a:pt x="482" y="339"/>
                    </a:lnTo>
                    <a:lnTo>
                      <a:pt x="498" y="394"/>
                    </a:lnTo>
                    <a:lnTo>
                      <a:pt x="508" y="452"/>
                    </a:lnTo>
                    <a:lnTo>
                      <a:pt x="512" y="512"/>
                    </a:lnTo>
                  </a:path>
                </a:pathLst>
              </a:custGeom>
              <a:solidFill>
                <a:schemeClr val="tx1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6"/>
              <p:cNvSpPr>
                <a:spLocks/>
              </p:cNvSpPr>
              <p:nvPr/>
            </p:nvSpPr>
            <p:spPr bwMode="auto">
              <a:xfrm>
                <a:off x="2124075" y="1389063"/>
                <a:ext cx="203200" cy="203200"/>
              </a:xfrm>
              <a:custGeom>
                <a:avLst/>
                <a:gdLst>
                  <a:gd name="T0" fmla="*/ 0 w 512"/>
                  <a:gd name="T1" fmla="*/ 0 h 512"/>
                  <a:gd name="T2" fmla="*/ 0 w 512"/>
                  <a:gd name="T3" fmla="*/ 512 h 512"/>
                  <a:gd name="T4" fmla="*/ 512 w 512"/>
                  <a:gd name="T5" fmla="*/ 512 h 512"/>
                  <a:gd name="T6" fmla="*/ 0 w 512"/>
                  <a:gd name="T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512">
                    <a:moveTo>
                      <a:pt x="0" y="0"/>
                    </a:moveTo>
                    <a:lnTo>
                      <a:pt x="0" y="512"/>
                    </a:lnTo>
                    <a:lnTo>
                      <a:pt x="512" y="5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37"/>
              <p:cNvSpPr>
                <a:spLocks/>
              </p:cNvSpPr>
              <p:nvPr/>
            </p:nvSpPr>
            <p:spPr bwMode="auto">
              <a:xfrm>
                <a:off x="2124075" y="1389063"/>
                <a:ext cx="203200" cy="203200"/>
              </a:xfrm>
              <a:custGeom>
                <a:avLst/>
                <a:gdLst>
                  <a:gd name="T0" fmla="*/ 0 w 512"/>
                  <a:gd name="T1" fmla="*/ 0 h 512"/>
                  <a:gd name="T2" fmla="*/ 0 w 512"/>
                  <a:gd name="T3" fmla="*/ 512 h 512"/>
                  <a:gd name="T4" fmla="*/ 512 w 512"/>
                  <a:gd name="T5" fmla="*/ 512 h 512"/>
                  <a:gd name="T6" fmla="*/ 0 w 512"/>
                  <a:gd name="T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2" h="512">
                    <a:moveTo>
                      <a:pt x="0" y="0"/>
                    </a:moveTo>
                    <a:lnTo>
                      <a:pt x="0" y="512"/>
                    </a:lnTo>
                    <a:lnTo>
                      <a:pt x="512" y="512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6608631" y="1881313"/>
              <a:ext cx="406400" cy="406400"/>
              <a:chOff x="1920875" y="1997075"/>
              <a:chExt cx="406400" cy="406400"/>
            </a:xfrm>
          </p:grpSpPr>
          <p:sp>
            <p:nvSpPr>
              <p:cNvPr id="136" name="Freeform 29"/>
              <p:cNvSpPr>
                <a:spLocks/>
              </p:cNvSpPr>
              <p:nvPr/>
            </p:nvSpPr>
            <p:spPr bwMode="auto">
              <a:xfrm>
                <a:off x="1920875" y="1997075"/>
                <a:ext cx="406400" cy="406400"/>
              </a:xfrm>
              <a:custGeom>
                <a:avLst/>
                <a:gdLst>
                  <a:gd name="T0" fmla="*/ 1023 w 1023"/>
                  <a:gd name="T1" fmla="*/ 512 h 1023"/>
                  <a:gd name="T2" fmla="*/ 1019 w 1023"/>
                  <a:gd name="T3" fmla="*/ 452 h 1023"/>
                  <a:gd name="T4" fmla="*/ 1009 w 1023"/>
                  <a:gd name="T5" fmla="*/ 395 h 1023"/>
                  <a:gd name="T6" fmla="*/ 993 w 1023"/>
                  <a:gd name="T7" fmla="*/ 340 h 1023"/>
                  <a:gd name="T8" fmla="*/ 971 w 1023"/>
                  <a:gd name="T9" fmla="*/ 288 h 1023"/>
                  <a:gd name="T10" fmla="*/ 943 w 1023"/>
                  <a:gd name="T11" fmla="*/ 238 h 1023"/>
                  <a:gd name="T12" fmla="*/ 911 w 1023"/>
                  <a:gd name="T13" fmla="*/ 192 h 1023"/>
                  <a:gd name="T14" fmla="*/ 874 w 1023"/>
                  <a:gd name="T15" fmla="*/ 151 h 1023"/>
                  <a:gd name="T16" fmla="*/ 831 w 1023"/>
                  <a:gd name="T17" fmla="*/ 114 h 1023"/>
                  <a:gd name="T18" fmla="*/ 785 w 1023"/>
                  <a:gd name="T19" fmla="*/ 80 h 1023"/>
                  <a:gd name="T20" fmla="*/ 737 w 1023"/>
                  <a:gd name="T21" fmla="*/ 53 h 1023"/>
                  <a:gd name="T22" fmla="*/ 684 w 1023"/>
                  <a:gd name="T23" fmla="*/ 30 h 1023"/>
                  <a:gd name="T24" fmla="*/ 628 w 1023"/>
                  <a:gd name="T25" fmla="*/ 14 h 1023"/>
                  <a:gd name="T26" fmla="*/ 571 w 1023"/>
                  <a:gd name="T27" fmla="*/ 4 h 1023"/>
                  <a:gd name="T28" fmla="*/ 511 w 1023"/>
                  <a:gd name="T29" fmla="*/ 0 h 1023"/>
                  <a:gd name="T30" fmla="*/ 452 w 1023"/>
                  <a:gd name="T31" fmla="*/ 4 h 1023"/>
                  <a:gd name="T32" fmla="*/ 394 w 1023"/>
                  <a:gd name="T33" fmla="*/ 14 h 1023"/>
                  <a:gd name="T34" fmla="*/ 338 w 1023"/>
                  <a:gd name="T35" fmla="*/ 30 h 1023"/>
                  <a:gd name="T36" fmla="*/ 286 w 1023"/>
                  <a:gd name="T37" fmla="*/ 53 h 1023"/>
                  <a:gd name="T38" fmla="*/ 237 w 1023"/>
                  <a:gd name="T39" fmla="*/ 80 h 1023"/>
                  <a:gd name="T40" fmla="*/ 191 w 1023"/>
                  <a:gd name="T41" fmla="*/ 114 h 1023"/>
                  <a:gd name="T42" fmla="*/ 149 w 1023"/>
                  <a:gd name="T43" fmla="*/ 151 h 1023"/>
                  <a:gd name="T44" fmla="*/ 112 w 1023"/>
                  <a:gd name="T45" fmla="*/ 192 h 1023"/>
                  <a:gd name="T46" fmla="*/ 79 w 1023"/>
                  <a:gd name="T47" fmla="*/ 238 h 1023"/>
                  <a:gd name="T48" fmla="*/ 52 w 1023"/>
                  <a:gd name="T49" fmla="*/ 288 h 1023"/>
                  <a:gd name="T50" fmla="*/ 29 w 1023"/>
                  <a:gd name="T51" fmla="*/ 340 h 1023"/>
                  <a:gd name="T52" fmla="*/ 13 w 1023"/>
                  <a:gd name="T53" fmla="*/ 395 h 1023"/>
                  <a:gd name="T54" fmla="*/ 3 w 1023"/>
                  <a:gd name="T55" fmla="*/ 452 h 1023"/>
                  <a:gd name="T56" fmla="*/ 0 w 1023"/>
                  <a:gd name="T57" fmla="*/ 512 h 1023"/>
                  <a:gd name="T58" fmla="*/ 3 w 1023"/>
                  <a:gd name="T59" fmla="*/ 572 h 1023"/>
                  <a:gd name="T60" fmla="*/ 13 w 1023"/>
                  <a:gd name="T61" fmla="*/ 630 h 1023"/>
                  <a:gd name="T62" fmla="*/ 29 w 1023"/>
                  <a:gd name="T63" fmla="*/ 685 h 1023"/>
                  <a:gd name="T64" fmla="*/ 52 w 1023"/>
                  <a:gd name="T65" fmla="*/ 737 h 1023"/>
                  <a:gd name="T66" fmla="*/ 79 w 1023"/>
                  <a:gd name="T67" fmla="*/ 787 h 1023"/>
                  <a:gd name="T68" fmla="*/ 112 w 1023"/>
                  <a:gd name="T69" fmla="*/ 832 h 1023"/>
                  <a:gd name="T70" fmla="*/ 149 w 1023"/>
                  <a:gd name="T71" fmla="*/ 874 h 1023"/>
                  <a:gd name="T72" fmla="*/ 191 w 1023"/>
                  <a:gd name="T73" fmla="*/ 911 h 1023"/>
                  <a:gd name="T74" fmla="*/ 237 w 1023"/>
                  <a:gd name="T75" fmla="*/ 944 h 1023"/>
                  <a:gd name="T76" fmla="*/ 286 w 1023"/>
                  <a:gd name="T77" fmla="*/ 971 h 1023"/>
                  <a:gd name="T78" fmla="*/ 338 w 1023"/>
                  <a:gd name="T79" fmla="*/ 993 h 1023"/>
                  <a:gd name="T80" fmla="*/ 394 w 1023"/>
                  <a:gd name="T81" fmla="*/ 1010 h 1023"/>
                  <a:gd name="T82" fmla="*/ 452 w 1023"/>
                  <a:gd name="T83" fmla="*/ 1020 h 1023"/>
                  <a:gd name="T84" fmla="*/ 511 w 1023"/>
                  <a:gd name="T85" fmla="*/ 1023 h 1023"/>
                  <a:gd name="T86" fmla="*/ 571 w 1023"/>
                  <a:gd name="T87" fmla="*/ 1020 h 1023"/>
                  <a:gd name="T88" fmla="*/ 628 w 1023"/>
                  <a:gd name="T89" fmla="*/ 1010 h 1023"/>
                  <a:gd name="T90" fmla="*/ 684 w 1023"/>
                  <a:gd name="T91" fmla="*/ 993 h 1023"/>
                  <a:gd name="T92" fmla="*/ 737 w 1023"/>
                  <a:gd name="T93" fmla="*/ 971 h 1023"/>
                  <a:gd name="T94" fmla="*/ 785 w 1023"/>
                  <a:gd name="T95" fmla="*/ 944 h 1023"/>
                  <a:gd name="T96" fmla="*/ 831 w 1023"/>
                  <a:gd name="T97" fmla="*/ 911 h 1023"/>
                  <a:gd name="T98" fmla="*/ 874 w 1023"/>
                  <a:gd name="T99" fmla="*/ 874 h 1023"/>
                  <a:gd name="T100" fmla="*/ 911 w 1023"/>
                  <a:gd name="T101" fmla="*/ 832 h 1023"/>
                  <a:gd name="T102" fmla="*/ 943 w 1023"/>
                  <a:gd name="T103" fmla="*/ 787 h 1023"/>
                  <a:gd name="T104" fmla="*/ 971 w 1023"/>
                  <a:gd name="T105" fmla="*/ 737 h 1023"/>
                  <a:gd name="T106" fmla="*/ 993 w 1023"/>
                  <a:gd name="T107" fmla="*/ 685 h 1023"/>
                  <a:gd name="T108" fmla="*/ 1009 w 1023"/>
                  <a:gd name="T109" fmla="*/ 630 h 1023"/>
                  <a:gd name="T110" fmla="*/ 1019 w 1023"/>
                  <a:gd name="T111" fmla="*/ 572 h 1023"/>
                  <a:gd name="T112" fmla="*/ 1023 w 1023"/>
                  <a:gd name="T113" fmla="*/ 51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3" h="1023">
                    <a:moveTo>
                      <a:pt x="1023" y="512"/>
                    </a:moveTo>
                    <a:lnTo>
                      <a:pt x="1019" y="452"/>
                    </a:lnTo>
                    <a:lnTo>
                      <a:pt x="1009" y="395"/>
                    </a:lnTo>
                    <a:lnTo>
                      <a:pt x="993" y="340"/>
                    </a:lnTo>
                    <a:lnTo>
                      <a:pt x="971" y="288"/>
                    </a:lnTo>
                    <a:lnTo>
                      <a:pt x="943" y="238"/>
                    </a:lnTo>
                    <a:lnTo>
                      <a:pt x="911" y="192"/>
                    </a:lnTo>
                    <a:lnTo>
                      <a:pt x="874" y="151"/>
                    </a:lnTo>
                    <a:lnTo>
                      <a:pt x="831" y="114"/>
                    </a:lnTo>
                    <a:lnTo>
                      <a:pt x="785" y="80"/>
                    </a:lnTo>
                    <a:lnTo>
                      <a:pt x="737" y="53"/>
                    </a:lnTo>
                    <a:lnTo>
                      <a:pt x="684" y="30"/>
                    </a:lnTo>
                    <a:lnTo>
                      <a:pt x="628" y="14"/>
                    </a:lnTo>
                    <a:lnTo>
                      <a:pt x="571" y="4"/>
                    </a:lnTo>
                    <a:lnTo>
                      <a:pt x="511" y="0"/>
                    </a:lnTo>
                    <a:lnTo>
                      <a:pt x="452" y="4"/>
                    </a:lnTo>
                    <a:lnTo>
                      <a:pt x="394" y="14"/>
                    </a:lnTo>
                    <a:lnTo>
                      <a:pt x="338" y="30"/>
                    </a:lnTo>
                    <a:lnTo>
                      <a:pt x="286" y="53"/>
                    </a:lnTo>
                    <a:lnTo>
                      <a:pt x="237" y="80"/>
                    </a:lnTo>
                    <a:lnTo>
                      <a:pt x="191" y="114"/>
                    </a:lnTo>
                    <a:lnTo>
                      <a:pt x="149" y="151"/>
                    </a:lnTo>
                    <a:lnTo>
                      <a:pt x="112" y="192"/>
                    </a:lnTo>
                    <a:lnTo>
                      <a:pt x="79" y="238"/>
                    </a:lnTo>
                    <a:lnTo>
                      <a:pt x="52" y="288"/>
                    </a:lnTo>
                    <a:lnTo>
                      <a:pt x="29" y="340"/>
                    </a:lnTo>
                    <a:lnTo>
                      <a:pt x="13" y="395"/>
                    </a:lnTo>
                    <a:lnTo>
                      <a:pt x="3" y="452"/>
                    </a:lnTo>
                    <a:lnTo>
                      <a:pt x="0" y="512"/>
                    </a:lnTo>
                    <a:lnTo>
                      <a:pt x="3" y="572"/>
                    </a:lnTo>
                    <a:lnTo>
                      <a:pt x="13" y="630"/>
                    </a:lnTo>
                    <a:lnTo>
                      <a:pt x="29" y="685"/>
                    </a:lnTo>
                    <a:lnTo>
                      <a:pt x="52" y="737"/>
                    </a:lnTo>
                    <a:lnTo>
                      <a:pt x="79" y="787"/>
                    </a:lnTo>
                    <a:lnTo>
                      <a:pt x="112" y="832"/>
                    </a:lnTo>
                    <a:lnTo>
                      <a:pt x="149" y="874"/>
                    </a:lnTo>
                    <a:lnTo>
                      <a:pt x="191" y="911"/>
                    </a:lnTo>
                    <a:lnTo>
                      <a:pt x="237" y="944"/>
                    </a:lnTo>
                    <a:lnTo>
                      <a:pt x="286" y="971"/>
                    </a:lnTo>
                    <a:lnTo>
                      <a:pt x="338" y="993"/>
                    </a:lnTo>
                    <a:lnTo>
                      <a:pt x="394" y="1010"/>
                    </a:lnTo>
                    <a:lnTo>
                      <a:pt x="452" y="1020"/>
                    </a:lnTo>
                    <a:lnTo>
                      <a:pt x="511" y="1023"/>
                    </a:lnTo>
                    <a:lnTo>
                      <a:pt x="571" y="1020"/>
                    </a:lnTo>
                    <a:lnTo>
                      <a:pt x="628" y="1010"/>
                    </a:lnTo>
                    <a:lnTo>
                      <a:pt x="684" y="993"/>
                    </a:lnTo>
                    <a:lnTo>
                      <a:pt x="737" y="971"/>
                    </a:lnTo>
                    <a:lnTo>
                      <a:pt x="785" y="944"/>
                    </a:lnTo>
                    <a:lnTo>
                      <a:pt x="831" y="911"/>
                    </a:lnTo>
                    <a:lnTo>
                      <a:pt x="874" y="874"/>
                    </a:lnTo>
                    <a:lnTo>
                      <a:pt x="911" y="832"/>
                    </a:lnTo>
                    <a:lnTo>
                      <a:pt x="943" y="787"/>
                    </a:lnTo>
                    <a:lnTo>
                      <a:pt x="971" y="737"/>
                    </a:lnTo>
                    <a:lnTo>
                      <a:pt x="993" y="685"/>
                    </a:lnTo>
                    <a:lnTo>
                      <a:pt x="1009" y="630"/>
                    </a:lnTo>
                    <a:lnTo>
                      <a:pt x="1019" y="572"/>
                    </a:lnTo>
                    <a:lnTo>
                      <a:pt x="1023" y="512"/>
                    </a:lnTo>
                  </a:path>
                </a:pathLst>
              </a:custGeom>
              <a:noFill/>
              <a:ln w="1588">
                <a:noFill/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5"/>
              <p:cNvSpPr>
                <a:spLocks/>
              </p:cNvSpPr>
              <p:nvPr/>
            </p:nvSpPr>
            <p:spPr bwMode="auto">
              <a:xfrm>
                <a:off x="1920875" y="1997075"/>
                <a:ext cx="203200" cy="203200"/>
              </a:xfrm>
              <a:custGeom>
                <a:avLst/>
                <a:gdLst>
                  <a:gd name="T0" fmla="*/ 0 w 511"/>
                  <a:gd name="T1" fmla="*/ 512 h 512"/>
                  <a:gd name="T2" fmla="*/ 3 w 511"/>
                  <a:gd name="T3" fmla="*/ 452 h 512"/>
                  <a:gd name="T4" fmla="*/ 13 w 511"/>
                  <a:gd name="T5" fmla="*/ 395 h 512"/>
                  <a:gd name="T6" fmla="*/ 29 w 511"/>
                  <a:gd name="T7" fmla="*/ 340 h 512"/>
                  <a:gd name="T8" fmla="*/ 52 w 511"/>
                  <a:gd name="T9" fmla="*/ 288 h 512"/>
                  <a:gd name="T10" fmla="*/ 79 w 511"/>
                  <a:gd name="T11" fmla="*/ 238 h 512"/>
                  <a:gd name="T12" fmla="*/ 112 w 511"/>
                  <a:gd name="T13" fmla="*/ 192 h 512"/>
                  <a:gd name="T14" fmla="*/ 149 w 511"/>
                  <a:gd name="T15" fmla="*/ 151 h 512"/>
                  <a:gd name="T16" fmla="*/ 191 w 511"/>
                  <a:gd name="T17" fmla="*/ 114 h 512"/>
                  <a:gd name="T18" fmla="*/ 237 w 511"/>
                  <a:gd name="T19" fmla="*/ 80 h 512"/>
                  <a:gd name="T20" fmla="*/ 286 w 511"/>
                  <a:gd name="T21" fmla="*/ 53 h 512"/>
                  <a:gd name="T22" fmla="*/ 338 w 511"/>
                  <a:gd name="T23" fmla="*/ 30 h 512"/>
                  <a:gd name="T24" fmla="*/ 394 w 511"/>
                  <a:gd name="T25" fmla="*/ 14 h 512"/>
                  <a:gd name="T26" fmla="*/ 452 w 511"/>
                  <a:gd name="T27" fmla="*/ 4 h 512"/>
                  <a:gd name="T28" fmla="*/ 511 w 511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1" h="512">
                    <a:moveTo>
                      <a:pt x="0" y="512"/>
                    </a:moveTo>
                    <a:lnTo>
                      <a:pt x="3" y="452"/>
                    </a:lnTo>
                    <a:lnTo>
                      <a:pt x="13" y="395"/>
                    </a:lnTo>
                    <a:lnTo>
                      <a:pt x="29" y="340"/>
                    </a:lnTo>
                    <a:lnTo>
                      <a:pt x="52" y="288"/>
                    </a:lnTo>
                    <a:lnTo>
                      <a:pt x="79" y="238"/>
                    </a:lnTo>
                    <a:lnTo>
                      <a:pt x="112" y="192"/>
                    </a:lnTo>
                    <a:lnTo>
                      <a:pt x="149" y="151"/>
                    </a:lnTo>
                    <a:lnTo>
                      <a:pt x="191" y="114"/>
                    </a:lnTo>
                    <a:lnTo>
                      <a:pt x="237" y="80"/>
                    </a:lnTo>
                    <a:lnTo>
                      <a:pt x="286" y="53"/>
                    </a:lnTo>
                    <a:lnTo>
                      <a:pt x="338" y="30"/>
                    </a:lnTo>
                    <a:lnTo>
                      <a:pt x="394" y="14"/>
                    </a:lnTo>
                    <a:lnTo>
                      <a:pt x="452" y="4"/>
                    </a:lnTo>
                    <a:lnTo>
                      <a:pt x="511" y="0"/>
                    </a:lnTo>
                  </a:path>
                </a:pathLst>
              </a:custGeom>
              <a:solidFill>
                <a:schemeClr val="tx1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42"/>
              <p:cNvSpPr>
                <a:spLocks/>
              </p:cNvSpPr>
              <p:nvPr/>
            </p:nvSpPr>
            <p:spPr bwMode="auto">
              <a:xfrm>
                <a:off x="1920875" y="1997075"/>
                <a:ext cx="203200" cy="203200"/>
              </a:xfrm>
              <a:custGeom>
                <a:avLst/>
                <a:gdLst>
                  <a:gd name="T0" fmla="*/ 0 w 511"/>
                  <a:gd name="T1" fmla="*/ 512 h 512"/>
                  <a:gd name="T2" fmla="*/ 511 w 511"/>
                  <a:gd name="T3" fmla="*/ 512 h 512"/>
                  <a:gd name="T4" fmla="*/ 511 w 511"/>
                  <a:gd name="T5" fmla="*/ 0 h 512"/>
                  <a:gd name="T6" fmla="*/ 0 w 511"/>
                  <a:gd name="T7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1" h="512">
                    <a:moveTo>
                      <a:pt x="0" y="512"/>
                    </a:moveTo>
                    <a:lnTo>
                      <a:pt x="511" y="512"/>
                    </a:lnTo>
                    <a:lnTo>
                      <a:pt x="511" y="0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43"/>
              <p:cNvSpPr>
                <a:spLocks/>
              </p:cNvSpPr>
              <p:nvPr/>
            </p:nvSpPr>
            <p:spPr bwMode="auto">
              <a:xfrm>
                <a:off x="1920875" y="1997075"/>
                <a:ext cx="203200" cy="203200"/>
              </a:xfrm>
              <a:custGeom>
                <a:avLst/>
                <a:gdLst>
                  <a:gd name="T0" fmla="*/ 0 w 511"/>
                  <a:gd name="T1" fmla="*/ 512 h 512"/>
                  <a:gd name="T2" fmla="*/ 511 w 511"/>
                  <a:gd name="T3" fmla="*/ 512 h 512"/>
                  <a:gd name="T4" fmla="*/ 511 w 511"/>
                  <a:gd name="T5" fmla="*/ 0 h 512"/>
                  <a:gd name="T6" fmla="*/ 0 w 511"/>
                  <a:gd name="T7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1" h="512">
                    <a:moveTo>
                      <a:pt x="0" y="512"/>
                    </a:moveTo>
                    <a:lnTo>
                      <a:pt x="511" y="512"/>
                    </a:lnTo>
                    <a:lnTo>
                      <a:pt x="511" y="0"/>
                    </a:lnTo>
                    <a:lnTo>
                      <a:pt x="0" y="5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06" name="Freeform 205"/>
          <p:cNvSpPr>
            <a:spLocks/>
          </p:cNvSpPr>
          <p:nvPr/>
        </p:nvSpPr>
        <p:spPr bwMode="auto">
          <a:xfrm>
            <a:off x="7056818" y="2033708"/>
            <a:ext cx="346086" cy="347443"/>
          </a:xfrm>
          <a:custGeom>
            <a:avLst/>
            <a:gdLst>
              <a:gd name="T0" fmla="*/ 1024 w 1024"/>
              <a:gd name="T1" fmla="*/ 512 h 1023"/>
              <a:gd name="T2" fmla="*/ 1020 w 1024"/>
              <a:gd name="T3" fmla="*/ 452 h 1023"/>
              <a:gd name="T4" fmla="*/ 1010 w 1024"/>
              <a:gd name="T5" fmla="*/ 394 h 1023"/>
              <a:gd name="T6" fmla="*/ 994 w 1024"/>
              <a:gd name="T7" fmla="*/ 339 h 1023"/>
              <a:gd name="T8" fmla="*/ 972 w 1024"/>
              <a:gd name="T9" fmla="*/ 287 h 1023"/>
              <a:gd name="T10" fmla="*/ 944 w 1024"/>
              <a:gd name="T11" fmla="*/ 237 h 1023"/>
              <a:gd name="T12" fmla="*/ 912 w 1024"/>
              <a:gd name="T13" fmla="*/ 192 h 1023"/>
              <a:gd name="T14" fmla="*/ 874 w 1024"/>
              <a:gd name="T15" fmla="*/ 150 h 1023"/>
              <a:gd name="T16" fmla="*/ 832 w 1024"/>
              <a:gd name="T17" fmla="*/ 112 h 1023"/>
              <a:gd name="T18" fmla="*/ 787 w 1024"/>
              <a:gd name="T19" fmla="*/ 80 h 1023"/>
              <a:gd name="T20" fmla="*/ 737 w 1024"/>
              <a:gd name="T21" fmla="*/ 53 h 1023"/>
              <a:gd name="T22" fmla="*/ 685 w 1024"/>
              <a:gd name="T23" fmla="*/ 30 h 1023"/>
              <a:gd name="T24" fmla="*/ 630 w 1024"/>
              <a:gd name="T25" fmla="*/ 14 h 1023"/>
              <a:gd name="T26" fmla="*/ 572 w 1024"/>
              <a:gd name="T27" fmla="*/ 4 h 1023"/>
              <a:gd name="T28" fmla="*/ 512 w 1024"/>
              <a:gd name="T29" fmla="*/ 0 h 1023"/>
              <a:gd name="T30" fmla="*/ 452 w 1024"/>
              <a:gd name="T31" fmla="*/ 4 h 1023"/>
              <a:gd name="T32" fmla="*/ 395 w 1024"/>
              <a:gd name="T33" fmla="*/ 14 h 1023"/>
              <a:gd name="T34" fmla="*/ 340 w 1024"/>
              <a:gd name="T35" fmla="*/ 30 h 1023"/>
              <a:gd name="T36" fmla="*/ 288 w 1024"/>
              <a:gd name="T37" fmla="*/ 53 h 1023"/>
              <a:gd name="T38" fmla="*/ 238 w 1024"/>
              <a:gd name="T39" fmla="*/ 80 h 1023"/>
              <a:gd name="T40" fmla="*/ 192 w 1024"/>
              <a:gd name="T41" fmla="*/ 112 h 1023"/>
              <a:gd name="T42" fmla="*/ 151 w 1024"/>
              <a:gd name="T43" fmla="*/ 150 h 1023"/>
              <a:gd name="T44" fmla="*/ 114 w 1024"/>
              <a:gd name="T45" fmla="*/ 192 h 1023"/>
              <a:gd name="T46" fmla="*/ 80 w 1024"/>
              <a:gd name="T47" fmla="*/ 237 h 1023"/>
              <a:gd name="T48" fmla="*/ 53 w 1024"/>
              <a:gd name="T49" fmla="*/ 287 h 1023"/>
              <a:gd name="T50" fmla="*/ 30 w 1024"/>
              <a:gd name="T51" fmla="*/ 339 h 1023"/>
              <a:gd name="T52" fmla="*/ 14 w 1024"/>
              <a:gd name="T53" fmla="*/ 394 h 1023"/>
              <a:gd name="T54" fmla="*/ 4 w 1024"/>
              <a:gd name="T55" fmla="*/ 452 h 1023"/>
              <a:gd name="T56" fmla="*/ 0 w 1024"/>
              <a:gd name="T57" fmla="*/ 512 h 1023"/>
              <a:gd name="T58" fmla="*/ 4 w 1024"/>
              <a:gd name="T59" fmla="*/ 572 h 1023"/>
              <a:gd name="T60" fmla="*/ 14 w 1024"/>
              <a:gd name="T61" fmla="*/ 629 h 1023"/>
              <a:gd name="T62" fmla="*/ 30 w 1024"/>
              <a:gd name="T63" fmla="*/ 684 h 1023"/>
              <a:gd name="T64" fmla="*/ 53 w 1024"/>
              <a:gd name="T65" fmla="*/ 736 h 1023"/>
              <a:gd name="T66" fmla="*/ 80 w 1024"/>
              <a:gd name="T67" fmla="*/ 786 h 1023"/>
              <a:gd name="T68" fmla="*/ 114 w 1024"/>
              <a:gd name="T69" fmla="*/ 832 h 1023"/>
              <a:gd name="T70" fmla="*/ 151 w 1024"/>
              <a:gd name="T71" fmla="*/ 873 h 1023"/>
              <a:gd name="T72" fmla="*/ 192 w 1024"/>
              <a:gd name="T73" fmla="*/ 910 h 1023"/>
              <a:gd name="T74" fmla="*/ 238 w 1024"/>
              <a:gd name="T75" fmla="*/ 944 h 1023"/>
              <a:gd name="T76" fmla="*/ 288 w 1024"/>
              <a:gd name="T77" fmla="*/ 971 h 1023"/>
              <a:gd name="T78" fmla="*/ 340 w 1024"/>
              <a:gd name="T79" fmla="*/ 993 h 1023"/>
              <a:gd name="T80" fmla="*/ 395 w 1024"/>
              <a:gd name="T81" fmla="*/ 1010 h 1023"/>
              <a:gd name="T82" fmla="*/ 452 w 1024"/>
              <a:gd name="T83" fmla="*/ 1020 h 1023"/>
              <a:gd name="T84" fmla="*/ 512 w 1024"/>
              <a:gd name="T85" fmla="*/ 1023 h 1023"/>
              <a:gd name="T86" fmla="*/ 572 w 1024"/>
              <a:gd name="T87" fmla="*/ 1020 h 1023"/>
              <a:gd name="T88" fmla="*/ 630 w 1024"/>
              <a:gd name="T89" fmla="*/ 1010 h 1023"/>
              <a:gd name="T90" fmla="*/ 685 w 1024"/>
              <a:gd name="T91" fmla="*/ 993 h 1023"/>
              <a:gd name="T92" fmla="*/ 737 w 1024"/>
              <a:gd name="T93" fmla="*/ 971 h 1023"/>
              <a:gd name="T94" fmla="*/ 787 w 1024"/>
              <a:gd name="T95" fmla="*/ 944 h 1023"/>
              <a:gd name="T96" fmla="*/ 832 w 1024"/>
              <a:gd name="T97" fmla="*/ 910 h 1023"/>
              <a:gd name="T98" fmla="*/ 874 w 1024"/>
              <a:gd name="T99" fmla="*/ 873 h 1023"/>
              <a:gd name="T100" fmla="*/ 912 w 1024"/>
              <a:gd name="T101" fmla="*/ 832 h 1023"/>
              <a:gd name="T102" fmla="*/ 944 w 1024"/>
              <a:gd name="T103" fmla="*/ 786 h 1023"/>
              <a:gd name="T104" fmla="*/ 972 w 1024"/>
              <a:gd name="T105" fmla="*/ 736 h 1023"/>
              <a:gd name="T106" fmla="*/ 994 w 1024"/>
              <a:gd name="T107" fmla="*/ 684 h 1023"/>
              <a:gd name="T108" fmla="*/ 1010 w 1024"/>
              <a:gd name="T109" fmla="*/ 629 h 1023"/>
              <a:gd name="T110" fmla="*/ 1020 w 1024"/>
              <a:gd name="T111" fmla="*/ 572 h 1023"/>
              <a:gd name="T112" fmla="*/ 1024 w 1024"/>
              <a:gd name="T113" fmla="*/ 51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4" h="1023">
                <a:moveTo>
                  <a:pt x="1024" y="512"/>
                </a:moveTo>
                <a:lnTo>
                  <a:pt x="1020" y="452"/>
                </a:lnTo>
                <a:lnTo>
                  <a:pt x="1010" y="394"/>
                </a:lnTo>
                <a:lnTo>
                  <a:pt x="994" y="339"/>
                </a:lnTo>
                <a:lnTo>
                  <a:pt x="972" y="287"/>
                </a:lnTo>
                <a:lnTo>
                  <a:pt x="944" y="237"/>
                </a:lnTo>
                <a:lnTo>
                  <a:pt x="912" y="192"/>
                </a:lnTo>
                <a:lnTo>
                  <a:pt x="874" y="150"/>
                </a:lnTo>
                <a:lnTo>
                  <a:pt x="832" y="112"/>
                </a:lnTo>
                <a:lnTo>
                  <a:pt x="787" y="80"/>
                </a:lnTo>
                <a:lnTo>
                  <a:pt x="737" y="53"/>
                </a:lnTo>
                <a:lnTo>
                  <a:pt x="685" y="30"/>
                </a:lnTo>
                <a:lnTo>
                  <a:pt x="630" y="14"/>
                </a:lnTo>
                <a:lnTo>
                  <a:pt x="572" y="4"/>
                </a:lnTo>
                <a:lnTo>
                  <a:pt x="512" y="0"/>
                </a:lnTo>
                <a:lnTo>
                  <a:pt x="452" y="4"/>
                </a:lnTo>
                <a:lnTo>
                  <a:pt x="395" y="14"/>
                </a:lnTo>
                <a:lnTo>
                  <a:pt x="340" y="30"/>
                </a:lnTo>
                <a:lnTo>
                  <a:pt x="288" y="53"/>
                </a:lnTo>
                <a:lnTo>
                  <a:pt x="238" y="80"/>
                </a:lnTo>
                <a:lnTo>
                  <a:pt x="192" y="112"/>
                </a:lnTo>
                <a:lnTo>
                  <a:pt x="151" y="150"/>
                </a:lnTo>
                <a:lnTo>
                  <a:pt x="114" y="192"/>
                </a:lnTo>
                <a:lnTo>
                  <a:pt x="80" y="237"/>
                </a:lnTo>
                <a:lnTo>
                  <a:pt x="53" y="287"/>
                </a:lnTo>
                <a:lnTo>
                  <a:pt x="30" y="339"/>
                </a:lnTo>
                <a:lnTo>
                  <a:pt x="14" y="394"/>
                </a:lnTo>
                <a:lnTo>
                  <a:pt x="4" y="452"/>
                </a:lnTo>
                <a:lnTo>
                  <a:pt x="0" y="512"/>
                </a:lnTo>
                <a:lnTo>
                  <a:pt x="4" y="572"/>
                </a:lnTo>
                <a:lnTo>
                  <a:pt x="14" y="629"/>
                </a:lnTo>
                <a:lnTo>
                  <a:pt x="30" y="684"/>
                </a:lnTo>
                <a:lnTo>
                  <a:pt x="53" y="736"/>
                </a:lnTo>
                <a:lnTo>
                  <a:pt x="80" y="786"/>
                </a:lnTo>
                <a:lnTo>
                  <a:pt x="114" y="832"/>
                </a:lnTo>
                <a:lnTo>
                  <a:pt x="151" y="873"/>
                </a:lnTo>
                <a:lnTo>
                  <a:pt x="192" y="910"/>
                </a:lnTo>
                <a:lnTo>
                  <a:pt x="238" y="944"/>
                </a:lnTo>
                <a:lnTo>
                  <a:pt x="288" y="971"/>
                </a:lnTo>
                <a:lnTo>
                  <a:pt x="340" y="993"/>
                </a:lnTo>
                <a:lnTo>
                  <a:pt x="395" y="1010"/>
                </a:lnTo>
                <a:lnTo>
                  <a:pt x="452" y="1020"/>
                </a:lnTo>
                <a:lnTo>
                  <a:pt x="512" y="1023"/>
                </a:lnTo>
                <a:lnTo>
                  <a:pt x="572" y="1020"/>
                </a:lnTo>
                <a:lnTo>
                  <a:pt x="630" y="1010"/>
                </a:lnTo>
                <a:lnTo>
                  <a:pt x="685" y="993"/>
                </a:lnTo>
                <a:lnTo>
                  <a:pt x="737" y="971"/>
                </a:lnTo>
                <a:lnTo>
                  <a:pt x="787" y="944"/>
                </a:lnTo>
                <a:lnTo>
                  <a:pt x="832" y="910"/>
                </a:lnTo>
                <a:lnTo>
                  <a:pt x="874" y="873"/>
                </a:lnTo>
                <a:lnTo>
                  <a:pt x="912" y="832"/>
                </a:lnTo>
                <a:lnTo>
                  <a:pt x="944" y="786"/>
                </a:lnTo>
                <a:lnTo>
                  <a:pt x="972" y="736"/>
                </a:lnTo>
                <a:lnTo>
                  <a:pt x="994" y="684"/>
                </a:lnTo>
                <a:lnTo>
                  <a:pt x="1010" y="629"/>
                </a:lnTo>
                <a:lnTo>
                  <a:pt x="1020" y="572"/>
                </a:lnTo>
                <a:lnTo>
                  <a:pt x="1024" y="512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7229861" y="2207430"/>
            <a:ext cx="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Freeform 27"/>
          <p:cNvSpPr>
            <a:spLocks/>
          </p:cNvSpPr>
          <p:nvPr/>
        </p:nvSpPr>
        <p:spPr bwMode="auto">
          <a:xfrm>
            <a:off x="6563421" y="3007755"/>
            <a:ext cx="346086" cy="347443"/>
          </a:xfrm>
          <a:custGeom>
            <a:avLst/>
            <a:gdLst>
              <a:gd name="T0" fmla="*/ 1024 w 1024"/>
              <a:gd name="T1" fmla="*/ 512 h 1023"/>
              <a:gd name="T2" fmla="*/ 1020 w 1024"/>
              <a:gd name="T3" fmla="*/ 452 h 1023"/>
              <a:gd name="T4" fmla="*/ 1010 w 1024"/>
              <a:gd name="T5" fmla="*/ 394 h 1023"/>
              <a:gd name="T6" fmla="*/ 994 w 1024"/>
              <a:gd name="T7" fmla="*/ 339 h 1023"/>
              <a:gd name="T8" fmla="*/ 972 w 1024"/>
              <a:gd name="T9" fmla="*/ 287 h 1023"/>
              <a:gd name="T10" fmla="*/ 944 w 1024"/>
              <a:gd name="T11" fmla="*/ 237 h 1023"/>
              <a:gd name="T12" fmla="*/ 912 w 1024"/>
              <a:gd name="T13" fmla="*/ 192 h 1023"/>
              <a:gd name="T14" fmla="*/ 874 w 1024"/>
              <a:gd name="T15" fmla="*/ 150 h 1023"/>
              <a:gd name="T16" fmla="*/ 832 w 1024"/>
              <a:gd name="T17" fmla="*/ 112 h 1023"/>
              <a:gd name="T18" fmla="*/ 787 w 1024"/>
              <a:gd name="T19" fmla="*/ 80 h 1023"/>
              <a:gd name="T20" fmla="*/ 737 w 1024"/>
              <a:gd name="T21" fmla="*/ 53 h 1023"/>
              <a:gd name="T22" fmla="*/ 685 w 1024"/>
              <a:gd name="T23" fmla="*/ 30 h 1023"/>
              <a:gd name="T24" fmla="*/ 630 w 1024"/>
              <a:gd name="T25" fmla="*/ 14 h 1023"/>
              <a:gd name="T26" fmla="*/ 572 w 1024"/>
              <a:gd name="T27" fmla="*/ 4 h 1023"/>
              <a:gd name="T28" fmla="*/ 512 w 1024"/>
              <a:gd name="T29" fmla="*/ 0 h 1023"/>
              <a:gd name="T30" fmla="*/ 452 w 1024"/>
              <a:gd name="T31" fmla="*/ 4 h 1023"/>
              <a:gd name="T32" fmla="*/ 395 w 1024"/>
              <a:gd name="T33" fmla="*/ 14 h 1023"/>
              <a:gd name="T34" fmla="*/ 340 w 1024"/>
              <a:gd name="T35" fmla="*/ 30 h 1023"/>
              <a:gd name="T36" fmla="*/ 288 w 1024"/>
              <a:gd name="T37" fmla="*/ 53 h 1023"/>
              <a:gd name="T38" fmla="*/ 238 w 1024"/>
              <a:gd name="T39" fmla="*/ 80 h 1023"/>
              <a:gd name="T40" fmla="*/ 192 w 1024"/>
              <a:gd name="T41" fmla="*/ 112 h 1023"/>
              <a:gd name="T42" fmla="*/ 151 w 1024"/>
              <a:gd name="T43" fmla="*/ 150 h 1023"/>
              <a:gd name="T44" fmla="*/ 114 w 1024"/>
              <a:gd name="T45" fmla="*/ 192 h 1023"/>
              <a:gd name="T46" fmla="*/ 80 w 1024"/>
              <a:gd name="T47" fmla="*/ 237 h 1023"/>
              <a:gd name="T48" fmla="*/ 53 w 1024"/>
              <a:gd name="T49" fmla="*/ 287 h 1023"/>
              <a:gd name="T50" fmla="*/ 30 w 1024"/>
              <a:gd name="T51" fmla="*/ 339 h 1023"/>
              <a:gd name="T52" fmla="*/ 14 w 1024"/>
              <a:gd name="T53" fmla="*/ 394 h 1023"/>
              <a:gd name="T54" fmla="*/ 4 w 1024"/>
              <a:gd name="T55" fmla="*/ 452 h 1023"/>
              <a:gd name="T56" fmla="*/ 0 w 1024"/>
              <a:gd name="T57" fmla="*/ 512 h 1023"/>
              <a:gd name="T58" fmla="*/ 4 w 1024"/>
              <a:gd name="T59" fmla="*/ 572 h 1023"/>
              <a:gd name="T60" fmla="*/ 14 w 1024"/>
              <a:gd name="T61" fmla="*/ 629 h 1023"/>
              <a:gd name="T62" fmla="*/ 30 w 1024"/>
              <a:gd name="T63" fmla="*/ 684 h 1023"/>
              <a:gd name="T64" fmla="*/ 53 w 1024"/>
              <a:gd name="T65" fmla="*/ 736 h 1023"/>
              <a:gd name="T66" fmla="*/ 80 w 1024"/>
              <a:gd name="T67" fmla="*/ 786 h 1023"/>
              <a:gd name="T68" fmla="*/ 114 w 1024"/>
              <a:gd name="T69" fmla="*/ 832 h 1023"/>
              <a:gd name="T70" fmla="*/ 151 w 1024"/>
              <a:gd name="T71" fmla="*/ 873 h 1023"/>
              <a:gd name="T72" fmla="*/ 192 w 1024"/>
              <a:gd name="T73" fmla="*/ 910 h 1023"/>
              <a:gd name="T74" fmla="*/ 238 w 1024"/>
              <a:gd name="T75" fmla="*/ 944 h 1023"/>
              <a:gd name="T76" fmla="*/ 288 w 1024"/>
              <a:gd name="T77" fmla="*/ 971 h 1023"/>
              <a:gd name="T78" fmla="*/ 340 w 1024"/>
              <a:gd name="T79" fmla="*/ 993 h 1023"/>
              <a:gd name="T80" fmla="*/ 395 w 1024"/>
              <a:gd name="T81" fmla="*/ 1010 h 1023"/>
              <a:gd name="T82" fmla="*/ 452 w 1024"/>
              <a:gd name="T83" fmla="*/ 1020 h 1023"/>
              <a:gd name="T84" fmla="*/ 512 w 1024"/>
              <a:gd name="T85" fmla="*/ 1023 h 1023"/>
              <a:gd name="T86" fmla="*/ 572 w 1024"/>
              <a:gd name="T87" fmla="*/ 1020 h 1023"/>
              <a:gd name="T88" fmla="*/ 630 w 1024"/>
              <a:gd name="T89" fmla="*/ 1010 h 1023"/>
              <a:gd name="T90" fmla="*/ 685 w 1024"/>
              <a:gd name="T91" fmla="*/ 993 h 1023"/>
              <a:gd name="T92" fmla="*/ 737 w 1024"/>
              <a:gd name="T93" fmla="*/ 971 h 1023"/>
              <a:gd name="T94" fmla="*/ 787 w 1024"/>
              <a:gd name="T95" fmla="*/ 944 h 1023"/>
              <a:gd name="T96" fmla="*/ 832 w 1024"/>
              <a:gd name="T97" fmla="*/ 910 h 1023"/>
              <a:gd name="T98" fmla="*/ 874 w 1024"/>
              <a:gd name="T99" fmla="*/ 873 h 1023"/>
              <a:gd name="T100" fmla="*/ 912 w 1024"/>
              <a:gd name="T101" fmla="*/ 832 h 1023"/>
              <a:gd name="T102" fmla="*/ 944 w 1024"/>
              <a:gd name="T103" fmla="*/ 786 h 1023"/>
              <a:gd name="T104" fmla="*/ 972 w 1024"/>
              <a:gd name="T105" fmla="*/ 736 h 1023"/>
              <a:gd name="T106" fmla="*/ 994 w 1024"/>
              <a:gd name="T107" fmla="*/ 684 h 1023"/>
              <a:gd name="T108" fmla="*/ 1010 w 1024"/>
              <a:gd name="T109" fmla="*/ 629 h 1023"/>
              <a:gd name="T110" fmla="*/ 1020 w 1024"/>
              <a:gd name="T111" fmla="*/ 572 h 1023"/>
              <a:gd name="T112" fmla="*/ 1024 w 1024"/>
              <a:gd name="T113" fmla="*/ 51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4" h="1023">
                <a:moveTo>
                  <a:pt x="1024" y="512"/>
                </a:moveTo>
                <a:lnTo>
                  <a:pt x="1020" y="452"/>
                </a:lnTo>
                <a:lnTo>
                  <a:pt x="1010" y="394"/>
                </a:lnTo>
                <a:lnTo>
                  <a:pt x="994" y="339"/>
                </a:lnTo>
                <a:lnTo>
                  <a:pt x="972" y="287"/>
                </a:lnTo>
                <a:lnTo>
                  <a:pt x="944" y="237"/>
                </a:lnTo>
                <a:lnTo>
                  <a:pt x="912" y="192"/>
                </a:lnTo>
                <a:lnTo>
                  <a:pt x="874" y="150"/>
                </a:lnTo>
                <a:lnTo>
                  <a:pt x="832" y="112"/>
                </a:lnTo>
                <a:lnTo>
                  <a:pt x="787" y="80"/>
                </a:lnTo>
                <a:lnTo>
                  <a:pt x="737" y="53"/>
                </a:lnTo>
                <a:lnTo>
                  <a:pt x="685" y="30"/>
                </a:lnTo>
                <a:lnTo>
                  <a:pt x="630" y="14"/>
                </a:lnTo>
                <a:lnTo>
                  <a:pt x="572" y="4"/>
                </a:lnTo>
                <a:lnTo>
                  <a:pt x="512" y="0"/>
                </a:lnTo>
                <a:lnTo>
                  <a:pt x="452" y="4"/>
                </a:lnTo>
                <a:lnTo>
                  <a:pt x="395" y="14"/>
                </a:lnTo>
                <a:lnTo>
                  <a:pt x="340" y="30"/>
                </a:lnTo>
                <a:lnTo>
                  <a:pt x="288" y="53"/>
                </a:lnTo>
                <a:lnTo>
                  <a:pt x="238" y="80"/>
                </a:lnTo>
                <a:lnTo>
                  <a:pt x="192" y="112"/>
                </a:lnTo>
                <a:lnTo>
                  <a:pt x="151" y="150"/>
                </a:lnTo>
                <a:lnTo>
                  <a:pt x="114" y="192"/>
                </a:lnTo>
                <a:lnTo>
                  <a:pt x="80" y="237"/>
                </a:lnTo>
                <a:lnTo>
                  <a:pt x="53" y="287"/>
                </a:lnTo>
                <a:lnTo>
                  <a:pt x="30" y="339"/>
                </a:lnTo>
                <a:lnTo>
                  <a:pt x="14" y="394"/>
                </a:lnTo>
                <a:lnTo>
                  <a:pt x="4" y="452"/>
                </a:lnTo>
                <a:lnTo>
                  <a:pt x="0" y="512"/>
                </a:lnTo>
                <a:lnTo>
                  <a:pt x="4" y="572"/>
                </a:lnTo>
                <a:lnTo>
                  <a:pt x="14" y="629"/>
                </a:lnTo>
                <a:lnTo>
                  <a:pt x="30" y="684"/>
                </a:lnTo>
                <a:lnTo>
                  <a:pt x="53" y="736"/>
                </a:lnTo>
                <a:lnTo>
                  <a:pt x="80" y="786"/>
                </a:lnTo>
                <a:lnTo>
                  <a:pt x="114" y="832"/>
                </a:lnTo>
                <a:lnTo>
                  <a:pt x="151" y="873"/>
                </a:lnTo>
                <a:lnTo>
                  <a:pt x="192" y="910"/>
                </a:lnTo>
                <a:lnTo>
                  <a:pt x="238" y="944"/>
                </a:lnTo>
                <a:lnTo>
                  <a:pt x="288" y="971"/>
                </a:lnTo>
                <a:lnTo>
                  <a:pt x="340" y="993"/>
                </a:lnTo>
                <a:lnTo>
                  <a:pt x="395" y="1010"/>
                </a:lnTo>
                <a:lnTo>
                  <a:pt x="452" y="1020"/>
                </a:lnTo>
                <a:lnTo>
                  <a:pt x="512" y="1023"/>
                </a:lnTo>
                <a:lnTo>
                  <a:pt x="572" y="1020"/>
                </a:lnTo>
                <a:lnTo>
                  <a:pt x="630" y="1010"/>
                </a:lnTo>
                <a:lnTo>
                  <a:pt x="685" y="993"/>
                </a:lnTo>
                <a:lnTo>
                  <a:pt x="737" y="971"/>
                </a:lnTo>
                <a:lnTo>
                  <a:pt x="787" y="944"/>
                </a:lnTo>
                <a:lnTo>
                  <a:pt x="832" y="910"/>
                </a:lnTo>
                <a:lnTo>
                  <a:pt x="874" y="873"/>
                </a:lnTo>
                <a:lnTo>
                  <a:pt x="912" y="832"/>
                </a:lnTo>
                <a:lnTo>
                  <a:pt x="944" y="786"/>
                </a:lnTo>
                <a:lnTo>
                  <a:pt x="972" y="736"/>
                </a:lnTo>
                <a:lnTo>
                  <a:pt x="994" y="684"/>
                </a:lnTo>
                <a:lnTo>
                  <a:pt x="1010" y="629"/>
                </a:lnTo>
                <a:lnTo>
                  <a:pt x="1020" y="572"/>
                </a:lnTo>
                <a:lnTo>
                  <a:pt x="1024" y="512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5" name="Straight Connector 204"/>
          <p:cNvCxnSpPr/>
          <p:nvPr/>
        </p:nvCxnSpPr>
        <p:spPr>
          <a:xfrm>
            <a:off x="6736464" y="3181477"/>
            <a:ext cx="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eeform 27"/>
          <p:cNvSpPr>
            <a:spLocks/>
          </p:cNvSpPr>
          <p:nvPr/>
        </p:nvSpPr>
        <p:spPr bwMode="auto">
          <a:xfrm>
            <a:off x="6130475" y="2207430"/>
            <a:ext cx="346086" cy="347443"/>
          </a:xfrm>
          <a:custGeom>
            <a:avLst/>
            <a:gdLst>
              <a:gd name="T0" fmla="*/ 1024 w 1024"/>
              <a:gd name="T1" fmla="*/ 512 h 1023"/>
              <a:gd name="T2" fmla="*/ 1020 w 1024"/>
              <a:gd name="T3" fmla="*/ 452 h 1023"/>
              <a:gd name="T4" fmla="*/ 1010 w 1024"/>
              <a:gd name="T5" fmla="*/ 394 h 1023"/>
              <a:gd name="T6" fmla="*/ 994 w 1024"/>
              <a:gd name="T7" fmla="*/ 339 h 1023"/>
              <a:gd name="T8" fmla="*/ 972 w 1024"/>
              <a:gd name="T9" fmla="*/ 287 h 1023"/>
              <a:gd name="T10" fmla="*/ 944 w 1024"/>
              <a:gd name="T11" fmla="*/ 237 h 1023"/>
              <a:gd name="T12" fmla="*/ 912 w 1024"/>
              <a:gd name="T13" fmla="*/ 192 h 1023"/>
              <a:gd name="T14" fmla="*/ 874 w 1024"/>
              <a:gd name="T15" fmla="*/ 150 h 1023"/>
              <a:gd name="T16" fmla="*/ 832 w 1024"/>
              <a:gd name="T17" fmla="*/ 112 h 1023"/>
              <a:gd name="T18" fmla="*/ 787 w 1024"/>
              <a:gd name="T19" fmla="*/ 80 h 1023"/>
              <a:gd name="T20" fmla="*/ 737 w 1024"/>
              <a:gd name="T21" fmla="*/ 53 h 1023"/>
              <a:gd name="T22" fmla="*/ 685 w 1024"/>
              <a:gd name="T23" fmla="*/ 30 h 1023"/>
              <a:gd name="T24" fmla="*/ 630 w 1024"/>
              <a:gd name="T25" fmla="*/ 14 h 1023"/>
              <a:gd name="T26" fmla="*/ 572 w 1024"/>
              <a:gd name="T27" fmla="*/ 4 h 1023"/>
              <a:gd name="T28" fmla="*/ 512 w 1024"/>
              <a:gd name="T29" fmla="*/ 0 h 1023"/>
              <a:gd name="T30" fmla="*/ 452 w 1024"/>
              <a:gd name="T31" fmla="*/ 4 h 1023"/>
              <a:gd name="T32" fmla="*/ 395 w 1024"/>
              <a:gd name="T33" fmla="*/ 14 h 1023"/>
              <a:gd name="T34" fmla="*/ 340 w 1024"/>
              <a:gd name="T35" fmla="*/ 30 h 1023"/>
              <a:gd name="T36" fmla="*/ 288 w 1024"/>
              <a:gd name="T37" fmla="*/ 53 h 1023"/>
              <a:gd name="T38" fmla="*/ 238 w 1024"/>
              <a:gd name="T39" fmla="*/ 80 h 1023"/>
              <a:gd name="T40" fmla="*/ 192 w 1024"/>
              <a:gd name="T41" fmla="*/ 112 h 1023"/>
              <a:gd name="T42" fmla="*/ 151 w 1024"/>
              <a:gd name="T43" fmla="*/ 150 h 1023"/>
              <a:gd name="T44" fmla="*/ 114 w 1024"/>
              <a:gd name="T45" fmla="*/ 192 h 1023"/>
              <a:gd name="T46" fmla="*/ 80 w 1024"/>
              <a:gd name="T47" fmla="*/ 237 h 1023"/>
              <a:gd name="T48" fmla="*/ 53 w 1024"/>
              <a:gd name="T49" fmla="*/ 287 h 1023"/>
              <a:gd name="T50" fmla="*/ 30 w 1024"/>
              <a:gd name="T51" fmla="*/ 339 h 1023"/>
              <a:gd name="T52" fmla="*/ 14 w 1024"/>
              <a:gd name="T53" fmla="*/ 394 h 1023"/>
              <a:gd name="T54" fmla="*/ 4 w 1024"/>
              <a:gd name="T55" fmla="*/ 452 h 1023"/>
              <a:gd name="T56" fmla="*/ 0 w 1024"/>
              <a:gd name="T57" fmla="*/ 512 h 1023"/>
              <a:gd name="T58" fmla="*/ 4 w 1024"/>
              <a:gd name="T59" fmla="*/ 572 h 1023"/>
              <a:gd name="T60" fmla="*/ 14 w 1024"/>
              <a:gd name="T61" fmla="*/ 629 h 1023"/>
              <a:gd name="T62" fmla="*/ 30 w 1024"/>
              <a:gd name="T63" fmla="*/ 684 h 1023"/>
              <a:gd name="T64" fmla="*/ 53 w 1024"/>
              <a:gd name="T65" fmla="*/ 736 h 1023"/>
              <a:gd name="T66" fmla="*/ 80 w 1024"/>
              <a:gd name="T67" fmla="*/ 786 h 1023"/>
              <a:gd name="T68" fmla="*/ 114 w 1024"/>
              <a:gd name="T69" fmla="*/ 832 h 1023"/>
              <a:gd name="T70" fmla="*/ 151 w 1024"/>
              <a:gd name="T71" fmla="*/ 873 h 1023"/>
              <a:gd name="T72" fmla="*/ 192 w 1024"/>
              <a:gd name="T73" fmla="*/ 910 h 1023"/>
              <a:gd name="T74" fmla="*/ 238 w 1024"/>
              <a:gd name="T75" fmla="*/ 944 h 1023"/>
              <a:gd name="T76" fmla="*/ 288 w 1024"/>
              <a:gd name="T77" fmla="*/ 971 h 1023"/>
              <a:gd name="T78" fmla="*/ 340 w 1024"/>
              <a:gd name="T79" fmla="*/ 993 h 1023"/>
              <a:gd name="T80" fmla="*/ 395 w 1024"/>
              <a:gd name="T81" fmla="*/ 1010 h 1023"/>
              <a:gd name="T82" fmla="*/ 452 w 1024"/>
              <a:gd name="T83" fmla="*/ 1020 h 1023"/>
              <a:gd name="T84" fmla="*/ 512 w 1024"/>
              <a:gd name="T85" fmla="*/ 1023 h 1023"/>
              <a:gd name="T86" fmla="*/ 572 w 1024"/>
              <a:gd name="T87" fmla="*/ 1020 h 1023"/>
              <a:gd name="T88" fmla="*/ 630 w 1024"/>
              <a:gd name="T89" fmla="*/ 1010 h 1023"/>
              <a:gd name="T90" fmla="*/ 685 w 1024"/>
              <a:gd name="T91" fmla="*/ 993 h 1023"/>
              <a:gd name="T92" fmla="*/ 737 w 1024"/>
              <a:gd name="T93" fmla="*/ 971 h 1023"/>
              <a:gd name="T94" fmla="*/ 787 w 1024"/>
              <a:gd name="T95" fmla="*/ 944 h 1023"/>
              <a:gd name="T96" fmla="*/ 832 w 1024"/>
              <a:gd name="T97" fmla="*/ 910 h 1023"/>
              <a:gd name="T98" fmla="*/ 874 w 1024"/>
              <a:gd name="T99" fmla="*/ 873 h 1023"/>
              <a:gd name="T100" fmla="*/ 912 w 1024"/>
              <a:gd name="T101" fmla="*/ 832 h 1023"/>
              <a:gd name="T102" fmla="*/ 944 w 1024"/>
              <a:gd name="T103" fmla="*/ 786 h 1023"/>
              <a:gd name="T104" fmla="*/ 972 w 1024"/>
              <a:gd name="T105" fmla="*/ 736 h 1023"/>
              <a:gd name="T106" fmla="*/ 994 w 1024"/>
              <a:gd name="T107" fmla="*/ 684 h 1023"/>
              <a:gd name="T108" fmla="*/ 1010 w 1024"/>
              <a:gd name="T109" fmla="*/ 629 h 1023"/>
              <a:gd name="T110" fmla="*/ 1020 w 1024"/>
              <a:gd name="T111" fmla="*/ 572 h 1023"/>
              <a:gd name="T112" fmla="*/ 1024 w 1024"/>
              <a:gd name="T113" fmla="*/ 51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4" h="1023">
                <a:moveTo>
                  <a:pt x="1024" y="512"/>
                </a:moveTo>
                <a:lnTo>
                  <a:pt x="1020" y="452"/>
                </a:lnTo>
                <a:lnTo>
                  <a:pt x="1010" y="394"/>
                </a:lnTo>
                <a:lnTo>
                  <a:pt x="994" y="339"/>
                </a:lnTo>
                <a:lnTo>
                  <a:pt x="972" y="287"/>
                </a:lnTo>
                <a:lnTo>
                  <a:pt x="944" y="237"/>
                </a:lnTo>
                <a:lnTo>
                  <a:pt x="912" y="192"/>
                </a:lnTo>
                <a:lnTo>
                  <a:pt x="874" y="150"/>
                </a:lnTo>
                <a:lnTo>
                  <a:pt x="832" y="112"/>
                </a:lnTo>
                <a:lnTo>
                  <a:pt x="787" y="80"/>
                </a:lnTo>
                <a:lnTo>
                  <a:pt x="737" y="53"/>
                </a:lnTo>
                <a:lnTo>
                  <a:pt x="685" y="30"/>
                </a:lnTo>
                <a:lnTo>
                  <a:pt x="630" y="14"/>
                </a:lnTo>
                <a:lnTo>
                  <a:pt x="572" y="4"/>
                </a:lnTo>
                <a:lnTo>
                  <a:pt x="512" y="0"/>
                </a:lnTo>
                <a:lnTo>
                  <a:pt x="452" y="4"/>
                </a:lnTo>
                <a:lnTo>
                  <a:pt x="395" y="14"/>
                </a:lnTo>
                <a:lnTo>
                  <a:pt x="340" y="30"/>
                </a:lnTo>
                <a:lnTo>
                  <a:pt x="288" y="53"/>
                </a:lnTo>
                <a:lnTo>
                  <a:pt x="238" y="80"/>
                </a:lnTo>
                <a:lnTo>
                  <a:pt x="192" y="112"/>
                </a:lnTo>
                <a:lnTo>
                  <a:pt x="151" y="150"/>
                </a:lnTo>
                <a:lnTo>
                  <a:pt x="114" y="192"/>
                </a:lnTo>
                <a:lnTo>
                  <a:pt x="80" y="237"/>
                </a:lnTo>
                <a:lnTo>
                  <a:pt x="53" y="287"/>
                </a:lnTo>
                <a:lnTo>
                  <a:pt x="30" y="339"/>
                </a:lnTo>
                <a:lnTo>
                  <a:pt x="14" y="394"/>
                </a:lnTo>
                <a:lnTo>
                  <a:pt x="4" y="452"/>
                </a:lnTo>
                <a:lnTo>
                  <a:pt x="0" y="512"/>
                </a:lnTo>
                <a:lnTo>
                  <a:pt x="4" y="572"/>
                </a:lnTo>
                <a:lnTo>
                  <a:pt x="14" y="629"/>
                </a:lnTo>
                <a:lnTo>
                  <a:pt x="30" y="684"/>
                </a:lnTo>
                <a:lnTo>
                  <a:pt x="53" y="736"/>
                </a:lnTo>
                <a:lnTo>
                  <a:pt x="80" y="786"/>
                </a:lnTo>
                <a:lnTo>
                  <a:pt x="114" y="832"/>
                </a:lnTo>
                <a:lnTo>
                  <a:pt x="151" y="873"/>
                </a:lnTo>
                <a:lnTo>
                  <a:pt x="192" y="910"/>
                </a:lnTo>
                <a:lnTo>
                  <a:pt x="238" y="944"/>
                </a:lnTo>
                <a:lnTo>
                  <a:pt x="288" y="971"/>
                </a:lnTo>
                <a:lnTo>
                  <a:pt x="340" y="993"/>
                </a:lnTo>
                <a:lnTo>
                  <a:pt x="395" y="1010"/>
                </a:lnTo>
                <a:lnTo>
                  <a:pt x="452" y="1020"/>
                </a:lnTo>
                <a:lnTo>
                  <a:pt x="512" y="1023"/>
                </a:lnTo>
                <a:lnTo>
                  <a:pt x="572" y="1020"/>
                </a:lnTo>
                <a:lnTo>
                  <a:pt x="630" y="1010"/>
                </a:lnTo>
                <a:lnTo>
                  <a:pt x="685" y="993"/>
                </a:lnTo>
                <a:lnTo>
                  <a:pt x="737" y="971"/>
                </a:lnTo>
                <a:lnTo>
                  <a:pt x="787" y="944"/>
                </a:lnTo>
                <a:lnTo>
                  <a:pt x="832" y="910"/>
                </a:lnTo>
                <a:lnTo>
                  <a:pt x="874" y="873"/>
                </a:lnTo>
                <a:lnTo>
                  <a:pt x="912" y="832"/>
                </a:lnTo>
                <a:lnTo>
                  <a:pt x="944" y="786"/>
                </a:lnTo>
                <a:lnTo>
                  <a:pt x="972" y="736"/>
                </a:lnTo>
                <a:lnTo>
                  <a:pt x="994" y="684"/>
                </a:lnTo>
                <a:lnTo>
                  <a:pt x="1010" y="629"/>
                </a:lnTo>
                <a:lnTo>
                  <a:pt x="1020" y="572"/>
                </a:lnTo>
                <a:lnTo>
                  <a:pt x="1024" y="512"/>
                </a:lnTo>
              </a:path>
            </a:pathLst>
          </a:custGeom>
          <a:solidFill>
            <a:schemeClr val="tx1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3" name="Straight Connector 202"/>
          <p:cNvCxnSpPr/>
          <p:nvPr/>
        </p:nvCxnSpPr>
        <p:spPr>
          <a:xfrm>
            <a:off x="6303518" y="2381152"/>
            <a:ext cx="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Freeform 27"/>
          <p:cNvSpPr>
            <a:spLocks/>
          </p:cNvSpPr>
          <p:nvPr/>
        </p:nvSpPr>
        <p:spPr bwMode="auto">
          <a:xfrm>
            <a:off x="5522449" y="1222415"/>
            <a:ext cx="346086" cy="347443"/>
          </a:xfrm>
          <a:custGeom>
            <a:avLst/>
            <a:gdLst>
              <a:gd name="T0" fmla="*/ 1024 w 1024"/>
              <a:gd name="T1" fmla="*/ 512 h 1023"/>
              <a:gd name="T2" fmla="*/ 1020 w 1024"/>
              <a:gd name="T3" fmla="*/ 452 h 1023"/>
              <a:gd name="T4" fmla="*/ 1010 w 1024"/>
              <a:gd name="T5" fmla="*/ 394 h 1023"/>
              <a:gd name="T6" fmla="*/ 994 w 1024"/>
              <a:gd name="T7" fmla="*/ 339 h 1023"/>
              <a:gd name="T8" fmla="*/ 972 w 1024"/>
              <a:gd name="T9" fmla="*/ 287 h 1023"/>
              <a:gd name="T10" fmla="*/ 944 w 1024"/>
              <a:gd name="T11" fmla="*/ 237 h 1023"/>
              <a:gd name="T12" fmla="*/ 912 w 1024"/>
              <a:gd name="T13" fmla="*/ 192 h 1023"/>
              <a:gd name="T14" fmla="*/ 874 w 1024"/>
              <a:gd name="T15" fmla="*/ 150 h 1023"/>
              <a:gd name="T16" fmla="*/ 832 w 1024"/>
              <a:gd name="T17" fmla="*/ 112 h 1023"/>
              <a:gd name="T18" fmla="*/ 787 w 1024"/>
              <a:gd name="T19" fmla="*/ 80 h 1023"/>
              <a:gd name="T20" fmla="*/ 737 w 1024"/>
              <a:gd name="T21" fmla="*/ 53 h 1023"/>
              <a:gd name="T22" fmla="*/ 685 w 1024"/>
              <a:gd name="T23" fmla="*/ 30 h 1023"/>
              <a:gd name="T24" fmla="*/ 630 w 1024"/>
              <a:gd name="T25" fmla="*/ 14 h 1023"/>
              <a:gd name="T26" fmla="*/ 572 w 1024"/>
              <a:gd name="T27" fmla="*/ 4 h 1023"/>
              <a:gd name="T28" fmla="*/ 512 w 1024"/>
              <a:gd name="T29" fmla="*/ 0 h 1023"/>
              <a:gd name="T30" fmla="*/ 452 w 1024"/>
              <a:gd name="T31" fmla="*/ 4 h 1023"/>
              <a:gd name="T32" fmla="*/ 395 w 1024"/>
              <a:gd name="T33" fmla="*/ 14 h 1023"/>
              <a:gd name="T34" fmla="*/ 340 w 1024"/>
              <a:gd name="T35" fmla="*/ 30 h 1023"/>
              <a:gd name="T36" fmla="*/ 288 w 1024"/>
              <a:gd name="T37" fmla="*/ 53 h 1023"/>
              <a:gd name="T38" fmla="*/ 238 w 1024"/>
              <a:gd name="T39" fmla="*/ 80 h 1023"/>
              <a:gd name="T40" fmla="*/ 192 w 1024"/>
              <a:gd name="T41" fmla="*/ 112 h 1023"/>
              <a:gd name="T42" fmla="*/ 151 w 1024"/>
              <a:gd name="T43" fmla="*/ 150 h 1023"/>
              <a:gd name="T44" fmla="*/ 114 w 1024"/>
              <a:gd name="T45" fmla="*/ 192 h 1023"/>
              <a:gd name="T46" fmla="*/ 80 w 1024"/>
              <a:gd name="T47" fmla="*/ 237 h 1023"/>
              <a:gd name="T48" fmla="*/ 53 w 1024"/>
              <a:gd name="T49" fmla="*/ 287 h 1023"/>
              <a:gd name="T50" fmla="*/ 30 w 1024"/>
              <a:gd name="T51" fmla="*/ 339 h 1023"/>
              <a:gd name="T52" fmla="*/ 14 w 1024"/>
              <a:gd name="T53" fmla="*/ 394 h 1023"/>
              <a:gd name="T54" fmla="*/ 4 w 1024"/>
              <a:gd name="T55" fmla="*/ 452 h 1023"/>
              <a:gd name="T56" fmla="*/ 0 w 1024"/>
              <a:gd name="T57" fmla="*/ 512 h 1023"/>
              <a:gd name="T58" fmla="*/ 4 w 1024"/>
              <a:gd name="T59" fmla="*/ 572 h 1023"/>
              <a:gd name="T60" fmla="*/ 14 w 1024"/>
              <a:gd name="T61" fmla="*/ 629 h 1023"/>
              <a:gd name="T62" fmla="*/ 30 w 1024"/>
              <a:gd name="T63" fmla="*/ 684 h 1023"/>
              <a:gd name="T64" fmla="*/ 53 w 1024"/>
              <a:gd name="T65" fmla="*/ 736 h 1023"/>
              <a:gd name="T66" fmla="*/ 80 w 1024"/>
              <a:gd name="T67" fmla="*/ 786 h 1023"/>
              <a:gd name="T68" fmla="*/ 114 w 1024"/>
              <a:gd name="T69" fmla="*/ 832 h 1023"/>
              <a:gd name="T70" fmla="*/ 151 w 1024"/>
              <a:gd name="T71" fmla="*/ 873 h 1023"/>
              <a:gd name="T72" fmla="*/ 192 w 1024"/>
              <a:gd name="T73" fmla="*/ 910 h 1023"/>
              <a:gd name="T74" fmla="*/ 238 w 1024"/>
              <a:gd name="T75" fmla="*/ 944 h 1023"/>
              <a:gd name="T76" fmla="*/ 288 w 1024"/>
              <a:gd name="T77" fmla="*/ 971 h 1023"/>
              <a:gd name="T78" fmla="*/ 340 w 1024"/>
              <a:gd name="T79" fmla="*/ 993 h 1023"/>
              <a:gd name="T80" fmla="*/ 395 w 1024"/>
              <a:gd name="T81" fmla="*/ 1010 h 1023"/>
              <a:gd name="T82" fmla="*/ 452 w 1024"/>
              <a:gd name="T83" fmla="*/ 1020 h 1023"/>
              <a:gd name="T84" fmla="*/ 512 w 1024"/>
              <a:gd name="T85" fmla="*/ 1023 h 1023"/>
              <a:gd name="T86" fmla="*/ 572 w 1024"/>
              <a:gd name="T87" fmla="*/ 1020 h 1023"/>
              <a:gd name="T88" fmla="*/ 630 w 1024"/>
              <a:gd name="T89" fmla="*/ 1010 h 1023"/>
              <a:gd name="T90" fmla="*/ 685 w 1024"/>
              <a:gd name="T91" fmla="*/ 993 h 1023"/>
              <a:gd name="T92" fmla="*/ 737 w 1024"/>
              <a:gd name="T93" fmla="*/ 971 h 1023"/>
              <a:gd name="T94" fmla="*/ 787 w 1024"/>
              <a:gd name="T95" fmla="*/ 944 h 1023"/>
              <a:gd name="T96" fmla="*/ 832 w 1024"/>
              <a:gd name="T97" fmla="*/ 910 h 1023"/>
              <a:gd name="T98" fmla="*/ 874 w 1024"/>
              <a:gd name="T99" fmla="*/ 873 h 1023"/>
              <a:gd name="T100" fmla="*/ 912 w 1024"/>
              <a:gd name="T101" fmla="*/ 832 h 1023"/>
              <a:gd name="T102" fmla="*/ 944 w 1024"/>
              <a:gd name="T103" fmla="*/ 786 h 1023"/>
              <a:gd name="T104" fmla="*/ 972 w 1024"/>
              <a:gd name="T105" fmla="*/ 736 h 1023"/>
              <a:gd name="T106" fmla="*/ 994 w 1024"/>
              <a:gd name="T107" fmla="*/ 684 h 1023"/>
              <a:gd name="T108" fmla="*/ 1010 w 1024"/>
              <a:gd name="T109" fmla="*/ 629 h 1023"/>
              <a:gd name="T110" fmla="*/ 1020 w 1024"/>
              <a:gd name="T111" fmla="*/ 572 h 1023"/>
              <a:gd name="T112" fmla="*/ 1024 w 1024"/>
              <a:gd name="T113" fmla="*/ 51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4" h="1023">
                <a:moveTo>
                  <a:pt x="1024" y="512"/>
                </a:moveTo>
                <a:lnTo>
                  <a:pt x="1020" y="452"/>
                </a:lnTo>
                <a:lnTo>
                  <a:pt x="1010" y="394"/>
                </a:lnTo>
                <a:lnTo>
                  <a:pt x="994" y="339"/>
                </a:lnTo>
                <a:lnTo>
                  <a:pt x="972" y="287"/>
                </a:lnTo>
                <a:lnTo>
                  <a:pt x="944" y="237"/>
                </a:lnTo>
                <a:lnTo>
                  <a:pt x="912" y="192"/>
                </a:lnTo>
                <a:lnTo>
                  <a:pt x="874" y="150"/>
                </a:lnTo>
                <a:lnTo>
                  <a:pt x="832" y="112"/>
                </a:lnTo>
                <a:lnTo>
                  <a:pt x="787" y="80"/>
                </a:lnTo>
                <a:lnTo>
                  <a:pt x="737" y="53"/>
                </a:lnTo>
                <a:lnTo>
                  <a:pt x="685" y="30"/>
                </a:lnTo>
                <a:lnTo>
                  <a:pt x="630" y="14"/>
                </a:lnTo>
                <a:lnTo>
                  <a:pt x="572" y="4"/>
                </a:lnTo>
                <a:lnTo>
                  <a:pt x="512" y="0"/>
                </a:lnTo>
                <a:lnTo>
                  <a:pt x="452" y="4"/>
                </a:lnTo>
                <a:lnTo>
                  <a:pt x="395" y="14"/>
                </a:lnTo>
                <a:lnTo>
                  <a:pt x="340" y="30"/>
                </a:lnTo>
                <a:lnTo>
                  <a:pt x="288" y="53"/>
                </a:lnTo>
                <a:lnTo>
                  <a:pt x="238" y="80"/>
                </a:lnTo>
                <a:lnTo>
                  <a:pt x="192" y="112"/>
                </a:lnTo>
                <a:lnTo>
                  <a:pt x="151" y="150"/>
                </a:lnTo>
                <a:lnTo>
                  <a:pt x="114" y="192"/>
                </a:lnTo>
                <a:lnTo>
                  <a:pt x="80" y="237"/>
                </a:lnTo>
                <a:lnTo>
                  <a:pt x="53" y="287"/>
                </a:lnTo>
                <a:lnTo>
                  <a:pt x="30" y="339"/>
                </a:lnTo>
                <a:lnTo>
                  <a:pt x="14" y="394"/>
                </a:lnTo>
                <a:lnTo>
                  <a:pt x="4" y="452"/>
                </a:lnTo>
                <a:lnTo>
                  <a:pt x="0" y="512"/>
                </a:lnTo>
                <a:lnTo>
                  <a:pt x="4" y="572"/>
                </a:lnTo>
                <a:lnTo>
                  <a:pt x="14" y="629"/>
                </a:lnTo>
                <a:lnTo>
                  <a:pt x="30" y="684"/>
                </a:lnTo>
                <a:lnTo>
                  <a:pt x="53" y="736"/>
                </a:lnTo>
                <a:lnTo>
                  <a:pt x="80" y="786"/>
                </a:lnTo>
                <a:lnTo>
                  <a:pt x="114" y="832"/>
                </a:lnTo>
                <a:lnTo>
                  <a:pt x="151" y="873"/>
                </a:lnTo>
                <a:lnTo>
                  <a:pt x="192" y="910"/>
                </a:lnTo>
                <a:lnTo>
                  <a:pt x="238" y="944"/>
                </a:lnTo>
                <a:lnTo>
                  <a:pt x="288" y="971"/>
                </a:lnTo>
                <a:lnTo>
                  <a:pt x="340" y="993"/>
                </a:lnTo>
                <a:lnTo>
                  <a:pt x="395" y="1010"/>
                </a:lnTo>
                <a:lnTo>
                  <a:pt x="452" y="1020"/>
                </a:lnTo>
                <a:lnTo>
                  <a:pt x="512" y="1023"/>
                </a:lnTo>
                <a:lnTo>
                  <a:pt x="572" y="1020"/>
                </a:lnTo>
                <a:lnTo>
                  <a:pt x="630" y="1010"/>
                </a:lnTo>
                <a:lnTo>
                  <a:pt x="685" y="993"/>
                </a:lnTo>
                <a:lnTo>
                  <a:pt x="737" y="971"/>
                </a:lnTo>
                <a:lnTo>
                  <a:pt x="787" y="944"/>
                </a:lnTo>
                <a:lnTo>
                  <a:pt x="832" y="910"/>
                </a:lnTo>
                <a:lnTo>
                  <a:pt x="874" y="873"/>
                </a:lnTo>
                <a:lnTo>
                  <a:pt x="912" y="832"/>
                </a:lnTo>
                <a:lnTo>
                  <a:pt x="944" y="786"/>
                </a:lnTo>
                <a:lnTo>
                  <a:pt x="972" y="736"/>
                </a:lnTo>
                <a:lnTo>
                  <a:pt x="994" y="684"/>
                </a:lnTo>
                <a:lnTo>
                  <a:pt x="1010" y="629"/>
                </a:lnTo>
                <a:lnTo>
                  <a:pt x="1020" y="572"/>
                </a:lnTo>
                <a:lnTo>
                  <a:pt x="1024" y="512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1" name="Straight Connector 200"/>
          <p:cNvCxnSpPr/>
          <p:nvPr/>
        </p:nvCxnSpPr>
        <p:spPr>
          <a:xfrm>
            <a:off x="5695492" y="1396137"/>
            <a:ext cx="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Freeform 27"/>
          <p:cNvSpPr>
            <a:spLocks/>
          </p:cNvSpPr>
          <p:nvPr/>
        </p:nvSpPr>
        <p:spPr bwMode="auto">
          <a:xfrm>
            <a:off x="5043357" y="2145867"/>
            <a:ext cx="346086" cy="347443"/>
          </a:xfrm>
          <a:custGeom>
            <a:avLst/>
            <a:gdLst>
              <a:gd name="T0" fmla="*/ 1024 w 1024"/>
              <a:gd name="T1" fmla="*/ 512 h 1023"/>
              <a:gd name="T2" fmla="*/ 1020 w 1024"/>
              <a:gd name="T3" fmla="*/ 452 h 1023"/>
              <a:gd name="T4" fmla="*/ 1010 w 1024"/>
              <a:gd name="T5" fmla="*/ 394 h 1023"/>
              <a:gd name="T6" fmla="*/ 994 w 1024"/>
              <a:gd name="T7" fmla="*/ 339 h 1023"/>
              <a:gd name="T8" fmla="*/ 972 w 1024"/>
              <a:gd name="T9" fmla="*/ 287 h 1023"/>
              <a:gd name="T10" fmla="*/ 944 w 1024"/>
              <a:gd name="T11" fmla="*/ 237 h 1023"/>
              <a:gd name="T12" fmla="*/ 912 w 1024"/>
              <a:gd name="T13" fmla="*/ 192 h 1023"/>
              <a:gd name="T14" fmla="*/ 874 w 1024"/>
              <a:gd name="T15" fmla="*/ 150 h 1023"/>
              <a:gd name="T16" fmla="*/ 832 w 1024"/>
              <a:gd name="T17" fmla="*/ 112 h 1023"/>
              <a:gd name="T18" fmla="*/ 787 w 1024"/>
              <a:gd name="T19" fmla="*/ 80 h 1023"/>
              <a:gd name="T20" fmla="*/ 737 w 1024"/>
              <a:gd name="T21" fmla="*/ 53 h 1023"/>
              <a:gd name="T22" fmla="*/ 685 w 1024"/>
              <a:gd name="T23" fmla="*/ 30 h 1023"/>
              <a:gd name="T24" fmla="*/ 630 w 1024"/>
              <a:gd name="T25" fmla="*/ 14 h 1023"/>
              <a:gd name="T26" fmla="*/ 572 w 1024"/>
              <a:gd name="T27" fmla="*/ 4 h 1023"/>
              <a:gd name="T28" fmla="*/ 512 w 1024"/>
              <a:gd name="T29" fmla="*/ 0 h 1023"/>
              <a:gd name="T30" fmla="*/ 452 w 1024"/>
              <a:gd name="T31" fmla="*/ 4 h 1023"/>
              <a:gd name="T32" fmla="*/ 395 w 1024"/>
              <a:gd name="T33" fmla="*/ 14 h 1023"/>
              <a:gd name="T34" fmla="*/ 340 w 1024"/>
              <a:gd name="T35" fmla="*/ 30 h 1023"/>
              <a:gd name="T36" fmla="*/ 288 w 1024"/>
              <a:gd name="T37" fmla="*/ 53 h 1023"/>
              <a:gd name="T38" fmla="*/ 238 w 1024"/>
              <a:gd name="T39" fmla="*/ 80 h 1023"/>
              <a:gd name="T40" fmla="*/ 192 w 1024"/>
              <a:gd name="T41" fmla="*/ 112 h 1023"/>
              <a:gd name="T42" fmla="*/ 151 w 1024"/>
              <a:gd name="T43" fmla="*/ 150 h 1023"/>
              <a:gd name="T44" fmla="*/ 114 w 1024"/>
              <a:gd name="T45" fmla="*/ 192 h 1023"/>
              <a:gd name="T46" fmla="*/ 80 w 1024"/>
              <a:gd name="T47" fmla="*/ 237 h 1023"/>
              <a:gd name="T48" fmla="*/ 53 w 1024"/>
              <a:gd name="T49" fmla="*/ 287 h 1023"/>
              <a:gd name="T50" fmla="*/ 30 w 1024"/>
              <a:gd name="T51" fmla="*/ 339 h 1023"/>
              <a:gd name="T52" fmla="*/ 14 w 1024"/>
              <a:gd name="T53" fmla="*/ 394 h 1023"/>
              <a:gd name="T54" fmla="*/ 4 w 1024"/>
              <a:gd name="T55" fmla="*/ 452 h 1023"/>
              <a:gd name="T56" fmla="*/ 0 w 1024"/>
              <a:gd name="T57" fmla="*/ 512 h 1023"/>
              <a:gd name="T58" fmla="*/ 4 w 1024"/>
              <a:gd name="T59" fmla="*/ 572 h 1023"/>
              <a:gd name="T60" fmla="*/ 14 w 1024"/>
              <a:gd name="T61" fmla="*/ 629 h 1023"/>
              <a:gd name="T62" fmla="*/ 30 w 1024"/>
              <a:gd name="T63" fmla="*/ 684 h 1023"/>
              <a:gd name="T64" fmla="*/ 53 w 1024"/>
              <a:gd name="T65" fmla="*/ 736 h 1023"/>
              <a:gd name="T66" fmla="*/ 80 w 1024"/>
              <a:gd name="T67" fmla="*/ 786 h 1023"/>
              <a:gd name="T68" fmla="*/ 114 w 1024"/>
              <a:gd name="T69" fmla="*/ 832 h 1023"/>
              <a:gd name="T70" fmla="*/ 151 w 1024"/>
              <a:gd name="T71" fmla="*/ 873 h 1023"/>
              <a:gd name="T72" fmla="*/ 192 w 1024"/>
              <a:gd name="T73" fmla="*/ 910 h 1023"/>
              <a:gd name="T74" fmla="*/ 238 w 1024"/>
              <a:gd name="T75" fmla="*/ 944 h 1023"/>
              <a:gd name="T76" fmla="*/ 288 w 1024"/>
              <a:gd name="T77" fmla="*/ 971 h 1023"/>
              <a:gd name="T78" fmla="*/ 340 w 1024"/>
              <a:gd name="T79" fmla="*/ 993 h 1023"/>
              <a:gd name="T80" fmla="*/ 395 w 1024"/>
              <a:gd name="T81" fmla="*/ 1010 h 1023"/>
              <a:gd name="T82" fmla="*/ 452 w 1024"/>
              <a:gd name="T83" fmla="*/ 1020 h 1023"/>
              <a:gd name="T84" fmla="*/ 512 w 1024"/>
              <a:gd name="T85" fmla="*/ 1023 h 1023"/>
              <a:gd name="T86" fmla="*/ 572 w 1024"/>
              <a:gd name="T87" fmla="*/ 1020 h 1023"/>
              <a:gd name="T88" fmla="*/ 630 w 1024"/>
              <a:gd name="T89" fmla="*/ 1010 h 1023"/>
              <a:gd name="T90" fmla="*/ 685 w 1024"/>
              <a:gd name="T91" fmla="*/ 993 h 1023"/>
              <a:gd name="T92" fmla="*/ 737 w 1024"/>
              <a:gd name="T93" fmla="*/ 971 h 1023"/>
              <a:gd name="T94" fmla="*/ 787 w 1024"/>
              <a:gd name="T95" fmla="*/ 944 h 1023"/>
              <a:gd name="T96" fmla="*/ 832 w 1024"/>
              <a:gd name="T97" fmla="*/ 910 h 1023"/>
              <a:gd name="T98" fmla="*/ 874 w 1024"/>
              <a:gd name="T99" fmla="*/ 873 h 1023"/>
              <a:gd name="T100" fmla="*/ 912 w 1024"/>
              <a:gd name="T101" fmla="*/ 832 h 1023"/>
              <a:gd name="T102" fmla="*/ 944 w 1024"/>
              <a:gd name="T103" fmla="*/ 786 h 1023"/>
              <a:gd name="T104" fmla="*/ 972 w 1024"/>
              <a:gd name="T105" fmla="*/ 736 h 1023"/>
              <a:gd name="T106" fmla="*/ 994 w 1024"/>
              <a:gd name="T107" fmla="*/ 684 h 1023"/>
              <a:gd name="T108" fmla="*/ 1010 w 1024"/>
              <a:gd name="T109" fmla="*/ 629 h 1023"/>
              <a:gd name="T110" fmla="*/ 1020 w 1024"/>
              <a:gd name="T111" fmla="*/ 572 h 1023"/>
              <a:gd name="T112" fmla="*/ 1024 w 1024"/>
              <a:gd name="T113" fmla="*/ 51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4" h="1023">
                <a:moveTo>
                  <a:pt x="1024" y="512"/>
                </a:moveTo>
                <a:lnTo>
                  <a:pt x="1020" y="452"/>
                </a:lnTo>
                <a:lnTo>
                  <a:pt x="1010" y="394"/>
                </a:lnTo>
                <a:lnTo>
                  <a:pt x="994" y="339"/>
                </a:lnTo>
                <a:lnTo>
                  <a:pt x="972" y="287"/>
                </a:lnTo>
                <a:lnTo>
                  <a:pt x="944" y="237"/>
                </a:lnTo>
                <a:lnTo>
                  <a:pt x="912" y="192"/>
                </a:lnTo>
                <a:lnTo>
                  <a:pt x="874" y="150"/>
                </a:lnTo>
                <a:lnTo>
                  <a:pt x="832" y="112"/>
                </a:lnTo>
                <a:lnTo>
                  <a:pt x="787" y="80"/>
                </a:lnTo>
                <a:lnTo>
                  <a:pt x="737" y="53"/>
                </a:lnTo>
                <a:lnTo>
                  <a:pt x="685" y="30"/>
                </a:lnTo>
                <a:lnTo>
                  <a:pt x="630" y="14"/>
                </a:lnTo>
                <a:lnTo>
                  <a:pt x="572" y="4"/>
                </a:lnTo>
                <a:lnTo>
                  <a:pt x="512" y="0"/>
                </a:lnTo>
                <a:lnTo>
                  <a:pt x="452" y="4"/>
                </a:lnTo>
                <a:lnTo>
                  <a:pt x="395" y="14"/>
                </a:lnTo>
                <a:lnTo>
                  <a:pt x="340" y="30"/>
                </a:lnTo>
                <a:lnTo>
                  <a:pt x="288" y="53"/>
                </a:lnTo>
                <a:lnTo>
                  <a:pt x="238" y="80"/>
                </a:lnTo>
                <a:lnTo>
                  <a:pt x="192" y="112"/>
                </a:lnTo>
                <a:lnTo>
                  <a:pt x="151" y="150"/>
                </a:lnTo>
                <a:lnTo>
                  <a:pt x="114" y="192"/>
                </a:lnTo>
                <a:lnTo>
                  <a:pt x="80" y="237"/>
                </a:lnTo>
                <a:lnTo>
                  <a:pt x="53" y="287"/>
                </a:lnTo>
                <a:lnTo>
                  <a:pt x="30" y="339"/>
                </a:lnTo>
                <a:lnTo>
                  <a:pt x="14" y="394"/>
                </a:lnTo>
                <a:lnTo>
                  <a:pt x="4" y="452"/>
                </a:lnTo>
                <a:lnTo>
                  <a:pt x="0" y="512"/>
                </a:lnTo>
                <a:lnTo>
                  <a:pt x="4" y="572"/>
                </a:lnTo>
                <a:lnTo>
                  <a:pt x="14" y="629"/>
                </a:lnTo>
                <a:lnTo>
                  <a:pt x="30" y="684"/>
                </a:lnTo>
                <a:lnTo>
                  <a:pt x="53" y="736"/>
                </a:lnTo>
                <a:lnTo>
                  <a:pt x="80" y="786"/>
                </a:lnTo>
                <a:lnTo>
                  <a:pt x="114" y="832"/>
                </a:lnTo>
                <a:lnTo>
                  <a:pt x="151" y="873"/>
                </a:lnTo>
                <a:lnTo>
                  <a:pt x="192" y="910"/>
                </a:lnTo>
                <a:lnTo>
                  <a:pt x="238" y="944"/>
                </a:lnTo>
                <a:lnTo>
                  <a:pt x="288" y="971"/>
                </a:lnTo>
                <a:lnTo>
                  <a:pt x="340" y="993"/>
                </a:lnTo>
                <a:lnTo>
                  <a:pt x="395" y="1010"/>
                </a:lnTo>
                <a:lnTo>
                  <a:pt x="452" y="1020"/>
                </a:lnTo>
                <a:lnTo>
                  <a:pt x="512" y="1023"/>
                </a:lnTo>
                <a:lnTo>
                  <a:pt x="572" y="1020"/>
                </a:lnTo>
                <a:lnTo>
                  <a:pt x="630" y="1010"/>
                </a:lnTo>
                <a:lnTo>
                  <a:pt x="685" y="993"/>
                </a:lnTo>
                <a:lnTo>
                  <a:pt x="737" y="971"/>
                </a:lnTo>
                <a:lnTo>
                  <a:pt x="787" y="944"/>
                </a:lnTo>
                <a:lnTo>
                  <a:pt x="832" y="910"/>
                </a:lnTo>
                <a:lnTo>
                  <a:pt x="874" y="873"/>
                </a:lnTo>
                <a:lnTo>
                  <a:pt x="912" y="832"/>
                </a:lnTo>
                <a:lnTo>
                  <a:pt x="944" y="786"/>
                </a:lnTo>
                <a:lnTo>
                  <a:pt x="972" y="736"/>
                </a:lnTo>
                <a:lnTo>
                  <a:pt x="994" y="684"/>
                </a:lnTo>
                <a:lnTo>
                  <a:pt x="1010" y="629"/>
                </a:lnTo>
                <a:lnTo>
                  <a:pt x="1020" y="572"/>
                </a:lnTo>
                <a:lnTo>
                  <a:pt x="1024" y="512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9" name="Straight Connector 198"/>
          <p:cNvCxnSpPr/>
          <p:nvPr/>
        </p:nvCxnSpPr>
        <p:spPr>
          <a:xfrm>
            <a:off x="5216400" y="2319589"/>
            <a:ext cx="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Freeform 27"/>
          <p:cNvSpPr>
            <a:spLocks/>
          </p:cNvSpPr>
          <p:nvPr/>
        </p:nvSpPr>
        <p:spPr bwMode="auto">
          <a:xfrm>
            <a:off x="4503766" y="2834033"/>
            <a:ext cx="346086" cy="347443"/>
          </a:xfrm>
          <a:custGeom>
            <a:avLst/>
            <a:gdLst>
              <a:gd name="T0" fmla="*/ 1024 w 1024"/>
              <a:gd name="T1" fmla="*/ 512 h 1023"/>
              <a:gd name="T2" fmla="*/ 1020 w 1024"/>
              <a:gd name="T3" fmla="*/ 452 h 1023"/>
              <a:gd name="T4" fmla="*/ 1010 w 1024"/>
              <a:gd name="T5" fmla="*/ 394 h 1023"/>
              <a:gd name="T6" fmla="*/ 994 w 1024"/>
              <a:gd name="T7" fmla="*/ 339 h 1023"/>
              <a:gd name="T8" fmla="*/ 972 w 1024"/>
              <a:gd name="T9" fmla="*/ 287 h 1023"/>
              <a:gd name="T10" fmla="*/ 944 w 1024"/>
              <a:gd name="T11" fmla="*/ 237 h 1023"/>
              <a:gd name="T12" fmla="*/ 912 w 1024"/>
              <a:gd name="T13" fmla="*/ 192 h 1023"/>
              <a:gd name="T14" fmla="*/ 874 w 1024"/>
              <a:gd name="T15" fmla="*/ 150 h 1023"/>
              <a:gd name="T16" fmla="*/ 832 w 1024"/>
              <a:gd name="T17" fmla="*/ 112 h 1023"/>
              <a:gd name="T18" fmla="*/ 787 w 1024"/>
              <a:gd name="T19" fmla="*/ 80 h 1023"/>
              <a:gd name="T20" fmla="*/ 737 w 1024"/>
              <a:gd name="T21" fmla="*/ 53 h 1023"/>
              <a:gd name="T22" fmla="*/ 685 w 1024"/>
              <a:gd name="T23" fmla="*/ 30 h 1023"/>
              <a:gd name="T24" fmla="*/ 630 w 1024"/>
              <a:gd name="T25" fmla="*/ 14 h 1023"/>
              <a:gd name="T26" fmla="*/ 572 w 1024"/>
              <a:gd name="T27" fmla="*/ 4 h 1023"/>
              <a:gd name="T28" fmla="*/ 512 w 1024"/>
              <a:gd name="T29" fmla="*/ 0 h 1023"/>
              <a:gd name="T30" fmla="*/ 452 w 1024"/>
              <a:gd name="T31" fmla="*/ 4 h 1023"/>
              <a:gd name="T32" fmla="*/ 395 w 1024"/>
              <a:gd name="T33" fmla="*/ 14 h 1023"/>
              <a:gd name="T34" fmla="*/ 340 w 1024"/>
              <a:gd name="T35" fmla="*/ 30 h 1023"/>
              <a:gd name="T36" fmla="*/ 288 w 1024"/>
              <a:gd name="T37" fmla="*/ 53 h 1023"/>
              <a:gd name="T38" fmla="*/ 238 w 1024"/>
              <a:gd name="T39" fmla="*/ 80 h 1023"/>
              <a:gd name="T40" fmla="*/ 192 w 1024"/>
              <a:gd name="T41" fmla="*/ 112 h 1023"/>
              <a:gd name="T42" fmla="*/ 151 w 1024"/>
              <a:gd name="T43" fmla="*/ 150 h 1023"/>
              <a:gd name="T44" fmla="*/ 114 w 1024"/>
              <a:gd name="T45" fmla="*/ 192 h 1023"/>
              <a:gd name="T46" fmla="*/ 80 w 1024"/>
              <a:gd name="T47" fmla="*/ 237 h 1023"/>
              <a:gd name="T48" fmla="*/ 53 w 1024"/>
              <a:gd name="T49" fmla="*/ 287 h 1023"/>
              <a:gd name="T50" fmla="*/ 30 w 1024"/>
              <a:gd name="T51" fmla="*/ 339 h 1023"/>
              <a:gd name="T52" fmla="*/ 14 w 1024"/>
              <a:gd name="T53" fmla="*/ 394 h 1023"/>
              <a:gd name="T54" fmla="*/ 4 w 1024"/>
              <a:gd name="T55" fmla="*/ 452 h 1023"/>
              <a:gd name="T56" fmla="*/ 0 w 1024"/>
              <a:gd name="T57" fmla="*/ 512 h 1023"/>
              <a:gd name="T58" fmla="*/ 4 w 1024"/>
              <a:gd name="T59" fmla="*/ 572 h 1023"/>
              <a:gd name="T60" fmla="*/ 14 w 1024"/>
              <a:gd name="T61" fmla="*/ 629 h 1023"/>
              <a:gd name="T62" fmla="*/ 30 w 1024"/>
              <a:gd name="T63" fmla="*/ 684 h 1023"/>
              <a:gd name="T64" fmla="*/ 53 w 1024"/>
              <a:gd name="T65" fmla="*/ 736 h 1023"/>
              <a:gd name="T66" fmla="*/ 80 w 1024"/>
              <a:gd name="T67" fmla="*/ 786 h 1023"/>
              <a:gd name="T68" fmla="*/ 114 w 1024"/>
              <a:gd name="T69" fmla="*/ 832 h 1023"/>
              <a:gd name="T70" fmla="*/ 151 w 1024"/>
              <a:gd name="T71" fmla="*/ 873 h 1023"/>
              <a:gd name="T72" fmla="*/ 192 w 1024"/>
              <a:gd name="T73" fmla="*/ 910 h 1023"/>
              <a:gd name="T74" fmla="*/ 238 w 1024"/>
              <a:gd name="T75" fmla="*/ 944 h 1023"/>
              <a:gd name="T76" fmla="*/ 288 w 1024"/>
              <a:gd name="T77" fmla="*/ 971 h 1023"/>
              <a:gd name="T78" fmla="*/ 340 w 1024"/>
              <a:gd name="T79" fmla="*/ 993 h 1023"/>
              <a:gd name="T80" fmla="*/ 395 w 1024"/>
              <a:gd name="T81" fmla="*/ 1010 h 1023"/>
              <a:gd name="T82" fmla="*/ 452 w 1024"/>
              <a:gd name="T83" fmla="*/ 1020 h 1023"/>
              <a:gd name="T84" fmla="*/ 512 w 1024"/>
              <a:gd name="T85" fmla="*/ 1023 h 1023"/>
              <a:gd name="T86" fmla="*/ 572 w 1024"/>
              <a:gd name="T87" fmla="*/ 1020 h 1023"/>
              <a:gd name="T88" fmla="*/ 630 w 1024"/>
              <a:gd name="T89" fmla="*/ 1010 h 1023"/>
              <a:gd name="T90" fmla="*/ 685 w 1024"/>
              <a:gd name="T91" fmla="*/ 993 h 1023"/>
              <a:gd name="T92" fmla="*/ 737 w 1024"/>
              <a:gd name="T93" fmla="*/ 971 h 1023"/>
              <a:gd name="T94" fmla="*/ 787 w 1024"/>
              <a:gd name="T95" fmla="*/ 944 h 1023"/>
              <a:gd name="T96" fmla="*/ 832 w 1024"/>
              <a:gd name="T97" fmla="*/ 910 h 1023"/>
              <a:gd name="T98" fmla="*/ 874 w 1024"/>
              <a:gd name="T99" fmla="*/ 873 h 1023"/>
              <a:gd name="T100" fmla="*/ 912 w 1024"/>
              <a:gd name="T101" fmla="*/ 832 h 1023"/>
              <a:gd name="T102" fmla="*/ 944 w 1024"/>
              <a:gd name="T103" fmla="*/ 786 h 1023"/>
              <a:gd name="T104" fmla="*/ 972 w 1024"/>
              <a:gd name="T105" fmla="*/ 736 h 1023"/>
              <a:gd name="T106" fmla="*/ 994 w 1024"/>
              <a:gd name="T107" fmla="*/ 684 h 1023"/>
              <a:gd name="T108" fmla="*/ 1010 w 1024"/>
              <a:gd name="T109" fmla="*/ 629 h 1023"/>
              <a:gd name="T110" fmla="*/ 1020 w 1024"/>
              <a:gd name="T111" fmla="*/ 572 h 1023"/>
              <a:gd name="T112" fmla="*/ 1024 w 1024"/>
              <a:gd name="T113" fmla="*/ 51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4" h="1023">
                <a:moveTo>
                  <a:pt x="1024" y="512"/>
                </a:moveTo>
                <a:lnTo>
                  <a:pt x="1020" y="452"/>
                </a:lnTo>
                <a:lnTo>
                  <a:pt x="1010" y="394"/>
                </a:lnTo>
                <a:lnTo>
                  <a:pt x="994" y="339"/>
                </a:lnTo>
                <a:lnTo>
                  <a:pt x="972" y="287"/>
                </a:lnTo>
                <a:lnTo>
                  <a:pt x="944" y="237"/>
                </a:lnTo>
                <a:lnTo>
                  <a:pt x="912" y="192"/>
                </a:lnTo>
                <a:lnTo>
                  <a:pt x="874" y="150"/>
                </a:lnTo>
                <a:lnTo>
                  <a:pt x="832" y="112"/>
                </a:lnTo>
                <a:lnTo>
                  <a:pt x="787" y="80"/>
                </a:lnTo>
                <a:lnTo>
                  <a:pt x="737" y="53"/>
                </a:lnTo>
                <a:lnTo>
                  <a:pt x="685" y="30"/>
                </a:lnTo>
                <a:lnTo>
                  <a:pt x="630" y="14"/>
                </a:lnTo>
                <a:lnTo>
                  <a:pt x="572" y="4"/>
                </a:lnTo>
                <a:lnTo>
                  <a:pt x="512" y="0"/>
                </a:lnTo>
                <a:lnTo>
                  <a:pt x="452" y="4"/>
                </a:lnTo>
                <a:lnTo>
                  <a:pt x="395" y="14"/>
                </a:lnTo>
                <a:lnTo>
                  <a:pt x="340" y="30"/>
                </a:lnTo>
                <a:lnTo>
                  <a:pt x="288" y="53"/>
                </a:lnTo>
                <a:lnTo>
                  <a:pt x="238" y="80"/>
                </a:lnTo>
                <a:lnTo>
                  <a:pt x="192" y="112"/>
                </a:lnTo>
                <a:lnTo>
                  <a:pt x="151" y="150"/>
                </a:lnTo>
                <a:lnTo>
                  <a:pt x="114" y="192"/>
                </a:lnTo>
                <a:lnTo>
                  <a:pt x="80" y="237"/>
                </a:lnTo>
                <a:lnTo>
                  <a:pt x="53" y="287"/>
                </a:lnTo>
                <a:lnTo>
                  <a:pt x="30" y="339"/>
                </a:lnTo>
                <a:lnTo>
                  <a:pt x="14" y="394"/>
                </a:lnTo>
                <a:lnTo>
                  <a:pt x="4" y="452"/>
                </a:lnTo>
                <a:lnTo>
                  <a:pt x="0" y="512"/>
                </a:lnTo>
                <a:lnTo>
                  <a:pt x="4" y="572"/>
                </a:lnTo>
                <a:lnTo>
                  <a:pt x="14" y="629"/>
                </a:lnTo>
                <a:lnTo>
                  <a:pt x="30" y="684"/>
                </a:lnTo>
                <a:lnTo>
                  <a:pt x="53" y="736"/>
                </a:lnTo>
                <a:lnTo>
                  <a:pt x="80" y="786"/>
                </a:lnTo>
                <a:lnTo>
                  <a:pt x="114" y="832"/>
                </a:lnTo>
                <a:lnTo>
                  <a:pt x="151" y="873"/>
                </a:lnTo>
                <a:lnTo>
                  <a:pt x="192" y="910"/>
                </a:lnTo>
                <a:lnTo>
                  <a:pt x="238" y="944"/>
                </a:lnTo>
                <a:lnTo>
                  <a:pt x="288" y="971"/>
                </a:lnTo>
                <a:lnTo>
                  <a:pt x="340" y="993"/>
                </a:lnTo>
                <a:lnTo>
                  <a:pt x="395" y="1010"/>
                </a:lnTo>
                <a:lnTo>
                  <a:pt x="452" y="1020"/>
                </a:lnTo>
                <a:lnTo>
                  <a:pt x="512" y="1023"/>
                </a:lnTo>
                <a:lnTo>
                  <a:pt x="572" y="1020"/>
                </a:lnTo>
                <a:lnTo>
                  <a:pt x="630" y="1010"/>
                </a:lnTo>
                <a:lnTo>
                  <a:pt x="685" y="993"/>
                </a:lnTo>
                <a:lnTo>
                  <a:pt x="737" y="971"/>
                </a:lnTo>
                <a:lnTo>
                  <a:pt x="787" y="944"/>
                </a:lnTo>
                <a:lnTo>
                  <a:pt x="832" y="910"/>
                </a:lnTo>
                <a:lnTo>
                  <a:pt x="874" y="873"/>
                </a:lnTo>
                <a:lnTo>
                  <a:pt x="912" y="832"/>
                </a:lnTo>
                <a:lnTo>
                  <a:pt x="944" y="786"/>
                </a:lnTo>
                <a:lnTo>
                  <a:pt x="972" y="736"/>
                </a:lnTo>
                <a:lnTo>
                  <a:pt x="994" y="684"/>
                </a:lnTo>
                <a:lnTo>
                  <a:pt x="1010" y="629"/>
                </a:lnTo>
                <a:lnTo>
                  <a:pt x="1020" y="572"/>
                </a:lnTo>
                <a:lnTo>
                  <a:pt x="1024" y="512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7" name="Straight Connector 196"/>
          <p:cNvCxnSpPr/>
          <p:nvPr/>
        </p:nvCxnSpPr>
        <p:spPr>
          <a:xfrm>
            <a:off x="4676809" y="3007755"/>
            <a:ext cx="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96" idx="8"/>
            <a:endCxn id="198" idx="36"/>
          </p:cNvCxnSpPr>
          <p:nvPr/>
        </p:nvCxnSpPr>
        <p:spPr>
          <a:xfrm flipV="1">
            <a:off x="4784961" y="2454931"/>
            <a:ext cx="323287" cy="4171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202" idx="46"/>
            <a:endCxn id="204" idx="18"/>
          </p:cNvCxnSpPr>
          <p:nvPr/>
        </p:nvCxnSpPr>
        <p:spPr>
          <a:xfrm>
            <a:off x="6379562" y="2537212"/>
            <a:ext cx="281196" cy="4885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98" idx="9"/>
            <a:endCxn id="200" idx="38"/>
          </p:cNvCxnSpPr>
          <p:nvPr/>
        </p:nvCxnSpPr>
        <p:spPr>
          <a:xfrm flipV="1">
            <a:off x="5309343" y="1552197"/>
            <a:ext cx="310443" cy="620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202" idx="19"/>
            <a:endCxn id="200" idx="49"/>
          </p:cNvCxnSpPr>
          <p:nvPr/>
        </p:nvCxnSpPr>
        <p:spPr>
          <a:xfrm flipH="1" flipV="1">
            <a:off x="5817838" y="1518914"/>
            <a:ext cx="393074" cy="7156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202" idx="29"/>
            <a:endCxn id="198" idx="54"/>
          </p:cNvCxnSpPr>
          <p:nvPr/>
        </p:nvCxnSpPr>
        <p:spPr>
          <a:xfrm flipH="1" flipV="1">
            <a:off x="5384711" y="2359495"/>
            <a:ext cx="747116" cy="4220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202" idx="0"/>
            <a:endCxn id="206" idx="30"/>
          </p:cNvCxnSpPr>
          <p:nvPr/>
        </p:nvCxnSpPr>
        <p:spPr>
          <a:xfrm flipV="1">
            <a:off x="6476560" y="2247336"/>
            <a:ext cx="584990" cy="1339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04" idx="8"/>
            <a:endCxn id="206" idx="39"/>
          </p:cNvCxnSpPr>
          <p:nvPr/>
        </p:nvCxnSpPr>
        <p:spPr>
          <a:xfrm flipV="1">
            <a:off x="6844616" y="2370963"/>
            <a:ext cx="327113" cy="67483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Freeform 28"/>
          <p:cNvSpPr>
            <a:spLocks/>
          </p:cNvSpPr>
          <p:nvPr/>
        </p:nvSpPr>
        <p:spPr bwMode="auto">
          <a:xfrm>
            <a:off x="4503766" y="2834033"/>
            <a:ext cx="347443" cy="347443"/>
          </a:xfrm>
          <a:custGeom>
            <a:avLst/>
            <a:gdLst>
              <a:gd name="T0" fmla="*/ 1023 w 1023"/>
              <a:gd name="T1" fmla="*/ 512 h 1023"/>
              <a:gd name="T2" fmla="*/ 1019 w 1023"/>
              <a:gd name="T3" fmla="*/ 452 h 1023"/>
              <a:gd name="T4" fmla="*/ 1009 w 1023"/>
              <a:gd name="T5" fmla="*/ 394 h 1023"/>
              <a:gd name="T6" fmla="*/ 993 w 1023"/>
              <a:gd name="T7" fmla="*/ 339 h 1023"/>
              <a:gd name="T8" fmla="*/ 971 w 1023"/>
              <a:gd name="T9" fmla="*/ 287 h 1023"/>
              <a:gd name="T10" fmla="*/ 943 w 1023"/>
              <a:gd name="T11" fmla="*/ 237 h 1023"/>
              <a:gd name="T12" fmla="*/ 911 w 1023"/>
              <a:gd name="T13" fmla="*/ 192 h 1023"/>
              <a:gd name="T14" fmla="*/ 874 w 1023"/>
              <a:gd name="T15" fmla="*/ 150 h 1023"/>
              <a:gd name="T16" fmla="*/ 831 w 1023"/>
              <a:gd name="T17" fmla="*/ 112 h 1023"/>
              <a:gd name="T18" fmla="*/ 785 w 1023"/>
              <a:gd name="T19" fmla="*/ 80 h 1023"/>
              <a:gd name="T20" fmla="*/ 737 w 1023"/>
              <a:gd name="T21" fmla="*/ 53 h 1023"/>
              <a:gd name="T22" fmla="*/ 684 w 1023"/>
              <a:gd name="T23" fmla="*/ 30 h 1023"/>
              <a:gd name="T24" fmla="*/ 628 w 1023"/>
              <a:gd name="T25" fmla="*/ 14 h 1023"/>
              <a:gd name="T26" fmla="*/ 571 w 1023"/>
              <a:gd name="T27" fmla="*/ 4 h 1023"/>
              <a:gd name="T28" fmla="*/ 511 w 1023"/>
              <a:gd name="T29" fmla="*/ 0 h 1023"/>
              <a:gd name="T30" fmla="*/ 452 w 1023"/>
              <a:gd name="T31" fmla="*/ 4 h 1023"/>
              <a:gd name="T32" fmla="*/ 394 w 1023"/>
              <a:gd name="T33" fmla="*/ 14 h 1023"/>
              <a:gd name="T34" fmla="*/ 338 w 1023"/>
              <a:gd name="T35" fmla="*/ 30 h 1023"/>
              <a:gd name="T36" fmla="*/ 286 w 1023"/>
              <a:gd name="T37" fmla="*/ 53 h 1023"/>
              <a:gd name="T38" fmla="*/ 237 w 1023"/>
              <a:gd name="T39" fmla="*/ 80 h 1023"/>
              <a:gd name="T40" fmla="*/ 191 w 1023"/>
              <a:gd name="T41" fmla="*/ 112 h 1023"/>
              <a:gd name="T42" fmla="*/ 149 w 1023"/>
              <a:gd name="T43" fmla="*/ 150 h 1023"/>
              <a:gd name="T44" fmla="*/ 112 w 1023"/>
              <a:gd name="T45" fmla="*/ 192 h 1023"/>
              <a:gd name="T46" fmla="*/ 79 w 1023"/>
              <a:gd name="T47" fmla="*/ 237 h 1023"/>
              <a:gd name="T48" fmla="*/ 52 w 1023"/>
              <a:gd name="T49" fmla="*/ 287 h 1023"/>
              <a:gd name="T50" fmla="*/ 29 w 1023"/>
              <a:gd name="T51" fmla="*/ 339 h 1023"/>
              <a:gd name="T52" fmla="*/ 13 w 1023"/>
              <a:gd name="T53" fmla="*/ 394 h 1023"/>
              <a:gd name="T54" fmla="*/ 3 w 1023"/>
              <a:gd name="T55" fmla="*/ 452 h 1023"/>
              <a:gd name="T56" fmla="*/ 0 w 1023"/>
              <a:gd name="T57" fmla="*/ 512 h 1023"/>
              <a:gd name="T58" fmla="*/ 3 w 1023"/>
              <a:gd name="T59" fmla="*/ 572 h 1023"/>
              <a:gd name="T60" fmla="*/ 13 w 1023"/>
              <a:gd name="T61" fmla="*/ 629 h 1023"/>
              <a:gd name="T62" fmla="*/ 29 w 1023"/>
              <a:gd name="T63" fmla="*/ 684 h 1023"/>
              <a:gd name="T64" fmla="*/ 52 w 1023"/>
              <a:gd name="T65" fmla="*/ 736 h 1023"/>
              <a:gd name="T66" fmla="*/ 79 w 1023"/>
              <a:gd name="T67" fmla="*/ 786 h 1023"/>
              <a:gd name="T68" fmla="*/ 112 w 1023"/>
              <a:gd name="T69" fmla="*/ 832 h 1023"/>
              <a:gd name="T70" fmla="*/ 149 w 1023"/>
              <a:gd name="T71" fmla="*/ 873 h 1023"/>
              <a:gd name="T72" fmla="*/ 191 w 1023"/>
              <a:gd name="T73" fmla="*/ 910 h 1023"/>
              <a:gd name="T74" fmla="*/ 237 w 1023"/>
              <a:gd name="T75" fmla="*/ 944 h 1023"/>
              <a:gd name="T76" fmla="*/ 286 w 1023"/>
              <a:gd name="T77" fmla="*/ 971 h 1023"/>
              <a:gd name="T78" fmla="*/ 338 w 1023"/>
              <a:gd name="T79" fmla="*/ 993 h 1023"/>
              <a:gd name="T80" fmla="*/ 394 w 1023"/>
              <a:gd name="T81" fmla="*/ 1010 h 1023"/>
              <a:gd name="T82" fmla="*/ 452 w 1023"/>
              <a:gd name="T83" fmla="*/ 1020 h 1023"/>
              <a:gd name="T84" fmla="*/ 511 w 1023"/>
              <a:gd name="T85" fmla="*/ 1023 h 1023"/>
              <a:gd name="T86" fmla="*/ 571 w 1023"/>
              <a:gd name="T87" fmla="*/ 1020 h 1023"/>
              <a:gd name="T88" fmla="*/ 628 w 1023"/>
              <a:gd name="T89" fmla="*/ 1010 h 1023"/>
              <a:gd name="T90" fmla="*/ 684 w 1023"/>
              <a:gd name="T91" fmla="*/ 993 h 1023"/>
              <a:gd name="T92" fmla="*/ 737 w 1023"/>
              <a:gd name="T93" fmla="*/ 971 h 1023"/>
              <a:gd name="T94" fmla="*/ 785 w 1023"/>
              <a:gd name="T95" fmla="*/ 944 h 1023"/>
              <a:gd name="T96" fmla="*/ 831 w 1023"/>
              <a:gd name="T97" fmla="*/ 910 h 1023"/>
              <a:gd name="T98" fmla="*/ 874 w 1023"/>
              <a:gd name="T99" fmla="*/ 873 h 1023"/>
              <a:gd name="T100" fmla="*/ 911 w 1023"/>
              <a:gd name="T101" fmla="*/ 832 h 1023"/>
              <a:gd name="T102" fmla="*/ 943 w 1023"/>
              <a:gd name="T103" fmla="*/ 786 h 1023"/>
              <a:gd name="T104" fmla="*/ 971 w 1023"/>
              <a:gd name="T105" fmla="*/ 736 h 1023"/>
              <a:gd name="T106" fmla="*/ 993 w 1023"/>
              <a:gd name="T107" fmla="*/ 684 h 1023"/>
              <a:gd name="T108" fmla="*/ 1009 w 1023"/>
              <a:gd name="T109" fmla="*/ 629 h 1023"/>
              <a:gd name="T110" fmla="*/ 1019 w 1023"/>
              <a:gd name="T111" fmla="*/ 572 h 1023"/>
              <a:gd name="T112" fmla="*/ 1023 w 1023"/>
              <a:gd name="T113" fmla="*/ 51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3" h="1023">
                <a:moveTo>
                  <a:pt x="1023" y="512"/>
                </a:moveTo>
                <a:lnTo>
                  <a:pt x="1019" y="452"/>
                </a:lnTo>
                <a:lnTo>
                  <a:pt x="1009" y="394"/>
                </a:lnTo>
                <a:lnTo>
                  <a:pt x="993" y="339"/>
                </a:lnTo>
                <a:lnTo>
                  <a:pt x="971" y="287"/>
                </a:lnTo>
                <a:lnTo>
                  <a:pt x="943" y="237"/>
                </a:lnTo>
                <a:lnTo>
                  <a:pt x="911" y="192"/>
                </a:lnTo>
                <a:lnTo>
                  <a:pt x="874" y="150"/>
                </a:lnTo>
                <a:lnTo>
                  <a:pt x="831" y="112"/>
                </a:lnTo>
                <a:lnTo>
                  <a:pt x="785" y="80"/>
                </a:lnTo>
                <a:lnTo>
                  <a:pt x="737" y="53"/>
                </a:lnTo>
                <a:lnTo>
                  <a:pt x="684" y="30"/>
                </a:lnTo>
                <a:lnTo>
                  <a:pt x="628" y="14"/>
                </a:lnTo>
                <a:lnTo>
                  <a:pt x="571" y="4"/>
                </a:lnTo>
                <a:lnTo>
                  <a:pt x="511" y="0"/>
                </a:lnTo>
                <a:lnTo>
                  <a:pt x="452" y="4"/>
                </a:lnTo>
                <a:lnTo>
                  <a:pt x="394" y="14"/>
                </a:lnTo>
                <a:lnTo>
                  <a:pt x="338" y="30"/>
                </a:lnTo>
                <a:lnTo>
                  <a:pt x="286" y="53"/>
                </a:lnTo>
                <a:lnTo>
                  <a:pt x="237" y="80"/>
                </a:lnTo>
                <a:lnTo>
                  <a:pt x="191" y="112"/>
                </a:lnTo>
                <a:lnTo>
                  <a:pt x="149" y="150"/>
                </a:lnTo>
                <a:lnTo>
                  <a:pt x="112" y="192"/>
                </a:lnTo>
                <a:lnTo>
                  <a:pt x="79" y="237"/>
                </a:lnTo>
                <a:lnTo>
                  <a:pt x="52" y="287"/>
                </a:lnTo>
                <a:lnTo>
                  <a:pt x="29" y="339"/>
                </a:lnTo>
                <a:lnTo>
                  <a:pt x="13" y="394"/>
                </a:lnTo>
                <a:lnTo>
                  <a:pt x="3" y="452"/>
                </a:lnTo>
                <a:lnTo>
                  <a:pt x="0" y="512"/>
                </a:lnTo>
                <a:lnTo>
                  <a:pt x="3" y="572"/>
                </a:lnTo>
                <a:lnTo>
                  <a:pt x="13" y="629"/>
                </a:lnTo>
                <a:lnTo>
                  <a:pt x="29" y="684"/>
                </a:lnTo>
                <a:lnTo>
                  <a:pt x="52" y="736"/>
                </a:lnTo>
                <a:lnTo>
                  <a:pt x="79" y="786"/>
                </a:lnTo>
                <a:lnTo>
                  <a:pt x="112" y="832"/>
                </a:lnTo>
                <a:lnTo>
                  <a:pt x="149" y="873"/>
                </a:lnTo>
                <a:lnTo>
                  <a:pt x="191" y="910"/>
                </a:lnTo>
                <a:lnTo>
                  <a:pt x="237" y="944"/>
                </a:lnTo>
                <a:lnTo>
                  <a:pt x="286" y="971"/>
                </a:lnTo>
                <a:lnTo>
                  <a:pt x="338" y="993"/>
                </a:lnTo>
                <a:lnTo>
                  <a:pt x="394" y="1010"/>
                </a:lnTo>
                <a:lnTo>
                  <a:pt x="452" y="1020"/>
                </a:lnTo>
                <a:lnTo>
                  <a:pt x="511" y="1023"/>
                </a:lnTo>
                <a:lnTo>
                  <a:pt x="571" y="1020"/>
                </a:lnTo>
                <a:lnTo>
                  <a:pt x="628" y="1010"/>
                </a:lnTo>
                <a:lnTo>
                  <a:pt x="684" y="993"/>
                </a:lnTo>
                <a:lnTo>
                  <a:pt x="737" y="971"/>
                </a:lnTo>
                <a:lnTo>
                  <a:pt x="785" y="944"/>
                </a:lnTo>
                <a:lnTo>
                  <a:pt x="831" y="910"/>
                </a:lnTo>
                <a:lnTo>
                  <a:pt x="874" y="873"/>
                </a:lnTo>
                <a:lnTo>
                  <a:pt x="911" y="832"/>
                </a:lnTo>
                <a:lnTo>
                  <a:pt x="943" y="786"/>
                </a:lnTo>
                <a:lnTo>
                  <a:pt x="971" y="736"/>
                </a:lnTo>
                <a:lnTo>
                  <a:pt x="993" y="684"/>
                </a:lnTo>
                <a:lnTo>
                  <a:pt x="1009" y="629"/>
                </a:lnTo>
                <a:lnTo>
                  <a:pt x="1019" y="572"/>
                </a:lnTo>
                <a:lnTo>
                  <a:pt x="1023" y="512"/>
                </a:lnTo>
              </a:path>
            </a:pathLst>
          </a:custGeom>
          <a:solidFill>
            <a:schemeClr val="tx1"/>
          </a:solidFill>
          <a:ln w="1588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29"/>
          <p:cNvSpPr>
            <a:spLocks/>
          </p:cNvSpPr>
          <p:nvPr/>
        </p:nvSpPr>
        <p:spPr bwMode="auto">
          <a:xfrm>
            <a:off x="5041999" y="2145867"/>
            <a:ext cx="347443" cy="347443"/>
          </a:xfrm>
          <a:custGeom>
            <a:avLst/>
            <a:gdLst>
              <a:gd name="T0" fmla="*/ 1023 w 1023"/>
              <a:gd name="T1" fmla="*/ 512 h 1023"/>
              <a:gd name="T2" fmla="*/ 1019 w 1023"/>
              <a:gd name="T3" fmla="*/ 452 h 1023"/>
              <a:gd name="T4" fmla="*/ 1009 w 1023"/>
              <a:gd name="T5" fmla="*/ 395 h 1023"/>
              <a:gd name="T6" fmla="*/ 993 w 1023"/>
              <a:gd name="T7" fmla="*/ 340 h 1023"/>
              <a:gd name="T8" fmla="*/ 971 w 1023"/>
              <a:gd name="T9" fmla="*/ 288 h 1023"/>
              <a:gd name="T10" fmla="*/ 943 w 1023"/>
              <a:gd name="T11" fmla="*/ 238 h 1023"/>
              <a:gd name="T12" fmla="*/ 911 w 1023"/>
              <a:gd name="T13" fmla="*/ 192 h 1023"/>
              <a:gd name="T14" fmla="*/ 874 w 1023"/>
              <a:gd name="T15" fmla="*/ 151 h 1023"/>
              <a:gd name="T16" fmla="*/ 831 w 1023"/>
              <a:gd name="T17" fmla="*/ 114 h 1023"/>
              <a:gd name="T18" fmla="*/ 785 w 1023"/>
              <a:gd name="T19" fmla="*/ 80 h 1023"/>
              <a:gd name="T20" fmla="*/ 737 w 1023"/>
              <a:gd name="T21" fmla="*/ 53 h 1023"/>
              <a:gd name="T22" fmla="*/ 684 w 1023"/>
              <a:gd name="T23" fmla="*/ 30 h 1023"/>
              <a:gd name="T24" fmla="*/ 628 w 1023"/>
              <a:gd name="T25" fmla="*/ 14 h 1023"/>
              <a:gd name="T26" fmla="*/ 571 w 1023"/>
              <a:gd name="T27" fmla="*/ 4 h 1023"/>
              <a:gd name="T28" fmla="*/ 511 w 1023"/>
              <a:gd name="T29" fmla="*/ 0 h 1023"/>
              <a:gd name="T30" fmla="*/ 452 w 1023"/>
              <a:gd name="T31" fmla="*/ 4 h 1023"/>
              <a:gd name="T32" fmla="*/ 394 w 1023"/>
              <a:gd name="T33" fmla="*/ 14 h 1023"/>
              <a:gd name="T34" fmla="*/ 338 w 1023"/>
              <a:gd name="T35" fmla="*/ 30 h 1023"/>
              <a:gd name="T36" fmla="*/ 286 w 1023"/>
              <a:gd name="T37" fmla="*/ 53 h 1023"/>
              <a:gd name="T38" fmla="*/ 237 w 1023"/>
              <a:gd name="T39" fmla="*/ 80 h 1023"/>
              <a:gd name="T40" fmla="*/ 191 w 1023"/>
              <a:gd name="T41" fmla="*/ 114 h 1023"/>
              <a:gd name="T42" fmla="*/ 149 w 1023"/>
              <a:gd name="T43" fmla="*/ 151 h 1023"/>
              <a:gd name="T44" fmla="*/ 112 w 1023"/>
              <a:gd name="T45" fmla="*/ 192 h 1023"/>
              <a:gd name="T46" fmla="*/ 79 w 1023"/>
              <a:gd name="T47" fmla="*/ 238 h 1023"/>
              <a:gd name="T48" fmla="*/ 52 w 1023"/>
              <a:gd name="T49" fmla="*/ 288 h 1023"/>
              <a:gd name="T50" fmla="*/ 29 w 1023"/>
              <a:gd name="T51" fmla="*/ 340 h 1023"/>
              <a:gd name="T52" fmla="*/ 13 w 1023"/>
              <a:gd name="T53" fmla="*/ 395 h 1023"/>
              <a:gd name="T54" fmla="*/ 3 w 1023"/>
              <a:gd name="T55" fmla="*/ 452 h 1023"/>
              <a:gd name="T56" fmla="*/ 0 w 1023"/>
              <a:gd name="T57" fmla="*/ 512 h 1023"/>
              <a:gd name="T58" fmla="*/ 3 w 1023"/>
              <a:gd name="T59" fmla="*/ 572 h 1023"/>
              <a:gd name="T60" fmla="*/ 13 w 1023"/>
              <a:gd name="T61" fmla="*/ 630 h 1023"/>
              <a:gd name="T62" fmla="*/ 29 w 1023"/>
              <a:gd name="T63" fmla="*/ 685 h 1023"/>
              <a:gd name="T64" fmla="*/ 52 w 1023"/>
              <a:gd name="T65" fmla="*/ 737 h 1023"/>
              <a:gd name="T66" fmla="*/ 79 w 1023"/>
              <a:gd name="T67" fmla="*/ 787 h 1023"/>
              <a:gd name="T68" fmla="*/ 112 w 1023"/>
              <a:gd name="T69" fmla="*/ 832 h 1023"/>
              <a:gd name="T70" fmla="*/ 149 w 1023"/>
              <a:gd name="T71" fmla="*/ 874 h 1023"/>
              <a:gd name="T72" fmla="*/ 191 w 1023"/>
              <a:gd name="T73" fmla="*/ 911 h 1023"/>
              <a:gd name="T74" fmla="*/ 237 w 1023"/>
              <a:gd name="T75" fmla="*/ 944 h 1023"/>
              <a:gd name="T76" fmla="*/ 286 w 1023"/>
              <a:gd name="T77" fmla="*/ 971 h 1023"/>
              <a:gd name="T78" fmla="*/ 338 w 1023"/>
              <a:gd name="T79" fmla="*/ 993 h 1023"/>
              <a:gd name="T80" fmla="*/ 394 w 1023"/>
              <a:gd name="T81" fmla="*/ 1010 h 1023"/>
              <a:gd name="T82" fmla="*/ 452 w 1023"/>
              <a:gd name="T83" fmla="*/ 1020 h 1023"/>
              <a:gd name="T84" fmla="*/ 511 w 1023"/>
              <a:gd name="T85" fmla="*/ 1023 h 1023"/>
              <a:gd name="T86" fmla="*/ 571 w 1023"/>
              <a:gd name="T87" fmla="*/ 1020 h 1023"/>
              <a:gd name="T88" fmla="*/ 628 w 1023"/>
              <a:gd name="T89" fmla="*/ 1010 h 1023"/>
              <a:gd name="T90" fmla="*/ 684 w 1023"/>
              <a:gd name="T91" fmla="*/ 993 h 1023"/>
              <a:gd name="T92" fmla="*/ 737 w 1023"/>
              <a:gd name="T93" fmla="*/ 971 h 1023"/>
              <a:gd name="T94" fmla="*/ 785 w 1023"/>
              <a:gd name="T95" fmla="*/ 944 h 1023"/>
              <a:gd name="T96" fmla="*/ 831 w 1023"/>
              <a:gd name="T97" fmla="*/ 911 h 1023"/>
              <a:gd name="T98" fmla="*/ 874 w 1023"/>
              <a:gd name="T99" fmla="*/ 874 h 1023"/>
              <a:gd name="T100" fmla="*/ 911 w 1023"/>
              <a:gd name="T101" fmla="*/ 832 h 1023"/>
              <a:gd name="T102" fmla="*/ 943 w 1023"/>
              <a:gd name="T103" fmla="*/ 787 h 1023"/>
              <a:gd name="T104" fmla="*/ 971 w 1023"/>
              <a:gd name="T105" fmla="*/ 737 h 1023"/>
              <a:gd name="T106" fmla="*/ 993 w 1023"/>
              <a:gd name="T107" fmla="*/ 685 h 1023"/>
              <a:gd name="T108" fmla="*/ 1009 w 1023"/>
              <a:gd name="T109" fmla="*/ 630 h 1023"/>
              <a:gd name="T110" fmla="*/ 1019 w 1023"/>
              <a:gd name="T111" fmla="*/ 572 h 1023"/>
              <a:gd name="T112" fmla="*/ 1023 w 1023"/>
              <a:gd name="T113" fmla="*/ 51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3" h="1023">
                <a:moveTo>
                  <a:pt x="1023" y="512"/>
                </a:moveTo>
                <a:lnTo>
                  <a:pt x="1019" y="452"/>
                </a:lnTo>
                <a:lnTo>
                  <a:pt x="1009" y="395"/>
                </a:lnTo>
                <a:lnTo>
                  <a:pt x="993" y="340"/>
                </a:lnTo>
                <a:lnTo>
                  <a:pt x="971" y="288"/>
                </a:lnTo>
                <a:lnTo>
                  <a:pt x="943" y="238"/>
                </a:lnTo>
                <a:lnTo>
                  <a:pt x="911" y="192"/>
                </a:lnTo>
                <a:lnTo>
                  <a:pt x="874" y="151"/>
                </a:lnTo>
                <a:lnTo>
                  <a:pt x="831" y="114"/>
                </a:lnTo>
                <a:lnTo>
                  <a:pt x="785" y="80"/>
                </a:lnTo>
                <a:lnTo>
                  <a:pt x="737" y="53"/>
                </a:lnTo>
                <a:lnTo>
                  <a:pt x="684" y="30"/>
                </a:lnTo>
                <a:lnTo>
                  <a:pt x="628" y="14"/>
                </a:lnTo>
                <a:lnTo>
                  <a:pt x="571" y="4"/>
                </a:lnTo>
                <a:lnTo>
                  <a:pt x="511" y="0"/>
                </a:lnTo>
                <a:lnTo>
                  <a:pt x="452" y="4"/>
                </a:lnTo>
                <a:lnTo>
                  <a:pt x="394" y="14"/>
                </a:lnTo>
                <a:lnTo>
                  <a:pt x="338" y="30"/>
                </a:lnTo>
                <a:lnTo>
                  <a:pt x="286" y="53"/>
                </a:lnTo>
                <a:lnTo>
                  <a:pt x="237" y="80"/>
                </a:lnTo>
                <a:lnTo>
                  <a:pt x="191" y="114"/>
                </a:lnTo>
                <a:lnTo>
                  <a:pt x="149" y="151"/>
                </a:lnTo>
                <a:lnTo>
                  <a:pt x="112" y="192"/>
                </a:lnTo>
                <a:lnTo>
                  <a:pt x="79" y="238"/>
                </a:lnTo>
                <a:lnTo>
                  <a:pt x="52" y="288"/>
                </a:lnTo>
                <a:lnTo>
                  <a:pt x="29" y="340"/>
                </a:lnTo>
                <a:lnTo>
                  <a:pt x="13" y="395"/>
                </a:lnTo>
                <a:lnTo>
                  <a:pt x="3" y="452"/>
                </a:lnTo>
                <a:lnTo>
                  <a:pt x="0" y="512"/>
                </a:lnTo>
                <a:lnTo>
                  <a:pt x="3" y="572"/>
                </a:lnTo>
                <a:lnTo>
                  <a:pt x="13" y="630"/>
                </a:lnTo>
                <a:lnTo>
                  <a:pt x="29" y="685"/>
                </a:lnTo>
                <a:lnTo>
                  <a:pt x="52" y="737"/>
                </a:lnTo>
                <a:lnTo>
                  <a:pt x="79" y="787"/>
                </a:lnTo>
                <a:lnTo>
                  <a:pt x="112" y="832"/>
                </a:lnTo>
                <a:lnTo>
                  <a:pt x="149" y="874"/>
                </a:lnTo>
                <a:lnTo>
                  <a:pt x="191" y="911"/>
                </a:lnTo>
                <a:lnTo>
                  <a:pt x="237" y="944"/>
                </a:lnTo>
                <a:lnTo>
                  <a:pt x="286" y="971"/>
                </a:lnTo>
                <a:lnTo>
                  <a:pt x="338" y="993"/>
                </a:lnTo>
                <a:lnTo>
                  <a:pt x="394" y="1010"/>
                </a:lnTo>
                <a:lnTo>
                  <a:pt x="452" y="1020"/>
                </a:lnTo>
                <a:lnTo>
                  <a:pt x="511" y="1023"/>
                </a:lnTo>
                <a:lnTo>
                  <a:pt x="571" y="1020"/>
                </a:lnTo>
                <a:lnTo>
                  <a:pt x="628" y="1010"/>
                </a:lnTo>
                <a:lnTo>
                  <a:pt x="684" y="993"/>
                </a:lnTo>
                <a:lnTo>
                  <a:pt x="737" y="971"/>
                </a:lnTo>
                <a:lnTo>
                  <a:pt x="785" y="944"/>
                </a:lnTo>
                <a:lnTo>
                  <a:pt x="831" y="911"/>
                </a:lnTo>
                <a:lnTo>
                  <a:pt x="874" y="874"/>
                </a:lnTo>
                <a:lnTo>
                  <a:pt x="911" y="832"/>
                </a:lnTo>
                <a:lnTo>
                  <a:pt x="943" y="787"/>
                </a:lnTo>
                <a:lnTo>
                  <a:pt x="971" y="737"/>
                </a:lnTo>
                <a:lnTo>
                  <a:pt x="993" y="685"/>
                </a:lnTo>
                <a:lnTo>
                  <a:pt x="1009" y="630"/>
                </a:lnTo>
                <a:lnTo>
                  <a:pt x="1019" y="572"/>
                </a:lnTo>
                <a:lnTo>
                  <a:pt x="1023" y="512"/>
                </a:lnTo>
              </a:path>
            </a:pathLst>
          </a:custGeom>
          <a:noFill/>
          <a:ln w="1588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31"/>
          <p:cNvSpPr>
            <a:spLocks/>
          </p:cNvSpPr>
          <p:nvPr/>
        </p:nvSpPr>
        <p:spPr bwMode="auto">
          <a:xfrm>
            <a:off x="5522449" y="1222415"/>
            <a:ext cx="347443" cy="347443"/>
          </a:xfrm>
          <a:custGeom>
            <a:avLst/>
            <a:gdLst>
              <a:gd name="T0" fmla="*/ 1024 w 1024"/>
              <a:gd name="T1" fmla="*/ 512 h 1023"/>
              <a:gd name="T2" fmla="*/ 1020 w 1024"/>
              <a:gd name="T3" fmla="*/ 452 h 1023"/>
              <a:gd name="T4" fmla="*/ 1010 w 1024"/>
              <a:gd name="T5" fmla="*/ 395 h 1023"/>
              <a:gd name="T6" fmla="*/ 994 w 1024"/>
              <a:gd name="T7" fmla="*/ 340 h 1023"/>
              <a:gd name="T8" fmla="*/ 971 w 1024"/>
              <a:gd name="T9" fmla="*/ 288 h 1023"/>
              <a:gd name="T10" fmla="*/ 944 w 1024"/>
              <a:gd name="T11" fmla="*/ 238 h 1023"/>
              <a:gd name="T12" fmla="*/ 910 w 1024"/>
              <a:gd name="T13" fmla="*/ 192 h 1023"/>
              <a:gd name="T14" fmla="*/ 873 w 1024"/>
              <a:gd name="T15" fmla="*/ 151 h 1023"/>
              <a:gd name="T16" fmla="*/ 832 w 1024"/>
              <a:gd name="T17" fmla="*/ 114 h 1023"/>
              <a:gd name="T18" fmla="*/ 786 w 1024"/>
              <a:gd name="T19" fmla="*/ 80 h 1023"/>
              <a:gd name="T20" fmla="*/ 736 w 1024"/>
              <a:gd name="T21" fmla="*/ 53 h 1023"/>
              <a:gd name="T22" fmla="*/ 684 w 1024"/>
              <a:gd name="T23" fmla="*/ 30 h 1023"/>
              <a:gd name="T24" fmla="*/ 629 w 1024"/>
              <a:gd name="T25" fmla="*/ 14 h 1023"/>
              <a:gd name="T26" fmla="*/ 572 w 1024"/>
              <a:gd name="T27" fmla="*/ 4 h 1023"/>
              <a:gd name="T28" fmla="*/ 512 w 1024"/>
              <a:gd name="T29" fmla="*/ 0 h 1023"/>
              <a:gd name="T30" fmla="*/ 452 w 1024"/>
              <a:gd name="T31" fmla="*/ 4 h 1023"/>
              <a:gd name="T32" fmla="*/ 393 w 1024"/>
              <a:gd name="T33" fmla="*/ 14 h 1023"/>
              <a:gd name="T34" fmla="*/ 339 w 1024"/>
              <a:gd name="T35" fmla="*/ 30 h 1023"/>
              <a:gd name="T36" fmla="*/ 286 w 1024"/>
              <a:gd name="T37" fmla="*/ 53 h 1023"/>
              <a:gd name="T38" fmla="*/ 237 w 1024"/>
              <a:gd name="T39" fmla="*/ 80 h 1023"/>
              <a:gd name="T40" fmla="*/ 192 w 1024"/>
              <a:gd name="T41" fmla="*/ 114 h 1023"/>
              <a:gd name="T42" fmla="*/ 149 w 1024"/>
              <a:gd name="T43" fmla="*/ 151 h 1023"/>
              <a:gd name="T44" fmla="*/ 112 w 1024"/>
              <a:gd name="T45" fmla="*/ 192 h 1023"/>
              <a:gd name="T46" fmla="*/ 80 w 1024"/>
              <a:gd name="T47" fmla="*/ 238 h 1023"/>
              <a:gd name="T48" fmla="*/ 52 w 1024"/>
              <a:gd name="T49" fmla="*/ 288 h 1023"/>
              <a:gd name="T50" fmla="*/ 30 w 1024"/>
              <a:gd name="T51" fmla="*/ 340 h 1023"/>
              <a:gd name="T52" fmla="*/ 14 w 1024"/>
              <a:gd name="T53" fmla="*/ 395 h 1023"/>
              <a:gd name="T54" fmla="*/ 4 w 1024"/>
              <a:gd name="T55" fmla="*/ 452 h 1023"/>
              <a:gd name="T56" fmla="*/ 0 w 1024"/>
              <a:gd name="T57" fmla="*/ 512 h 1023"/>
              <a:gd name="T58" fmla="*/ 4 w 1024"/>
              <a:gd name="T59" fmla="*/ 572 h 1023"/>
              <a:gd name="T60" fmla="*/ 14 w 1024"/>
              <a:gd name="T61" fmla="*/ 630 h 1023"/>
              <a:gd name="T62" fmla="*/ 30 w 1024"/>
              <a:gd name="T63" fmla="*/ 685 h 1023"/>
              <a:gd name="T64" fmla="*/ 52 w 1024"/>
              <a:gd name="T65" fmla="*/ 737 h 1023"/>
              <a:gd name="T66" fmla="*/ 80 w 1024"/>
              <a:gd name="T67" fmla="*/ 787 h 1023"/>
              <a:gd name="T68" fmla="*/ 112 w 1024"/>
              <a:gd name="T69" fmla="*/ 832 h 1023"/>
              <a:gd name="T70" fmla="*/ 149 w 1024"/>
              <a:gd name="T71" fmla="*/ 874 h 1023"/>
              <a:gd name="T72" fmla="*/ 192 w 1024"/>
              <a:gd name="T73" fmla="*/ 911 h 1023"/>
              <a:gd name="T74" fmla="*/ 237 w 1024"/>
              <a:gd name="T75" fmla="*/ 944 h 1023"/>
              <a:gd name="T76" fmla="*/ 286 w 1024"/>
              <a:gd name="T77" fmla="*/ 971 h 1023"/>
              <a:gd name="T78" fmla="*/ 339 w 1024"/>
              <a:gd name="T79" fmla="*/ 993 h 1023"/>
              <a:gd name="T80" fmla="*/ 393 w 1024"/>
              <a:gd name="T81" fmla="*/ 1010 h 1023"/>
              <a:gd name="T82" fmla="*/ 452 w 1024"/>
              <a:gd name="T83" fmla="*/ 1020 h 1023"/>
              <a:gd name="T84" fmla="*/ 512 w 1024"/>
              <a:gd name="T85" fmla="*/ 1023 h 1023"/>
              <a:gd name="T86" fmla="*/ 572 w 1024"/>
              <a:gd name="T87" fmla="*/ 1020 h 1023"/>
              <a:gd name="T88" fmla="*/ 629 w 1024"/>
              <a:gd name="T89" fmla="*/ 1010 h 1023"/>
              <a:gd name="T90" fmla="*/ 684 w 1024"/>
              <a:gd name="T91" fmla="*/ 993 h 1023"/>
              <a:gd name="T92" fmla="*/ 736 w 1024"/>
              <a:gd name="T93" fmla="*/ 971 h 1023"/>
              <a:gd name="T94" fmla="*/ 786 w 1024"/>
              <a:gd name="T95" fmla="*/ 944 h 1023"/>
              <a:gd name="T96" fmla="*/ 832 w 1024"/>
              <a:gd name="T97" fmla="*/ 911 h 1023"/>
              <a:gd name="T98" fmla="*/ 873 w 1024"/>
              <a:gd name="T99" fmla="*/ 874 h 1023"/>
              <a:gd name="T100" fmla="*/ 910 w 1024"/>
              <a:gd name="T101" fmla="*/ 832 h 1023"/>
              <a:gd name="T102" fmla="*/ 944 w 1024"/>
              <a:gd name="T103" fmla="*/ 787 h 1023"/>
              <a:gd name="T104" fmla="*/ 971 w 1024"/>
              <a:gd name="T105" fmla="*/ 737 h 1023"/>
              <a:gd name="T106" fmla="*/ 994 w 1024"/>
              <a:gd name="T107" fmla="*/ 685 h 1023"/>
              <a:gd name="T108" fmla="*/ 1010 w 1024"/>
              <a:gd name="T109" fmla="*/ 630 h 1023"/>
              <a:gd name="T110" fmla="*/ 1020 w 1024"/>
              <a:gd name="T111" fmla="*/ 572 h 1023"/>
              <a:gd name="T112" fmla="*/ 1024 w 1024"/>
              <a:gd name="T113" fmla="*/ 51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4" h="1023">
                <a:moveTo>
                  <a:pt x="1024" y="512"/>
                </a:moveTo>
                <a:lnTo>
                  <a:pt x="1020" y="452"/>
                </a:lnTo>
                <a:lnTo>
                  <a:pt x="1010" y="395"/>
                </a:lnTo>
                <a:lnTo>
                  <a:pt x="994" y="340"/>
                </a:lnTo>
                <a:lnTo>
                  <a:pt x="971" y="288"/>
                </a:lnTo>
                <a:lnTo>
                  <a:pt x="944" y="238"/>
                </a:lnTo>
                <a:lnTo>
                  <a:pt x="910" y="192"/>
                </a:lnTo>
                <a:lnTo>
                  <a:pt x="873" y="151"/>
                </a:lnTo>
                <a:lnTo>
                  <a:pt x="832" y="114"/>
                </a:lnTo>
                <a:lnTo>
                  <a:pt x="786" y="80"/>
                </a:lnTo>
                <a:lnTo>
                  <a:pt x="736" y="53"/>
                </a:lnTo>
                <a:lnTo>
                  <a:pt x="684" y="30"/>
                </a:lnTo>
                <a:lnTo>
                  <a:pt x="629" y="14"/>
                </a:lnTo>
                <a:lnTo>
                  <a:pt x="572" y="4"/>
                </a:lnTo>
                <a:lnTo>
                  <a:pt x="512" y="0"/>
                </a:lnTo>
                <a:lnTo>
                  <a:pt x="452" y="4"/>
                </a:lnTo>
                <a:lnTo>
                  <a:pt x="393" y="14"/>
                </a:lnTo>
                <a:lnTo>
                  <a:pt x="339" y="30"/>
                </a:lnTo>
                <a:lnTo>
                  <a:pt x="286" y="53"/>
                </a:lnTo>
                <a:lnTo>
                  <a:pt x="237" y="80"/>
                </a:lnTo>
                <a:lnTo>
                  <a:pt x="192" y="114"/>
                </a:lnTo>
                <a:lnTo>
                  <a:pt x="149" y="151"/>
                </a:lnTo>
                <a:lnTo>
                  <a:pt x="112" y="192"/>
                </a:lnTo>
                <a:lnTo>
                  <a:pt x="80" y="238"/>
                </a:lnTo>
                <a:lnTo>
                  <a:pt x="52" y="288"/>
                </a:lnTo>
                <a:lnTo>
                  <a:pt x="30" y="340"/>
                </a:lnTo>
                <a:lnTo>
                  <a:pt x="14" y="395"/>
                </a:lnTo>
                <a:lnTo>
                  <a:pt x="4" y="452"/>
                </a:lnTo>
                <a:lnTo>
                  <a:pt x="0" y="512"/>
                </a:lnTo>
                <a:lnTo>
                  <a:pt x="4" y="572"/>
                </a:lnTo>
                <a:lnTo>
                  <a:pt x="14" y="630"/>
                </a:lnTo>
                <a:lnTo>
                  <a:pt x="30" y="685"/>
                </a:lnTo>
                <a:lnTo>
                  <a:pt x="52" y="737"/>
                </a:lnTo>
                <a:lnTo>
                  <a:pt x="80" y="787"/>
                </a:lnTo>
                <a:lnTo>
                  <a:pt x="112" y="832"/>
                </a:lnTo>
                <a:lnTo>
                  <a:pt x="149" y="874"/>
                </a:lnTo>
                <a:lnTo>
                  <a:pt x="192" y="911"/>
                </a:lnTo>
                <a:lnTo>
                  <a:pt x="237" y="944"/>
                </a:lnTo>
                <a:lnTo>
                  <a:pt x="286" y="971"/>
                </a:lnTo>
                <a:lnTo>
                  <a:pt x="339" y="993"/>
                </a:lnTo>
                <a:lnTo>
                  <a:pt x="393" y="1010"/>
                </a:lnTo>
                <a:lnTo>
                  <a:pt x="452" y="1020"/>
                </a:lnTo>
                <a:lnTo>
                  <a:pt x="512" y="1023"/>
                </a:lnTo>
                <a:lnTo>
                  <a:pt x="572" y="1020"/>
                </a:lnTo>
                <a:lnTo>
                  <a:pt x="629" y="1010"/>
                </a:lnTo>
                <a:lnTo>
                  <a:pt x="684" y="993"/>
                </a:lnTo>
                <a:lnTo>
                  <a:pt x="736" y="971"/>
                </a:lnTo>
                <a:lnTo>
                  <a:pt x="786" y="944"/>
                </a:lnTo>
                <a:lnTo>
                  <a:pt x="832" y="911"/>
                </a:lnTo>
                <a:lnTo>
                  <a:pt x="873" y="874"/>
                </a:lnTo>
                <a:lnTo>
                  <a:pt x="910" y="832"/>
                </a:lnTo>
                <a:lnTo>
                  <a:pt x="944" y="787"/>
                </a:lnTo>
                <a:lnTo>
                  <a:pt x="971" y="737"/>
                </a:lnTo>
                <a:lnTo>
                  <a:pt x="994" y="685"/>
                </a:lnTo>
                <a:lnTo>
                  <a:pt x="1010" y="630"/>
                </a:lnTo>
                <a:lnTo>
                  <a:pt x="1020" y="572"/>
                </a:lnTo>
                <a:lnTo>
                  <a:pt x="1024" y="512"/>
                </a:lnTo>
              </a:path>
            </a:pathLst>
          </a:custGeom>
          <a:noFill/>
          <a:ln w="1588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30"/>
          <p:cNvSpPr>
            <a:spLocks/>
          </p:cNvSpPr>
          <p:nvPr/>
        </p:nvSpPr>
        <p:spPr bwMode="auto">
          <a:xfrm>
            <a:off x="6131826" y="2200586"/>
            <a:ext cx="347443" cy="347443"/>
          </a:xfrm>
          <a:custGeom>
            <a:avLst/>
            <a:gdLst>
              <a:gd name="T0" fmla="*/ 1024 w 1024"/>
              <a:gd name="T1" fmla="*/ 512 h 1023"/>
              <a:gd name="T2" fmla="*/ 1020 w 1024"/>
              <a:gd name="T3" fmla="*/ 452 h 1023"/>
              <a:gd name="T4" fmla="*/ 1010 w 1024"/>
              <a:gd name="T5" fmla="*/ 394 h 1023"/>
              <a:gd name="T6" fmla="*/ 994 w 1024"/>
              <a:gd name="T7" fmla="*/ 339 h 1023"/>
              <a:gd name="T8" fmla="*/ 971 w 1024"/>
              <a:gd name="T9" fmla="*/ 287 h 1023"/>
              <a:gd name="T10" fmla="*/ 944 w 1024"/>
              <a:gd name="T11" fmla="*/ 237 h 1023"/>
              <a:gd name="T12" fmla="*/ 910 w 1024"/>
              <a:gd name="T13" fmla="*/ 192 h 1023"/>
              <a:gd name="T14" fmla="*/ 873 w 1024"/>
              <a:gd name="T15" fmla="*/ 150 h 1023"/>
              <a:gd name="T16" fmla="*/ 832 w 1024"/>
              <a:gd name="T17" fmla="*/ 112 h 1023"/>
              <a:gd name="T18" fmla="*/ 786 w 1024"/>
              <a:gd name="T19" fmla="*/ 80 h 1023"/>
              <a:gd name="T20" fmla="*/ 736 w 1024"/>
              <a:gd name="T21" fmla="*/ 53 h 1023"/>
              <a:gd name="T22" fmla="*/ 684 w 1024"/>
              <a:gd name="T23" fmla="*/ 30 h 1023"/>
              <a:gd name="T24" fmla="*/ 629 w 1024"/>
              <a:gd name="T25" fmla="*/ 14 h 1023"/>
              <a:gd name="T26" fmla="*/ 572 w 1024"/>
              <a:gd name="T27" fmla="*/ 4 h 1023"/>
              <a:gd name="T28" fmla="*/ 512 w 1024"/>
              <a:gd name="T29" fmla="*/ 0 h 1023"/>
              <a:gd name="T30" fmla="*/ 452 w 1024"/>
              <a:gd name="T31" fmla="*/ 4 h 1023"/>
              <a:gd name="T32" fmla="*/ 393 w 1024"/>
              <a:gd name="T33" fmla="*/ 14 h 1023"/>
              <a:gd name="T34" fmla="*/ 339 w 1024"/>
              <a:gd name="T35" fmla="*/ 30 h 1023"/>
              <a:gd name="T36" fmla="*/ 286 w 1024"/>
              <a:gd name="T37" fmla="*/ 53 h 1023"/>
              <a:gd name="T38" fmla="*/ 237 w 1024"/>
              <a:gd name="T39" fmla="*/ 80 h 1023"/>
              <a:gd name="T40" fmla="*/ 192 w 1024"/>
              <a:gd name="T41" fmla="*/ 112 h 1023"/>
              <a:gd name="T42" fmla="*/ 149 w 1024"/>
              <a:gd name="T43" fmla="*/ 150 h 1023"/>
              <a:gd name="T44" fmla="*/ 112 w 1024"/>
              <a:gd name="T45" fmla="*/ 192 h 1023"/>
              <a:gd name="T46" fmla="*/ 80 w 1024"/>
              <a:gd name="T47" fmla="*/ 237 h 1023"/>
              <a:gd name="T48" fmla="*/ 52 w 1024"/>
              <a:gd name="T49" fmla="*/ 287 h 1023"/>
              <a:gd name="T50" fmla="*/ 30 w 1024"/>
              <a:gd name="T51" fmla="*/ 339 h 1023"/>
              <a:gd name="T52" fmla="*/ 14 w 1024"/>
              <a:gd name="T53" fmla="*/ 394 h 1023"/>
              <a:gd name="T54" fmla="*/ 4 w 1024"/>
              <a:gd name="T55" fmla="*/ 452 h 1023"/>
              <a:gd name="T56" fmla="*/ 0 w 1024"/>
              <a:gd name="T57" fmla="*/ 512 h 1023"/>
              <a:gd name="T58" fmla="*/ 4 w 1024"/>
              <a:gd name="T59" fmla="*/ 572 h 1023"/>
              <a:gd name="T60" fmla="*/ 14 w 1024"/>
              <a:gd name="T61" fmla="*/ 629 h 1023"/>
              <a:gd name="T62" fmla="*/ 30 w 1024"/>
              <a:gd name="T63" fmla="*/ 684 h 1023"/>
              <a:gd name="T64" fmla="*/ 52 w 1024"/>
              <a:gd name="T65" fmla="*/ 736 h 1023"/>
              <a:gd name="T66" fmla="*/ 80 w 1024"/>
              <a:gd name="T67" fmla="*/ 786 h 1023"/>
              <a:gd name="T68" fmla="*/ 112 w 1024"/>
              <a:gd name="T69" fmla="*/ 832 h 1023"/>
              <a:gd name="T70" fmla="*/ 149 w 1024"/>
              <a:gd name="T71" fmla="*/ 873 h 1023"/>
              <a:gd name="T72" fmla="*/ 192 w 1024"/>
              <a:gd name="T73" fmla="*/ 910 h 1023"/>
              <a:gd name="T74" fmla="*/ 237 w 1024"/>
              <a:gd name="T75" fmla="*/ 944 h 1023"/>
              <a:gd name="T76" fmla="*/ 286 w 1024"/>
              <a:gd name="T77" fmla="*/ 971 h 1023"/>
              <a:gd name="T78" fmla="*/ 339 w 1024"/>
              <a:gd name="T79" fmla="*/ 993 h 1023"/>
              <a:gd name="T80" fmla="*/ 393 w 1024"/>
              <a:gd name="T81" fmla="*/ 1010 h 1023"/>
              <a:gd name="T82" fmla="*/ 452 w 1024"/>
              <a:gd name="T83" fmla="*/ 1020 h 1023"/>
              <a:gd name="T84" fmla="*/ 512 w 1024"/>
              <a:gd name="T85" fmla="*/ 1023 h 1023"/>
              <a:gd name="T86" fmla="*/ 572 w 1024"/>
              <a:gd name="T87" fmla="*/ 1020 h 1023"/>
              <a:gd name="T88" fmla="*/ 629 w 1024"/>
              <a:gd name="T89" fmla="*/ 1010 h 1023"/>
              <a:gd name="T90" fmla="*/ 684 w 1024"/>
              <a:gd name="T91" fmla="*/ 993 h 1023"/>
              <a:gd name="T92" fmla="*/ 736 w 1024"/>
              <a:gd name="T93" fmla="*/ 971 h 1023"/>
              <a:gd name="T94" fmla="*/ 786 w 1024"/>
              <a:gd name="T95" fmla="*/ 944 h 1023"/>
              <a:gd name="T96" fmla="*/ 832 w 1024"/>
              <a:gd name="T97" fmla="*/ 910 h 1023"/>
              <a:gd name="T98" fmla="*/ 873 w 1024"/>
              <a:gd name="T99" fmla="*/ 873 h 1023"/>
              <a:gd name="T100" fmla="*/ 910 w 1024"/>
              <a:gd name="T101" fmla="*/ 832 h 1023"/>
              <a:gd name="T102" fmla="*/ 944 w 1024"/>
              <a:gd name="T103" fmla="*/ 786 h 1023"/>
              <a:gd name="T104" fmla="*/ 971 w 1024"/>
              <a:gd name="T105" fmla="*/ 736 h 1023"/>
              <a:gd name="T106" fmla="*/ 994 w 1024"/>
              <a:gd name="T107" fmla="*/ 684 h 1023"/>
              <a:gd name="T108" fmla="*/ 1010 w 1024"/>
              <a:gd name="T109" fmla="*/ 629 h 1023"/>
              <a:gd name="T110" fmla="*/ 1020 w 1024"/>
              <a:gd name="T111" fmla="*/ 572 h 1023"/>
              <a:gd name="T112" fmla="*/ 1024 w 1024"/>
              <a:gd name="T113" fmla="*/ 51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4" h="1023">
                <a:moveTo>
                  <a:pt x="1024" y="512"/>
                </a:moveTo>
                <a:lnTo>
                  <a:pt x="1020" y="452"/>
                </a:lnTo>
                <a:lnTo>
                  <a:pt x="1010" y="394"/>
                </a:lnTo>
                <a:lnTo>
                  <a:pt x="994" y="339"/>
                </a:lnTo>
                <a:lnTo>
                  <a:pt x="971" y="287"/>
                </a:lnTo>
                <a:lnTo>
                  <a:pt x="944" y="237"/>
                </a:lnTo>
                <a:lnTo>
                  <a:pt x="910" y="192"/>
                </a:lnTo>
                <a:lnTo>
                  <a:pt x="873" y="150"/>
                </a:lnTo>
                <a:lnTo>
                  <a:pt x="832" y="112"/>
                </a:lnTo>
                <a:lnTo>
                  <a:pt x="786" y="80"/>
                </a:lnTo>
                <a:lnTo>
                  <a:pt x="736" y="53"/>
                </a:lnTo>
                <a:lnTo>
                  <a:pt x="684" y="30"/>
                </a:lnTo>
                <a:lnTo>
                  <a:pt x="629" y="14"/>
                </a:lnTo>
                <a:lnTo>
                  <a:pt x="572" y="4"/>
                </a:lnTo>
                <a:lnTo>
                  <a:pt x="512" y="0"/>
                </a:lnTo>
                <a:lnTo>
                  <a:pt x="452" y="4"/>
                </a:lnTo>
                <a:lnTo>
                  <a:pt x="393" y="14"/>
                </a:lnTo>
                <a:lnTo>
                  <a:pt x="339" y="30"/>
                </a:lnTo>
                <a:lnTo>
                  <a:pt x="286" y="53"/>
                </a:lnTo>
                <a:lnTo>
                  <a:pt x="237" y="80"/>
                </a:lnTo>
                <a:lnTo>
                  <a:pt x="192" y="112"/>
                </a:lnTo>
                <a:lnTo>
                  <a:pt x="149" y="150"/>
                </a:lnTo>
                <a:lnTo>
                  <a:pt x="112" y="192"/>
                </a:lnTo>
                <a:lnTo>
                  <a:pt x="80" y="237"/>
                </a:lnTo>
                <a:lnTo>
                  <a:pt x="52" y="287"/>
                </a:lnTo>
                <a:lnTo>
                  <a:pt x="30" y="339"/>
                </a:lnTo>
                <a:lnTo>
                  <a:pt x="14" y="394"/>
                </a:lnTo>
                <a:lnTo>
                  <a:pt x="4" y="452"/>
                </a:lnTo>
                <a:lnTo>
                  <a:pt x="0" y="512"/>
                </a:lnTo>
                <a:lnTo>
                  <a:pt x="4" y="572"/>
                </a:lnTo>
                <a:lnTo>
                  <a:pt x="14" y="629"/>
                </a:lnTo>
                <a:lnTo>
                  <a:pt x="30" y="684"/>
                </a:lnTo>
                <a:lnTo>
                  <a:pt x="52" y="736"/>
                </a:lnTo>
                <a:lnTo>
                  <a:pt x="80" y="786"/>
                </a:lnTo>
                <a:lnTo>
                  <a:pt x="112" y="832"/>
                </a:lnTo>
                <a:lnTo>
                  <a:pt x="149" y="873"/>
                </a:lnTo>
                <a:lnTo>
                  <a:pt x="192" y="910"/>
                </a:lnTo>
                <a:lnTo>
                  <a:pt x="237" y="944"/>
                </a:lnTo>
                <a:lnTo>
                  <a:pt x="286" y="971"/>
                </a:lnTo>
                <a:lnTo>
                  <a:pt x="339" y="993"/>
                </a:lnTo>
                <a:lnTo>
                  <a:pt x="393" y="1010"/>
                </a:lnTo>
                <a:lnTo>
                  <a:pt x="452" y="1020"/>
                </a:lnTo>
                <a:lnTo>
                  <a:pt x="512" y="1023"/>
                </a:lnTo>
                <a:lnTo>
                  <a:pt x="572" y="1020"/>
                </a:lnTo>
                <a:lnTo>
                  <a:pt x="629" y="1010"/>
                </a:lnTo>
                <a:lnTo>
                  <a:pt x="684" y="993"/>
                </a:lnTo>
                <a:lnTo>
                  <a:pt x="736" y="971"/>
                </a:lnTo>
                <a:lnTo>
                  <a:pt x="786" y="944"/>
                </a:lnTo>
                <a:lnTo>
                  <a:pt x="832" y="910"/>
                </a:lnTo>
                <a:lnTo>
                  <a:pt x="873" y="873"/>
                </a:lnTo>
                <a:lnTo>
                  <a:pt x="910" y="832"/>
                </a:lnTo>
                <a:lnTo>
                  <a:pt x="944" y="786"/>
                </a:lnTo>
                <a:lnTo>
                  <a:pt x="971" y="736"/>
                </a:lnTo>
                <a:lnTo>
                  <a:pt x="994" y="684"/>
                </a:lnTo>
                <a:lnTo>
                  <a:pt x="1010" y="629"/>
                </a:lnTo>
                <a:lnTo>
                  <a:pt x="1020" y="572"/>
                </a:lnTo>
                <a:lnTo>
                  <a:pt x="1024" y="512"/>
                </a:lnTo>
              </a:path>
            </a:pathLst>
          </a:custGeom>
          <a:noFill/>
          <a:ln w="1588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28"/>
          <p:cNvSpPr>
            <a:spLocks/>
          </p:cNvSpPr>
          <p:nvPr/>
        </p:nvSpPr>
        <p:spPr bwMode="auto">
          <a:xfrm>
            <a:off x="6131826" y="2206875"/>
            <a:ext cx="347443" cy="347443"/>
          </a:xfrm>
          <a:custGeom>
            <a:avLst/>
            <a:gdLst>
              <a:gd name="T0" fmla="*/ 1023 w 1023"/>
              <a:gd name="T1" fmla="*/ 512 h 1023"/>
              <a:gd name="T2" fmla="*/ 1019 w 1023"/>
              <a:gd name="T3" fmla="*/ 452 h 1023"/>
              <a:gd name="T4" fmla="*/ 1009 w 1023"/>
              <a:gd name="T5" fmla="*/ 394 h 1023"/>
              <a:gd name="T6" fmla="*/ 993 w 1023"/>
              <a:gd name="T7" fmla="*/ 339 h 1023"/>
              <a:gd name="T8" fmla="*/ 971 w 1023"/>
              <a:gd name="T9" fmla="*/ 287 h 1023"/>
              <a:gd name="T10" fmla="*/ 943 w 1023"/>
              <a:gd name="T11" fmla="*/ 237 h 1023"/>
              <a:gd name="T12" fmla="*/ 911 w 1023"/>
              <a:gd name="T13" fmla="*/ 192 h 1023"/>
              <a:gd name="T14" fmla="*/ 874 w 1023"/>
              <a:gd name="T15" fmla="*/ 150 h 1023"/>
              <a:gd name="T16" fmla="*/ 831 w 1023"/>
              <a:gd name="T17" fmla="*/ 112 h 1023"/>
              <a:gd name="T18" fmla="*/ 785 w 1023"/>
              <a:gd name="T19" fmla="*/ 80 h 1023"/>
              <a:gd name="T20" fmla="*/ 737 w 1023"/>
              <a:gd name="T21" fmla="*/ 53 h 1023"/>
              <a:gd name="T22" fmla="*/ 684 w 1023"/>
              <a:gd name="T23" fmla="*/ 30 h 1023"/>
              <a:gd name="T24" fmla="*/ 628 w 1023"/>
              <a:gd name="T25" fmla="*/ 14 h 1023"/>
              <a:gd name="T26" fmla="*/ 571 w 1023"/>
              <a:gd name="T27" fmla="*/ 4 h 1023"/>
              <a:gd name="T28" fmla="*/ 511 w 1023"/>
              <a:gd name="T29" fmla="*/ 0 h 1023"/>
              <a:gd name="T30" fmla="*/ 452 w 1023"/>
              <a:gd name="T31" fmla="*/ 4 h 1023"/>
              <a:gd name="T32" fmla="*/ 394 w 1023"/>
              <a:gd name="T33" fmla="*/ 14 h 1023"/>
              <a:gd name="T34" fmla="*/ 338 w 1023"/>
              <a:gd name="T35" fmla="*/ 30 h 1023"/>
              <a:gd name="T36" fmla="*/ 286 w 1023"/>
              <a:gd name="T37" fmla="*/ 53 h 1023"/>
              <a:gd name="T38" fmla="*/ 237 w 1023"/>
              <a:gd name="T39" fmla="*/ 80 h 1023"/>
              <a:gd name="T40" fmla="*/ 191 w 1023"/>
              <a:gd name="T41" fmla="*/ 112 h 1023"/>
              <a:gd name="T42" fmla="*/ 149 w 1023"/>
              <a:gd name="T43" fmla="*/ 150 h 1023"/>
              <a:gd name="T44" fmla="*/ 112 w 1023"/>
              <a:gd name="T45" fmla="*/ 192 h 1023"/>
              <a:gd name="T46" fmla="*/ 79 w 1023"/>
              <a:gd name="T47" fmla="*/ 237 h 1023"/>
              <a:gd name="T48" fmla="*/ 52 w 1023"/>
              <a:gd name="T49" fmla="*/ 287 h 1023"/>
              <a:gd name="T50" fmla="*/ 29 w 1023"/>
              <a:gd name="T51" fmla="*/ 339 h 1023"/>
              <a:gd name="T52" fmla="*/ 13 w 1023"/>
              <a:gd name="T53" fmla="*/ 394 h 1023"/>
              <a:gd name="T54" fmla="*/ 3 w 1023"/>
              <a:gd name="T55" fmla="*/ 452 h 1023"/>
              <a:gd name="T56" fmla="*/ 0 w 1023"/>
              <a:gd name="T57" fmla="*/ 512 h 1023"/>
              <a:gd name="T58" fmla="*/ 3 w 1023"/>
              <a:gd name="T59" fmla="*/ 572 h 1023"/>
              <a:gd name="T60" fmla="*/ 13 w 1023"/>
              <a:gd name="T61" fmla="*/ 629 h 1023"/>
              <a:gd name="T62" fmla="*/ 29 w 1023"/>
              <a:gd name="T63" fmla="*/ 684 h 1023"/>
              <a:gd name="T64" fmla="*/ 52 w 1023"/>
              <a:gd name="T65" fmla="*/ 736 h 1023"/>
              <a:gd name="T66" fmla="*/ 79 w 1023"/>
              <a:gd name="T67" fmla="*/ 786 h 1023"/>
              <a:gd name="T68" fmla="*/ 112 w 1023"/>
              <a:gd name="T69" fmla="*/ 832 h 1023"/>
              <a:gd name="T70" fmla="*/ 149 w 1023"/>
              <a:gd name="T71" fmla="*/ 873 h 1023"/>
              <a:gd name="T72" fmla="*/ 191 w 1023"/>
              <a:gd name="T73" fmla="*/ 910 h 1023"/>
              <a:gd name="T74" fmla="*/ 237 w 1023"/>
              <a:gd name="T75" fmla="*/ 944 h 1023"/>
              <a:gd name="T76" fmla="*/ 286 w 1023"/>
              <a:gd name="T77" fmla="*/ 971 h 1023"/>
              <a:gd name="T78" fmla="*/ 338 w 1023"/>
              <a:gd name="T79" fmla="*/ 993 h 1023"/>
              <a:gd name="T80" fmla="*/ 394 w 1023"/>
              <a:gd name="T81" fmla="*/ 1010 h 1023"/>
              <a:gd name="T82" fmla="*/ 452 w 1023"/>
              <a:gd name="T83" fmla="*/ 1020 h 1023"/>
              <a:gd name="T84" fmla="*/ 511 w 1023"/>
              <a:gd name="T85" fmla="*/ 1023 h 1023"/>
              <a:gd name="T86" fmla="*/ 571 w 1023"/>
              <a:gd name="T87" fmla="*/ 1020 h 1023"/>
              <a:gd name="T88" fmla="*/ 628 w 1023"/>
              <a:gd name="T89" fmla="*/ 1010 h 1023"/>
              <a:gd name="T90" fmla="*/ 684 w 1023"/>
              <a:gd name="T91" fmla="*/ 993 h 1023"/>
              <a:gd name="T92" fmla="*/ 737 w 1023"/>
              <a:gd name="T93" fmla="*/ 971 h 1023"/>
              <a:gd name="T94" fmla="*/ 785 w 1023"/>
              <a:gd name="T95" fmla="*/ 944 h 1023"/>
              <a:gd name="T96" fmla="*/ 831 w 1023"/>
              <a:gd name="T97" fmla="*/ 910 h 1023"/>
              <a:gd name="T98" fmla="*/ 874 w 1023"/>
              <a:gd name="T99" fmla="*/ 873 h 1023"/>
              <a:gd name="T100" fmla="*/ 911 w 1023"/>
              <a:gd name="T101" fmla="*/ 832 h 1023"/>
              <a:gd name="T102" fmla="*/ 943 w 1023"/>
              <a:gd name="T103" fmla="*/ 786 h 1023"/>
              <a:gd name="T104" fmla="*/ 971 w 1023"/>
              <a:gd name="T105" fmla="*/ 736 h 1023"/>
              <a:gd name="T106" fmla="*/ 993 w 1023"/>
              <a:gd name="T107" fmla="*/ 684 h 1023"/>
              <a:gd name="T108" fmla="*/ 1009 w 1023"/>
              <a:gd name="T109" fmla="*/ 629 h 1023"/>
              <a:gd name="T110" fmla="*/ 1019 w 1023"/>
              <a:gd name="T111" fmla="*/ 572 h 1023"/>
              <a:gd name="T112" fmla="*/ 1023 w 1023"/>
              <a:gd name="T113" fmla="*/ 51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3" h="1023">
                <a:moveTo>
                  <a:pt x="1023" y="512"/>
                </a:moveTo>
                <a:lnTo>
                  <a:pt x="1019" y="452"/>
                </a:lnTo>
                <a:lnTo>
                  <a:pt x="1009" y="394"/>
                </a:lnTo>
                <a:lnTo>
                  <a:pt x="993" y="339"/>
                </a:lnTo>
                <a:lnTo>
                  <a:pt x="971" y="287"/>
                </a:lnTo>
                <a:lnTo>
                  <a:pt x="943" y="237"/>
                </a:lnTo>
                <a:lnTo>
                  <a:pt x="911" y="192"/>
                </a:lnTo>
                <a:lnTo>
                  <a:pt x="874" y="150"/>
                </a:lnTo>
                <a:lnTo>
                  <a:pt x="831" y="112"/>
                </a:lnTo>
                <a:lnTo>
                  <a:pt x="785" y="80"/>
                </a:lnTo>
                <a:lnTo>
                  <a:pt x="737" y="53"/>
                </a:lnTo>
                <a:lnTo>
                  <a:pt x="684" y="30"/>
                </a:lnTo>
                <a:lnTo>
                  <a:pt x="628" y="14"/>
                </a:lnTo>
                <a:lnTo>
                  <a:pt x="571" y="4"/>
                </a:lnTo>
                <a:lnTo>
                  <a:pt x="511" y="0"/>
                </a:lnTo>
                <a:lnTo>
                  <a:pt x="452" y="4"/>
                </a:lnTo>
                <a:lnTo>
                  <a:pt x="394" y="14"/>
                </a:lnTo>
                <a:lnTo>
                  <a:pt x="338" y="30"/>
                </a:lnTo>
                <a:lnTo>
                  <a:pt x="286" y="53"/>
                </a:lnTo>
                <a:lnTo>
                  <a:pt x="237" y="80"/>
                </a:lnTo>
                <a:lnTo>
                  <a:pt x="191" y="112"/>
                </a:lnTo>
                <a:lnTo>
                  <a:pt x="149" y="150"/>
                </a:lnTo>
                <a:lnTo>
                  <a:pt x="112" y="192"/>
                </a:lnTo>
                <a:lnTo>
                  <a:pt x="79" y="237"/>
                </a:lnTo>
                <a:lnTo>
                  <a:pt x="52" y="287"/>
                </a:lnTo>
                <a:lnTo>
                  <a:pt x="29" y="339"/>
                </a:lnTo>
                <a:lnTo>
                  <a:pt x="13" y="394"/>
                </a:lnTo>
                <a:lnTo>
                  <a:pt x="3" y="452"/>
                </a:lnTo>
                <a:lnTo>
                  <a:pt x="0" y="512"/>
                </a:lnTo>
                <a:lnTo>
                  <a:pt x="3" y="572"/>
                </a:lnTo>
                <a:lnTo>
                  <a:pt x="13" y="629"/>
                </a:lnTo>
                <a:lnTo>
                  <a:pt x="29" y="684"/>
                </a:lnTo>
                <a:lnTo>
                  <a:pt x="52" y="736"/>
                </a:lnTo>
                <a:lnTo>
                  <a:pt x="79" y="786"/>
                </a:lnTo>
                <a:lnTo>
                  <a:pt x="112" y="832"/>
                </a:lnTo>
                <a:lnTo>
                  <a:pt x="149" y="873"/>
                </a:lnTo>
                <a:lnTo>
                  <a:pt x="191" y="910"/>
                </a:lnTo>
                <a:lnTo>
                  <a:pt x="237" y="944"/>
                </a:lnTo>
                <a:lnTo>
                  <a:pt x="286" y="971"/>
                </a:lnTo>
                <a:lnTo>
                  <a:pt x="338" y="993"/>
                </a:lnTo>
                <a:lnTo>
                  <a:pt x="394" y="1010"/>
                </a:lnTo>
                <a:lnTo>
                  <a:pt x="452" y="1020"/>
                </a:lnTo>
                <a:lnTo>
                  <a:pt x="511" y="1023"/>
                </a:lnTo>
                <a:lnTo>
                  <a:pt x="571" y="1020"/>
                </a:lnTo>
                <a:lnTo>
                  <a:pt x="628" y="1010"/>
                </a:lnTo>
                <a:lnTo>
                  <a:pt x="684" y="993"/>
                </a:lnTo>
                <a:lnTo>
                  <a:pt x="737" y="971"/>
                </a:lnTo>
                <a:lnTo>
                  <a:pt x="785" y="944"/>
                </a:lnTo>
                <a:lnTo>
                  <a:pt x="831" y="910"/>
                </a:lnTo>
                <a:lnTo>
                  <a:pt x="874" y="873"/>
                </a:lnTo>
                <a:lnTo>
                  <a:pt x="911" y="832"/>
                </a:lnTo>
                <a:lnTo>
                  <a:pt x="943" y="786"/>
                </a:lnTo>
                <a:lnTo>
                  <a:pt x="971" y="736"/>
                </a:lnTo>
                <a:lnTo>
                  <a:pt x="993" y="684"/>
                </a:lnTo>
                <a:lnTo>
                  <a:pt x="1009" y="629"/>
                </a:lnTo>
                <a:lnTo>
                  <a:pt x="1019" y="572"/>
                </a:lnTo>
                <a:lnTo>
                  <a:pt x="1023" y="512"/>
                </a:lnTo>
              </a:path>
            </a:pathLst>
          </a:custGeom>
          <a:noFill/>
          <a:ln w="1588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29"/>
          <p:cNvSpPr>
            <a:spLocks/>
          </p:cNvSpPr>
          <p:nvPr/>
        </p:nvSpPr>
        <p:spPr bwMode="auto">
          <a:xfrm>
            <a:off x="7056818" y="2034178"/>
            <a:ext cx="347443" cy="347443"/>
          </a:xfrm>
          <a:custGeom>
            <a:avLst/>
            <a:gdLst>
              <a:gd name="T0" fmla="*/ 1023 w 1023"/>
              <a:gd name="T1" fmla="*/ 512 h 1023"/>
              <a:gd name="T2" fmla="*/ 1019 w 1023"/>
              <a:gd name="T3" fmla="*/ 452 h 1023"/>
              <a:gd name="T4" fmla="*/ 1009 w 1023"/>
              <a:gd name="T5" fmla="*/ 395 h 1023"/>
              <a:gd name="T6" fmla="*/ 993 w 1023"/>
              <a:gd name="T7" fmla="*/ 340 h 1023"/>
              <a:gd name="T8" fmla="*/ 971 w 1023"/>
              <a:gd name="T9" fmla="*/ 288 h 1023"/>
              <a:gd name="T10" fmla="*/ 943 w 1023"/>
              <a:gd name="T11" fmla="*/ 238 h 1023"/>
              <a:gd name="T12" fmla="*/ 911 w 1023"/>
              <a:gd name="T13" fmla="*/ 192 h 1023"/>
              <a:gd name="T14" fmla="*/ 874 w 1023"/>
              <a:gd name="T15" fmla="*/ 151 h 1023"/>
              <a:gd name="T16" fmla="*/ 831 w 1023"/>
              <a:gd name="T17" fmla="*/ 114 h 1023"/>
              <a:gd name="T18" fmla="*/ 785 w 1023"/>
              <a:gd name="T19" fmla="*/ 80 h 1023"/>
              <a:gd name="T20" fmla="*/ 737 w 1023"/>
              <a:gd name="T21" fmla="*/ 53 h 1023"/>
              <a:gd name="T22" fmla="*/ 684 w 1023"/>
              <a:gd name="T23" fmla="*/ 30 h 1023"/>
              <a:gd name="T24" fmla="*/ 628 w 1023"/>
              <a:gd name="T25" fmla="*/ 14 h 1023"/>
              <a:gd name="T26" fmla="*/ 571 w 1023"/>
              <a:gd name="T27" fmla="*/ 4 h 1023"/>
              <a:gd name="T28" fmla="*/ 511 w 1023"/>
              <a:gd name="T29" fmla="*/ 0 h 1023"/>
              <a:gd name="T30" fmla="*/ 452 w 1023"/>
              <a:gd name="T31" fmla="*/ 4 h 1023"/>
              <a:gd name="T32" fmla="*/ 394 w 1023"/>
              <a:gd name="T33" fmla="*/ 14 h 1023"/>
              <a:gd name="T34" fmla="*/ 338 w 1023"/>
              <a:gd name="T35" fmla="*/ 30 h 1023"/>
              <a:gd name="T36" fmla="*/ 286 w 1023"/>
              <a:gd name="T37" fmla="*/ 53 h 1023"/>
              <a:gd name="T38" fmla="*/ 237 w 1023"/>
              <a:gd name="T39" fmla="*/ 80 h 1023"/>
              <a:gd name="T40" fmla="*/ 191 w 1023"/>
              <a:gd name="T41" fmla="*/ 114 h 1023"/>
              <a:gd name="T42" fmla="*/ 149 w 1023"/>
              <a:gd name="T43" fmla="*/ 151 h 1023"/>
              <a:gd name="T44" fmla="*/ 112 w 1023"/>
              <a:gd name="T45" fmla="*/ 192 h 1023"/>
              <a:gd name="T46" fmla="*/ 79 w 1023"/>
              <a:gd name="T47" fmla="*/ 238 h 1023"/>
              <a:gd name="T48" fmla="*/ 52 w 1023"/>
              <a:gd name="T49" fmla="*/ 288 h 1023"/>
              <a:gd name="T50" fmla="*/ 29 w 1023"/>
              <a:gd name="T51" fmla="*/ 340 h 1023"/>
              <a:gd name="T52" fmla="*/ 13 w 1023"/>
              <a:gd name="T53" fmla="*/ 395 h 1023"/>
              <a:gd name="T54" fmla="*/ 3 w 1023"/>
              <a:gd name="T55" fmla="*/ 452 h 1023"/>
              <a:gd name="T56" fmla="*/ 0 w 1023"/>
              <a:gd name="T57" fmla="*/ 512 h 1023"/>
              <a:gd name="T58" fmla="*/ 3 w 1023"/>
              <a:gd name="T59" fmla="*/ 572 h 1023"/>
              <a:gd name="T60" fmla="*/ 13 w 1023"/>
              <a:gd name="T61" fmla="*/ 630 h 1023"/>
              <a:gd name="T62" fmla="*/ 29 w 1023"/>
              <a:gd name="T63" fmla="*/ 685 h 1023"/>
              <a:gd name="T64" fmla="*/ 52 w 1023"/>
              <a:gd name="T65" fmla="*/ 737 h 1023"/>
              <a:gd name="T66" fmla="*/ 79 w 1023"/>
              <a:gd name="T67" fmla="*/ 787 h 1023"/>
              <a:gd name="T68" fmla="*/ 112 w 1023"/>
              <a:gd name="T69" fmla="*/ 832 h 1023"/>
              <a:gd name="T70" fmla="*/ 149 w 1023"/>
              <a:gd name="T71" fmla="*/ 874 h 1023"/>
              <a:gd name="T72" fmla="*/ 191 w 1023"/>
              <a:gd name="T73" fmla="*/ 911 h 1023"/>
              <a:gd name="T74" fmla="*/ 237 w 1023"/>
              <a:gd name="T75" fmla="*/ 944 h 1023"/>
              <a:gd name="T76" fmla="*/ 286 w 1023"/>
              <a:gd name="T77" fmla="*/ 971 h 1023"/>
              <a:gd name="T78" fmla="*/ 338 w 1023"/>
              <a:gd name="T79" fmla="*/ 993 h 1023"/>
              <a:gd name="T80" fmla="*/ 394 w 1023"/>
              <a:gd name="T81" fmla="*/ 1010 h 1023"/>
              <a:gd name="T82" fmla="*/ 452 w 1023"/>
              <a:gd name="T83" fmla="*/ 1020 h 1023"/>
              <a:gd name="T84" fmla="*/ 511 w 1023"/>
              <a:gd name="T85" fmla="*/ 1023 h 1023"/>
              <a:gd name="T86" fmla="*/ 571 w 1023"/>
              <a:gd name="T87" fmla="*/ 1020 h 1023"/>
              <a:gd name="T88" fmla="*/ 628 w 1023"/>
              <a:gd name="T89" fmla="*/ 1010 h 1023"/>
              <a:gd name="T90" fmla="*/ 684 w 1023"/>
              <a:gd name="T91" fmla="*/ 993 h 1023"/>
              <a:gd name="T92" fmla="*/ 737 w 1023"/>
              <a:gd name="T93" fmla="*/ 971 h 1023"/>
              <a:gd name="T94" fmla="*/ 785 w 1023"/>
              <a:gd name="T95" fmla="*/ 944 h 1023"/>
              <a:gd name="T96" fmla="*/ 831 w 1023"/>
              <a:gd name="T97" fmla="*/ 911 h 1023"/>
              <a:gd name="T98" fmla="*/ 874 w 1023"/>
              <a:gd name="T99" fmla="*/ 874 h 1023"/>
              <a:gd name="T100" fmla="*/ 911 w 1023"/>
              <a:gd name="T101" fmla="*/ 832 h 1023"/>
              <a:gd name="T102" fmla="*/ 943 w 1023"/>
              <a:gd name="T103" fmla="*/ 787 h 1023"/>
              <a:gd name="T104" fmla="*/ 971 w 1023"/>
              <a:gd name="T105" fmla="*/ 737 h 1023"/>
              <a:gd name="T106" fmla="*/ 993 w 1023"/>
              <a:gd name="T107" fmla="*/ 685 h 1023"/>
              <a:gd name="T108" fmla="*/ 1009 w 1023"/>
              <a:gd name="T109" fmla="*/ 630 h 1023"/>
              <a:gd name="T110" fmla="*/ 1019 w 1023"/>
              <a:gd name="T111" fmla="*/ 572 h 1023"/>
              <a:gd name="T112" fmla="*/ 1023 w 1023"/>
              <a:gd name="T113" fmla="*/ 512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3" h="1023">
                <a:moveTo>
                  <a:pt x="1023" y="512"/>
                </a:moveTo>
                <a:lnTo>
                  <a:pt x="1019" y="452"/>
                </a:lnTo>
                <a:lnTo>
                  <a:pt x="1009" y="395"/>
                </a:lnTo>
                <a:lnTo>
                  <a:pt x="993" y="340"/>
                </a:lnTo>
                <a:lnTo>
                  <a:pt x="971" y="288"/>
                </a:lnTo>
                <a:lnTo>
                  <a:pt x="943" y="238"/>
                </a:lnTo>
                <a:lnTo>
                  <a:pt x="911" y="192"/>
                </a:lnTo>
                <a:lnTo>
                  <a:pt x="874" y="151"/>
                </a:lnTo>
                <a:lnTo>
                  <a:pt x="831" y="114"/>
                </a:lnTo>
                <a:lnTo>
                  <a:pt x="785" y="80"/>
                </a:lnTo>
                <a:lnTo>
                  <a:pt x="737" y="53"/>
                </a:lnTo>
                <a:lnTo>
                  <a:pt x="684" y="30"/>
                </a:lnTo>
                <a:lnTo>
                  <a:pt x="628" y="14"/>
                </a:lnTo>
                <a:lnTo>
                  <a:pt x="571" y="4"/>
                </a:lnTo>
                <a:lnTo>
                  <a:pt x="511" y="0"/>
                </a:lnTo>
                <a:lnTo>
                  <a:pt x="452" y="4"/>
                </a:lnTo>
                <a:lnTo>
                  <a:pt x="394" y="14"/>
                </a:lnTo>
                <a:lnTo>
                  <a:pt x="338" y="30"/>
                </a:lnTo>
                <a:lnTo>
                  <a:pt x="286" y="53"/>
                </a:lnTo>
                <a:lnTo>
                  <a:pt x="237" y="80"/>
                </a:lnTo>
                <a:lnTo>
                  <a:pt x="191" y="114"/>
                </a:lnTo>
                <a:lnTo>
                  <a:pt x="149" y="151"/>
                </a:lnTo>
                <a:lnTo>
                  <a:pt x="112" y="192"/>
                </a:lnTo>
                <a:lnTo>
                  <a:pt x="79" y="238"/>
                </a:lnTo>
                <a:lnTo>
                  <a:pt x="52" y="288"/>
                </a:lnTo>
                <a:lnTo>
                  <a:pt x="29" y="340"/>
                </a:lnTo>
                <a:lnTo>
                  <a:pt x="13" y="395"/>
                </a:lnTo>
                <a:lnTo>
                  <a:pt x="3" y="452"/>
                </a:lnTo>
                <a:lnTo>
                  <a:pt x="0" y="512"/>
                </a:lnTo>
                <a:lnTo>
                  <a:pt x="3" y="572"/>
                </a:lnTo>
                <a:lnTo>
                  <a:pt x="13" y="630"/>
                </a:lnTo>
                <a:lnTo>
                  <a:pt x="29" y="685"/>
                </a:lnTo>
                <a:lnTo>
                  <a:pt x="52" y="737"/>
                </a:lnTo>
                <a:lnTo>
                  <a:pt x="79" y="787"/>
                </a:lnTo>
                <a:lnTo>
                  <a:pt x="112" y="832"/>
                </a:lnTo>
                <a:lnTo>
                  <a:pt x="149" y="874"/>
                </a:lnTo>
                <a:lnTo>
                  <a:pt x="191" y="911"/>
                </a:lnTo>
                <a:lnTo>
                  <a:pt x="237" y="944"/>
                </a:lnTo>
                <a:lnTo>
                  <a:pt x="286" y="971"/>
                </a:lnTo>
                <a:lnTo>
                  <a:pt x="338" y="993"/>
                </a:lnTo>
                <a:lnTo>
                  <a:pt x="394" y="1010"/>
                </a:lnTo>
                <a:lnTo>
                  <a:pt x="452" y="1020"/>
                </a:lnTo>
                <a:lnTo>
                  <a:pt x="511" y="1023"/>
                </a:lnTo>
                <a:lnTo>
                  <a:pt x="571" y="1020"/>
                </a:lnTo>
                <a:lnTo>
                  <a:pt x="628" y="1010"/>
                </a:lnTo>
                <a:lnTo>
                  <a:pt x="684" y="993"/>
                </a:lnTo>
                <a:lnTo>
                  <a:pt x="737" y="971"/>
                </a:lnTo>
                <a:lnTo>
                  <a:pt x="785" y="944"/>
                </a:lnTo>
                <a:lnTo>
                  <a:pt x="831" y="911"/>
                </a:lnTo>
                <a:lnTo>
                  <a:pt x="874" y="874"/>
                </a:lnTo>
                <a:lnTo>
                  <a:pt x="911" y="832"/>
                </a:lnTo>
                <a:lnTo>
                  <a:pt x="943" y="787"/>
                </a:lnTo>
                <a:lnTo>
                  <a:pt x="971" y="737"/>
                </a:lnTo>
                <a:lnTo>
                  <a:pt x="993" y="685"/>
                </a:lnTo>
                <a:lnTo>
                  <a:pt x="1009" y="630"/>
                </a:lnTo>
                <a:lnTo>
                  <a:pt x="1019" y="572"/>
                </a:lnTo>
                <a:lnTo>
                  <a:pt x="1023" y="512"/>
                </a:lnTo>
              </a:path>
            </a:pathLst>
          </a:custGeom>
          <a:noFill/>
          <a:ln w="1588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Content Placeholder 2"/>
          <p:cNvSpPr txBox="1">
            <a:spLocks/>
          </p:cNvSpPr>
          <p:nvPr/>
        </p:nvSpPr>
        <p:spPr>
          <a:xfrm>
            <a:off x="7404261" y="2834033"/>
            <a:ext cx="1632235" cy="955007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endParaRPr lang="en-US" sz="800" dirty="0">
              <a:solidFill>
                <a:srgbClr val="3333B2"/>
              </a:solidFill>
            </a:endParaRPr>
          </a:p>
          <a:p>
            <a:pPr marL="0" indent="0">
              <a:buFont typeface="Wingdings 3"/>
              <a:buNone/>
            </a:pPr>
            <a:r>
              <a:rPr lang="en-US" dirty="0"/>
              <a:t>Dist-2 transfer</a:t>
            </a:r>
          </a:p>
          <a:p>
            <a:pPr marL="0" indent="0">
              <a:buFont typeface="Wingdings 3"/>
              <a:buNone/>
            </a:pPr>
            <a:r>
              <a:rPr lang="en-US" dirty="0"/>
              <a:t>All cap.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5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Location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Given a metric on nodes (called </a:t>
            </a:r>
            <a:r>
              <a:rPr lang="en-US" i="1" dirty="0"/>
              <a:t>servers</a:t>
            </a:r>
            <a:r>
              <a:rPr lang="en-US" dirty="0"/>
              <a:t> and </a:t>
            </a:r>
            <a:r>
              <a:rPr lang="en-US" i="1" dirty="0"/>
              <a:t>clients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Need to connect every client to a server</a:t>
            </a:r>
          </a:p>
          <a:p>
            <a:pPr lvl="1"/>
            <a:r>
              <a:rPr lang="en-US" dirty="0"/>
              <a:t>Need to choose a subset of servers to be used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45622"/>
              </p:ext>
            </p:extLst>
          </p:nvPr>
        </p:nvGraphicFramePr>
        <p:xfrm>
          <a:off x="611559" y="2564904"/>
          <a:ext cx="8064896" cy="276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-center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minimize </a:t>
                      </a:r>
                      <a:r>
                        <a:rPr lang="en-US" sz="2400" b="0" i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maximum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connection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3333B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-median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minimize </a:t>
                      </a:r>
                      <a:r>
                        <a:rPr lang="en-US" sz="2400" b="0" i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connection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B2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US" sz="2400" b="0" baseline="0" dirty="0">
                          <a:latin typeface="+mn-lt"/>
                          <a:cs typeface="Arial" panose="020B0604020202020204" pitchFamily="34" charset="0"/>
                        </a:rPr>
                        <a:t> location</a:t>
                      </a:r>
                      <a:endParaRPr lang="en-US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minimize </a:t>
                      </a:r>
                      <a:r>
                        <a:rPr lang="en-US" sz="2400" b="0" i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connection cost</a:t>
                      </a:r>
                    </a:p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opening cost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instead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of hard budget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B260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664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Distance-</a:t>
            </a:r>
            <a:r>
              <a:rPr lang="en-US" i="1" dirty="0"/>
              <a:t>r</a:t>
            </a:r>
            <a:r>
              <a:rPr lang="en-US" dirty="0"/>
              <a:t>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</a:p>
          <a:p>
            <a:pPr marL="0" indent="0">
              <a:buNone/>
            </a:pPr>
            <a:r>
              <a:rPr lang="en-US" i="1" dirty="0"/>
              <a:t>   </a:t>
            </a:r>
            <a:r>
              <a:rPr lang="en-US" dirty="0"/>
              <a:t>If we can find a distance-8 transfer of an LP solution, we obtain a 9-approximation solution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7343" y="3140960"/>
            <a:ext cx="8229600" cy="30244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endParaRPr lang="en-US" sz="800" dirty="0">
              <a:solidFill>
                <a:srgbClr val="3333B2"/>
              </a:solidFill>
            </a:endParaRPr>
          </a:p>
          <a:p>
            <a:pPr marL="0" indent="0">
              <a:buFont typeface="Wingdings 3"/>
              <a:buNone/>
            </a:pPr>
            <a:r>
              <a:rPr lang="en-US" dirty="0">
                <a:solidFill>
                  <a:srgbClr val="3333B2"/>
                </a:solidFill>
              </a:rPr>
              <a:t>Definition</a:t>
            </a:r>
          </a:p>
          <a:p>
            <a:pPr marL="0" indent="0">
              <a:buFont typeface="Wingdings 3"/>
              <a:buNone/>
            </a:pPr>
            <a:r>
              <a:rPr lang="en-US" i="1" dirty="0"/>
              <a:t>   y'</a:t>
            </a:r>
            <a:r>
              <a:rPr lang="en-US" dirty="0"/>
              <a:t> is a distance-</a:t>
            </a:r>
            <a:r>
              <a:rPr lang="en-US" i="1" dirty="0"/>
              <a:t>r</a:t>
            </a:r>
            <a:r>
              <a:rPr lang="en-US" dirty="0"/>
              <a:t> transfer of </a:t>
            </a:r>
            <a:r>
              <a:rPr lang="en-US" i="1" dirty="0"/>
              <a:t>y</a:t>
            </a:r>
            <a:r>
              <a:rPr lang="en-US" dirty="0"/>
              <a:t> if</a:t>
            </a:r>
          </a:p>
          <a:p>
            <a:pPr marL="0" indent="0">
              <a:buFont typeface="Wingdings 3"/>
              <a:buNone/>
            </a:pPr>
            <a:endParaRPr lang="en-US" sz="100" dirty="0"/>
          </a:p>
          <a:p>
            <a:pPr marL="0" indent="0">
              <a:buFont typeface="Wingdings 3"/>
              <a:buNone/>
            </a:pPr>
            <a:endParaRPr lang="en-US" dirty="0"/>
          </a:p>
          <a:p>
            <a:pPr marL="0" indent="0">
              <a:buFont typeface="Wingdings 3"/>
              <a:buNone/>
            </a:pPr>
            <a:r>
              <a:rPr lang="en-US" dirty="0"/>
              <a:t>                                                                    </a:t>
            </a:r>
            <a:r>
              <a:rPr lang="en-US" sz="400" dirty="0"/>
              <a:t> </a:t>
            </a:r>
            <a:r>
              <a:rPr lang="en-US" dirty="0"/>
              <a:t> for all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0" y="4365130"/>
            <a:ext cx="5976830" cy="988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4950000"/>
            <a:ext cx="1028844" cy="3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88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dirty="0"/>
              <a:t>A tree instance is a rooted tree of fractionally open vertices where every internal node </a:t>
            </a:r>
            <a:r>
              <a:rPr lang="en-US" i="1" dirty="0"/>
              <a:t>v</a:t>
            </a:r>
            <a:r>
              <a:rPr lang="en-US" dirty="0"/>
              <a:t> is fully open: i.e. </a:t>
            </a:r>
            <a:r>
              <a:rPr lang="en-US" i="1" dirty="0" err="1"/>
              <a:t>y</a:t>
            </a:r>
            <a:r>
              <a:rPr lang="en-US" i="1" baseline="-25000" dirty="0" err="1"/>
              <a:t>v</a:t>
            </a:r>
            <a:r>
              <a:rPr lang="en-US" dirty="0"/>
              <a:t>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n-US" dirty="0"/>
          </a:p>
          <a:p>
            <a:pPr lvl="1"/>
            <a:r>
              <a:rPr lang="en-US" dirty="0"/>
              <a:t>Focusing on servers only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Why is this interesting?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066382" y="2744924"/>
            <a:ext cx="3240811" cy="3500721"/>
            <a:chOff x="943800" y="1916790"/>
            <a:chExt cx="3440802" cy="3716751"/>
          </a:xfrm>
        </p:grpSpPr>
        <p:sp>
          <p:nvSpPr>
            <p:cNvPr id="4" name="Oval 3"/>
            <p:cNvSpPr/>
            <p:nvPr/>
          </p:nvSpPr>
          <p:spPr>
            <a:xfrm>
              <a:off x="2957835" y="1916790"/>
              <a:ext cx="432060" cy="4320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28318" y="2996940"/>
              <a:ext cx="432060" cy="4320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880532" y="3007004"/>
              <a:ext cx="432060" cy="4320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24248" y="4122276"/>
              <a:ext cx="432060" cy="4320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25775" y="4122276"/>
              <a:ext cx="432060" cy="4320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48168" y="5201481"/>
              <a:ext cx="432060" cy="4320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28318" y="5201481"/>
              <a:ext cx="432060" cy="4320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448472" y="4122276"/>
              <a:ext cx="432060" cy="4320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872392" y="5201481"/>
              <a:ext cx="432060" cy="4320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952542" y="5201481"/>
              <a:ext cx="432060" cy="4320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5" idx="0"/>
              <a:endCxn id="4" idx="3"/>
            </p:cNvCxnSpPr>
            <p:nvPr/>
          </p:nvCxnSpPr>
          <p:spPr>
            <a:xfrm flipV="1">
              <a:off x="2244348" y="2285576"/>
              <a:ext cx="776761" cy="7113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" idx="5"/>
              <a:endCxn id="6" idx="0"/>
            </p:cNvCxnSpPr>
            <p:nvPr/>
          </p:nvCxnSpPr>
          <p:spPr>
            <a:xfrm>
              <a:off x="3326621" y="2285576"/>
              <a:ext cx="769941" cy="7214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3"/>
              <a:endCxn id="7" idx="0"/>
            </p:cNvCxnSpPr>
            <p:nvPr/>
          </p:nvCxnSpPr>
          <p:spPr>
            <a:xfrm flipH="1">
              <a:off x="1740278" y="3365726"/>
              <a:ext cx="351314" cy="756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" idx="4"/>
              <a:endCxn id="8" idx="0"/>
            </p:cNvCxnSpPr>
            <p:nvPr/>
          </p:nvCxnSpPr>
          <p:spPr>
            <a:xfrm>
              <a:off x="2244348" y="3429000"/>
              <a:ext cx="497457" cy="6932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5"/>
              <a:endCxn id="11" idx="0"/>
            </p:cNvCxnSpPr>
            <p:nvPr/>
          </p:nvCxnSpPr>
          <p:spPr>
            <a:xfrm>
              <a:off x="2397104" y="3365726"/>
              <a:ext cx="1267398" cy="756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3"/>
              <a:endCxn id="9" idx="0"/>
            </p:cNvCxnSpPr>
            <p:nvPr/>
          </p:nvCxnSpPr>
          <p:spPr>
            <a:xfrm flipH="1">
              <a:off x="1164198" y="4491062"/>
              <a:ext cx="423324" cy="7104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5"/>
              <a:endCxn id="10" idx="0"/>
            </p:cNvCxnSpPr>
            <p:nvPr/>
          </p:nvCxnSpPr>
          <p:spPr>
            <a:xfrm>
              <a:off x="1893034" y="4491062"/>
              <a:ext cx="351314" cy="7104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3"/>
              <a:endCxn id="12" idx="0"/>
            </p:cNvCxnSpPr>
            <p:nvPr/>
          </p:nvCxnSpPr>
          <p:spPr>
            <a:xfrm flipH="1">
              <a:off x="3088422" y="4491062"/>
              <a:ext cx="423324" cy="7104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5"/>
              <a:endCxn id="13" idx="0"/>
            </p:cNvCxnSpPr>
            <p:nvPr/>
          </p:nvCxnSpPr>
          <p:spPr>
            <a:xfrm>
              <a:off x="3817258" y="4491062"/>
              <a:ext cx="351314" cy="7104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22"/>
            <p:cNvSpPr/>
            <p:nvPr/>
          </p:nvSpPr>
          <p:spPr>
            <a:xfrm>
              <a:off x="3952542" y="5201482"/>
              <a:ext cx="432060" cy="432059"/>
            </a:xfrm>
            <a:prstGeom prst="arc">
              <a:avLst>
                <a:gd name="adj1" fmla="val 16200000"/>
                <a:gd name="adj2" fmla="val 5412934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943800" y="5201482"/>
              <a:ext cx="432060" cy="432059"/>
            </a:xfrm>
            <a:prstGeom prst="arc">
              <a:avLst>
                <a:gd name="adj1" fmla="val 5406794"/>
                <a:gd name="adj2" fmla="val 16210563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0792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to a 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 (</a:t>
            </a:r>
            <a:r>
              <a:rPr lang="en-US" dirty="0" err="1">
                <a:solidFill>
                  <a:srgbClr val="3333B2"/>
                </a:solidFill>
              </a:rPr>
              <a:t>Khuller</a:t>
            </a:r>
            <a:r>
              <a:rPr lang="en-US" dirty="0">
                <a:solidFill>
                  <a:srgbClr val="3333B2"/>
                </a:solidFill>
              </a:rPr>
              <a:t> &amp; </a:t>
            </a:r>
            <a:r>
              <a:rPr lang="en-US" dirty="0" err="1">
                <a:solidFill>
                  <a:srgbClr val="3333B2"/>
                </a:solidFill>
              </a:rPr>
              <a:t>Sussmann</a:t>
            </a:r>
            <a:r>
              <a:rPr lang="en-US" dirty="0">
                <a:solidFill>
                  <a:srgbClr val="3333B2"/>
                </a:solidFill>
              </a:rPr>
              <a:t>, informal)</a:t>
            </a:r>
          </a:p>
          <a:p>
            <a:pPr marL="0" indent="0">
              <a:buNone/>
            </a:pPr>
            <a:r>
              <a:rPr lang="en-US" dirty="0"/>
              <a:t>A connected graph can be partitioned into small-diameter clusters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331990" y="2744906"/>
            <a:ext cx="2061166" cy="3122790"/>
            <a:chOff x="71499" y="272649"/>
            <a:chExt cx="3984444" cy="6036671"/>
          </a:xfrm>
        </p:grpSpPr>
        <p:sp>
          <p:nvSpPr>
            <p:cNvPr id="64" name="Freeform 63"/>
            <p:cNvSpPr/>
            <p:nvPr/>
          </p:nvSpPr>
          <p:spPr>
            <a:xfrm>
              <a:off x="1667677" y="4617132"/>
              <a:ext cx="2184244" cy="1692188"/>
            </a:xfrm>
            <a:custGeom>
              <a:avLst/>
              <a:gdLst>
                <a:gd name="connsiteX0" fmla="*/ 1121434 w 2020019"/>
                <a:gd name="connsiteY0" fmla="*/ 1393165 h 1536938"/>
                <a:gd name="connsiteX1" fmla="*/ 1889185 w 2020019"/>
                <a:gd name="connsiteY1" fmla="*/ 513271 h 1536938"/>
                <a:gd name="connsiteX2" fmla="*/ 1906438 w 2020019"/>
                <a:gd name="connsiteY2" fmla="*/ 81950 h 1536938"/>
                <a:gd name="connsiteX3" fmla="*/ 1535502 w 2020019"/>
                <a:gd name="connsiteY3" fmla="*/ 47445 h 1536938"/>
                <a:gd name="connsiteX4" fmla="*/ 983412 w 2020019"/>
                <a:gd name="connsiteY4" fmla="*/ 366622 h 1536938"/>
                <a:gd name="connsiteX5" fmla="*/ 293299 w 2020019"/>
                <a:gd name="connsiteY5" fmla="*/ 418380 h 1536938"/>
                <a:gd name="connsiteX6" fmla="*/ 17253 w 2020019"/>
                <a:gd name="connsiteY6" fmla="*/ 677173 h 1536938"/>
                <a:gd name="connsiteX7" fmla="*/ 189782 w 2020019"/>
                <a:gd name="connsiteY7" fmla="*/ 970471 h 1536938"/>
                <a:gd name="connsiteX8" fmla="*/ 948906 w 2020019"/>
                <a:gd name="connsiteY8" fmla="*/ 1375912 h 1536938"/>
                <a:gd name="connsiteX9" fmla="*/ 1121434 w 2020019"/>
                <a:gd name="connsiteY9" fmla="*/ 1393165 h 1536938"/>
                <a:gd name="connsiteX0" fmla="*/ 1121434 w 2020019"/>
                <a:gd name="connsiteY0" fmla="*/ 1393165 h 1469365"/>
                <a:gd name="connsiteX1" fmla="*/ 1889185 w 2020019"/>
                <a:gd name="connsiteY1" fmla="*/ 513271 h 1469365"/>
                <a:gd name="connsiteX2" fmla="*/ 1906438 w 2020019"/>
                <a:gd name="connsiteY2" fmla="*/ 81950 h 1469365"/>
                <a:gd name="connsiteX3" fmla="*/ 1535502 w 2020019"/>
                <a:gd name="connsiteY3" fmla="*/ 47445 h 1469365"/>
                <a:gd name="connsiteX4" fmla="*/ 983412 w 2020019"/>
                <a:gd name="connsiteY4" fmla="*/ 366622 h 1469365"/>
                <a:gd name="connsiteX5" fmla="*/ 293299 w 2020019"/>
                <a:gd name="connsiteY5" fmla="*/ 418380 h 1469365"/>
                <a:gd name="connsiteX6" fmla="*/ 17253 w 2020019"/>
                <a:gd name="connsiteY6" fmla="*/ 677173 h 1469365"/>
                <a:gd name="connsiteX7" fmla="*/ 189782 w 2020019"/>
                <a:gd name="connsiteY7" fmla="*/ 970471 h 1469365"/>
                <a:gd name="connsiteX8" fmla="*/ 1121434 w 2020019"/>
                <a:gd name="connsiteY8" fmla="*/ 1393165 h 1469365"/>
                <a:gd name="connsiteX0" fmla="*/ 1121159 w 2019744"/>
                <a:gd name="connsiteY0" fmla="*/ 1393165 h 1469365"/>
                <a:gd name="connsiteX1" fmla="*/ 1888910 w 2019744"/>
                <a:gd name="connsiteY1" fmla="*/ 513271 h 1469365"/>
                <a:gd name="connsiteX2" fmla="*/ 1906163 w 2019744"/>
                <a:gd name="connsiteY2" fmla="*/ 81950 h 1469365"/>
                <a:gd name="connsiteX3" fmla="*/ 1535227 w 2019744"/>
                <a:gd name="connsiteY3" fmla="*/ 47445 h 1469365"/>
                <a:gd name="connsiteX4" fmla="*/ 983137 w 2019744"/>
                <a:gd name="connsiteY4" fmla="*/ 366622 h 1469365"/>
                <a:gd name="connsiteX5" fmla="*/ 291377 w 2019744"/>
                <a:gd name="connsiteY5" fmla="*/ 358686 h 1469365"/>
                <a:gd name="connsiteX6" fmla="*/ 16978 w 2019744"/>
                <a:gd name="connsiteY6" fmla="*/ 677173 h 1469365"/>
                <a:gd name="connsiteX7" fmla="*/ 189507 w 2019744"/>
                <a:gd name="connsiteY7" fmla="*/ 970471 h 1469365"/>
                <a:gd name="connsiteX8" fmla="*/ 1121159 w 2019744"/>
                <a:gd name="connsiteY8" fmla="*/ 1393165 h 1469365"/>
                <a:gd name="connsiteX0" fmla="*/ 1206801 w 2105386"/>
                <a:gd name="connsiteY0" fmla="*/ 1393165 h 1469365"/>
                <a:gd name="connsiteX1" fmla="*/ 1974552 w 2105386"/>
                <a:gd name="connsiteY1" fmla="*/ 513271 h 1469365"/>
                <a:gd name="connsiteX2" fmla="*/ 1991805 w 2105386"/>
                <a:gd name="connsiteY2" fmla="*/ 81950 h 1469365"/>
                <a:gd name="connsiteX3" fmla="*/ 1620869 w 2105386"/>
                <a:gd name="connsiteY3" fmla="*/ 47445 h 1469365"/>
                <a:gd name="connsiteX4" fmla="*/ 1068779 w 2105386"/>
                <a:gd name="connsiteY4" fmla="*/ 366622 h 1469365"/>
                <a:gd name="connsiteX5" fmla="*/ 377019 w 2105386"/>
                <a:gd name="connsiteY5" fmla="*/ 358686 h 1469365"/>
                <a:gd name="connsiteX6" fmla="*/ 16978 w 2105386"/>
                <a:gd name="connsiteY6" fmla="*/ 646718 h 1469365"/>
                <a:gd name="connsiteX7" fmla="*/ 275149 w 2105386"/>
                <a:gd name="connsiteY7" fmla="*/ 970471 h 1469365"/>
                <a:gd name="connsiteX8" fmla="*/ 1206801 w 2105386"/>
                <a:gd name="connsiteY8" fmla="*/ 1393165 h 1469365"/>
                <a:gd name="connsiteX0" fmla="*/ 1134793 w 2033378"/>
                <a:gd name="connsiteY0" fmla="*/ 1393165 h 1469365"/>
                <a:gd name="connsiteX1" fmla="*/ 1902544 w 2033378"/>
                <a:gd name="connsiteY1" fmla="*/ 513271 h 1469365"/>
                <a:gd name="connsiteX2" fmla="*/ 1919797 w 2033378"/>
                <a:gd name="connsiteY2" fmla="*/ 81950 h 1469365"/>
                <a:gd name="connsiteX3" fmla="*/ 1548861 w 2033378"/>
                <a:gd name="connsiteY3" fmla="*/ 47445 h 1469365"/>
                <a:gd name="connsiteX4" fmla="*/ 996771 w 2033378"/>
                <a:gd name="connsiteY4" fmla="*/ 366622 h 1469365"/>
                <a:gd name="connsiteX5" fmla="*/ 305011 w 2033378"/>
                <a:gd name="connsiteY5" fmla="*/ 358686 h 1469365"/>
                <a:gd name="connsiteX6" fmla="*/ 16978 w 2033378"/>
                <a:gd name="connsiteY6" fmla="*/ 646718 h 1469365"/>
                <a:gd name="connsiteX7" fmla="*/ 203141 w 2033378"/>
                <a:gd name="connsiteY7" fmla="*/ 970471 h 1469365"/>
                <a:gd name="connsiteX8" fmla="*/ 1134793 w 2033378"/>
                <a:gd name="connsiteY8" fmla="*/ 1393165 h 1469365"/>
                <a:gd name="connsiteX0" fmla="*/ 1160101 w 2058686"/>
                <a:gd name="connsiteY0" fmla="*/ 1393165 h 1475413"/>
                <a:gd name="connsiteX1" fmla="*/ 1927852 w 2058686"/>
                <a:gd name="connsiteY1" fmla="*/ 513271 h 1475413"/>
                <a:gd name="connsiteX2" fmla="*/ 1945105 w 2058686"/>
                <a:gd name="connsiteY2" fmla="*/ 81950 h 1475413"/>
                <a:gd name="connsiteX3" fmla="*/ 1574169 w 2058686"/>
                <a:gd name="connsiteY3" fmla="*/ 47445 h 1475413"/>
                <a:gd name="connsiteX4" fmla="*/ 1022079 w 2058686"/>
                <a:gd name="connsiteY4" fmla="*/ 366622 h 1475413"/>
                <a:gd name="connsiteX5" fmla="*/ 330319 w 2058686"/>
                <a:gd name="connsiteY5" fmla="*/ 358686 h 1475413"/>
                <a:gd name="connsiteX6" fmla="*/ 42286 w 2058686"/>
                <a:gd name="connsiteY6" fmla="*/ 646718 h 1475413"/>
                <a:gd name="connsiteX7" fmla="*/ 186302 w 2058686"/>
                <a:gd name="connsiteY7" fmla="*/ 1006758 h 1475413"/>
                <a:gd name="connsiteX8" fmla="*/ 1160101 w 2058686"/>
                <a:gd name="connsiteY8" fmla="*/ 1393165 h 1475413"/>
                <a:gd name="connsiteX0" fmla="*/ 1200133 w 2058686"/>
                <a:gd name="connsiteY0" fmla="*/ 1438806 h 1521054"/>
                <a:gd name="connsiteX1" fmla="*/ 1933571 w 2058686"/>
                <a:gd name="connsiteY1" fmla="*/ 513271 h 1521054"/>
                <a:gd name="connsiteX2" fmla="*/ 1950824 w 2058686"/>
                <a:gd name="connsiteY2" fmla="*/ 81950 h 1521054"/>
                <a:gd name="connsiteX3" fmla="*/ 1579888 w 2058686"/>
                <a:gd name="connsiteY3" fmla="*/ 47445 h 1521054"/>
                <a:gd name="connsiteX4" fmla="*/ 1027798 w 2058686"/>
                <a:gd name="connsiteY4" fmla="*/ 366622 h 1521054"/>
                <a:gd name="connsiteX5" fmla="*/ 336038 w 2058686"/>
                <a:gd name="connsiteY5" fmla="*/ 358686 h 1521054"/>
                <a:gd name="connsiteX6" fmla="*/ 48005 w 2058686"/>
                <a:gd name="connsiteY6" fmla="*/ 646718 h 1521054"/>
                <a:gd name="connsiteX7" fmla="*/ 192021 w 2058686"/>
                <a:gd name="connsiteY7" fmla="*/ 1006758 h 1521054"/>
                <a:gd name="connsiteX8" fmla="*/ 1200133 w 2058686"/>
                <a:gd name="connsiteY8" fmla="*/ 1438806 h 1521054"/>
                <a:gd name="connsiteX0" fmla="*/ 1200133 w 2117337"/>
                <a:gd name="connsiteY0" fmla="*/ 1444733 h 1516741"/>
                <a:gd name="connsiteX1" fmla="*/ 1992222 w 2117337"/>
                <a:gd name="connsiteY1" fmla="*/ 580636 h 1516741"/>
                <a:gd name="connsiteX2" fmla="*/ 1950824 w 2117337"/>
                <a:gd name="connsiteY2" fmla="*/ 87877 h 1516741"/>
                <a:gd name="connsiteX3" fmla="*/ 1579888 w 2117337"/>
                <a:gd name="connsiteY3" fmla="*/ 53372 h 1516741"/>
                <a:gd name="connsiteX4" fmla="*/ 1027798 w 2117337"/>
                <a:gd name="connsiteY4" fmla="*/ 372549 h 1516741"/>
                <a:gd name="connsiteX5" fmla="*/ 336038 w 2117337"/>
                <a:gd name="connsiteY5" fmla="*/ 364613 h 1516741"/>
                <a:gd name="connsiteX6" fmla="*/ 48005 w 2117337"/>
                <a:gd name="connsiteY6" fmla="*/ 652645 h 1516741"/>
                <a:gd name="connsiteX7" fmla="*/ 192021 w 2117337"/>
                <a:gd name="connsiteY7" fmla="*/ 1012685 h 1516741"/>
                <a:gd name="connsiteX8" fmla="*/ 1200133 w 2117337"/>
                <a:gd name="connsiteY8" fmla="*/ 1444733 h 1516741"/>
                <a:gd name="connsiteX0" fmla="*/ 1200133 w 2124237"/>
                <a:gd name="connsiteY0" fmla="*/ 1456029 h 1528037"/>
                <a:gd name="connsiteX1" fmla="*/ 1992222 w 2124237"/>
                <a:gd name="connsiteY1" fmla="*/ 591932 h 1528037"/>
                <a:gd name="connsiteX2" fmla="*/ 1992222 w 2124237"/>
                <a:gd name="connsiteY2" fmla="*/ 87877 h 1528037"/>
                <a:gd name="connsiteX3" fmla="*/ 1579888 w 2124237"/>
                <a:gd name="connsiteY3" fmla="*/ 64668 h 1528037"/>
                <a:gd name="connsiteX4" fmla="*/ 1027798 w 2124237"/>
                <a:gd name="connsiteY4" fmla="*/ 383845 h 1528037"/>
                <a:gd name="connsiteX5" fmla="*/ 336038 w 2124237"/>
                <a:gd name="connsiteY5" fmla="*/ 375909 h 1528037"/>
                <a:gd name="connsiteX6" fmla="*/ 48005 w 2124237"/>
                <a:gd name="connsiteY6" fmla="*/ 663941 h 1528037"/>
                <a:gd name="connsiteX7" fmla="*/ 192021 w 2124237"/>
                <a:gd name="connsiteY7" fmla="*/ 1023981 h 1528037"/>
                <a:gd name="connsiteX8" fmla="*/ 1200133 w 2124237"/>
                <a:gd name="connsiteY8" fmla="*/ 1456029 h 1528037"/>
                <a:gd name="connsiteX0" fmla="*/ 1200133 w 2124237"/>
                <a:gd name="connsiteY0" fmla="*/ 1489488 h 1561496"/>
                <a:gd name="connsiteX1" fmla="*/ 1992222 w 2124237"/>
                <a:gd name="connsiteY1" fmla="*/ 625391 h 1561496"/>
                <a:gd name="connsiteX2" fmla="*/ 1992222 w 2124237"/>
                <a:gd name="connsiteY2" fmla="*/ 121336 h 1561496"/>
                <a:gd name="connsiteX3" fmla="*/ 1560174 w 2124237"/>
                <a:gd name="connsiteY3" fmla="*/ 49328 h 1561496"/>
                <a:gd name="connsiteX4" fmla="*/ 1027798 w 2124237"/>
                <a:gd name="connsiteY4" fmla="*/ 417304 h 1561496"/>
                <a:gd name="connsiteX5" fmla="*/ 336038 w 2124237"/>
                <a:gd name="connsiteY5" fmla="*/ 409368 h 1561496"/>
                <a:gd name="connsiteX6" fmla="*/ 48005 w 2124237"/>
                <a:gd name="connsiteY6" fmla="*/ 697400 h 1561496"/>
                <a:gd name="connsiteX7" fmla="*/ 192021 w 2124237"/>
                <a:gd name="connsiteY7" fmla="*/ 1057440 h 1561496"/>
                <a:gd name="connsiteX8" fmla="*/ 1200133 w 2124237"/>
                <a:gd name="connsiteY8" fmla="*/ 1489488 h 1561496"/>
                <a:gd name="connsiteX0" fmla="*/ 1200133 w 2124237"/>
                <a:gd name="connsiteY0" fmla="*/ 1476164 h 1548172"/>
                <a:gd name="connsiteX1" fmla="*/ 1992222 w 2124237"/>
                <a:gd name="connsiteY1" fmla="*/ 612067 h 1548172"/>
                <a:gd name="connsiteX2" fmla="*/ 1992222 w 2124237"/>
                <a:gd name="connsiteY2" fmla="*/ 108012 h 1548172"/>
                <a:gd name="connsiteX3" fmla="*/ 1560174 w 2124237"/>
                <a:gd name="connsiteY3" fmla="*/ 36004 h 1548172"/>
                <a:gd name="connsiteX4" fmla="*/ 1056118 w 2124237"/>
                <a:gd name="connsiteY4" fmla="*/ 324036 h 1548172"/>
                <a:gd name="connsiteX5" fmla="*/ 336038 w 2124237"/>
                <a:gd name="connsiteY5" fmla="*/ 396044 h 1548172"/>
                <a:gd name="connsiteX6" fmla="*/ 48005 w 2124237"/>
                <a:gd name="connsiteY6" fmla="*/ 684076 h 1548172"/>
                <a:gd name="connsiteX7" fmla="*/ 192021 w 2124237"/>
                <a:gd name="connsiteY7" fmla="*/ 1044116 h 1548172"/>
                <a:gd name="connsiteX8" fmla="*/ 1200133 w 2124237"/>
                <a:gd name="connsiteY8" fmla="*/ 1476164 h 1548172"/>
                <a:gd name="connsiteX0" fmla="*/ 1200133 w 2136238"/>
                <a:gd name="connsiteY0" fmla="*/ 1476164 h 1548172"/>
                <a:gd name="connsiteX1" fmla="*/ 1992222 w 2136238"/>
                <a:gd name="connsiteY1" fmla="*/ 612067 h 1548172"/>
                <a:gd name="connsiteX2" fmla="*/ 2064230 w 2136238"/>
                <a:gd name="connsiteY2" fmla="*/ 108012 h 1548172"/>
                <a:gd name="connsiteX3" fmla="*/ 1560174 w 2136238"/>
                <a:gd name="connsiteY3" fmla="*/ 36004 h 1548172"/>
                <a:gd name="connsiteX4" fmla="*/ 1056118 w 2136238"/>
                <a:gd name="connsiteY4" fmla="*/ 324036 h 1548172"/>
                <a:gd name="connsiteX5" fmla="*/ 336038 w 2136238"/>
                <a:gd name="connsiteY5" fmla="*/ 396044 h 1548172"/>
                <a:gd name="connsiteX6" fmla="*/ 48005 w 2136238"/>
                <a:gd name="connsiteY6" fmla="*/ 684076 h 1548172"/>
                <a:gd name="connsiteX7" fmla="*/ 192021 w 2136238"/>
                <a:gd name="connsiteY7" fmla="*/ 1044116 h 1548172"/>
                <a:gd name="connsiteX8" fmla="*/ 1200133 w 2136238"/>
                <a:gd name="connsiteY8" fmla="*/ 1476164 h 1548172"/>
                <a:gd name="connsiteX0" fmla="*/ 1200133 w 2136238"/>
                <a:gd name="connsiteY0" fmla="*/ 1548172 h 1620180"/>
                <a:gd name="connsiteX1" fmla="*/ 1992222 w 2136238"/>
                <a:gd name="connsiteY1" fmla="*/ 684075 h 1620180"/>
                <a:gd name="connsiteX2" fmla="*/ 2064230 w 2136238"/>
                <a:gd name="connsiteY2" fmla="*/ 180020 h 1620180"/>
                <a:gd name="connsiteX3" fmla="*/ 1560173 w 2136238"/>
                <a:gd name="connsiteY3" fmla="*/ 36004 h 1620180"/>
                <a:gd name="connsiteX4" fmla="*/ 1056118 w 2136238"/>
                <a:gd name="connsiteY4" fmla="*/ 396044 h 1620180"/>
                <a:gd name="connsiteX5" fmla="*/ 336038 w 2136238"/>
                <a:gd name="connsiteY5" fmla="*/ 468052 h 1620180"/>
                <a:gd name="connsiteX6" fmla="*/ 48005 w 2136238"/>
                <a:gd name="connsiteY6" fmla="*/ 756084 h 1620180"/>
                <a:gd name="connsiteX7" fmla="*/ 192021 w 2136238"/>
                <a:gd name="connsiteY7" fmla="*/ 1116124 h 1620180"/>
                <a:gd name="connsiteX8" fmla="*/ 1200133 w 2136238"/>
                <a:gd name="connsiteY8" fmla="*/ 1548172 h 1620180"/>
                <a:gd name="connsiteX0" fmla="*/ 1200133 w 2136238"/>
                <a:gd name="connsiteY0" fmla="*/ 1620180 h 1692188"/>
                <a:gd name="connsiteX1" fmla="*/ 1992222 w 2136238"/>
                <a:gd name="connsiteY1" fmla="*/ 684075 h 1692188"/>
                <a:gd name="connsiteX2" fmla="*/ 2064230 w 2136238"/>
                <a:gd name="connsiteY2" fmla="*/ 180020 h 1692188"/>
                <a:gd name="connsiteX3" fmla="*/ 1560173 w 2136238"/>
                <a:gd name="connsiteY3" fmla="*/ 36004 h 1692188"/>
                <a:gd name="connsiteX4" fmla="*/ 1056118 w 2136238"/>
                <a:gd name="connsiteY4" fmla="*/ 396044 h 1692188"/>
                <a:gd name="connsiteX5" fmla="*/ 336038 w 2136238"/>
                <a:gd name="connsiteY5" fmla="*/ 468052 h 1692188"/>
                <a:gd name="connsiteX6" fmla="*/ 48005 w 2136238"/>
                <a:gd name="connsiteY6" fmla="*/ 756084 h 1692188"/>
                <a:gd name="connsiteX7" fmla="*/ 192021 w 2136238"/>
                <a:gd name="connsiteY7" fmla="*/ 1116124 h 1692188"/>
                <a:gd name="connsiteX8" fmla="*/ 1200133 w 2136238"/>
                <a:gd name="connsiteY8" fmla="*/ 1620180 h 1692188"/>
                <a:gd name="connsiteX0" fmla="*/ 1248139 w 2184244"/>
                <a:gd name="connsiteY0" fmla="*/ 1620180 h 1692188"/>
                <a:gd name="connsiteX1" fmla="*/ 2040228 w 2184244"/>
                <a:gd name="connsiteY1" fmla="*/ 684075 h 1692188"/>
                <a:gd name="connsiteX2" fmla="*/ 2112236 w 2184244"/>
                <a:gd name="connsiteY2" fmla="*/ 180020 h 1692188"/>
                <a:gd name="connsiteX3" fmla="*/ 1608179 w 2184244"/>
                <a:gd name="connsiteY3" fmla="*/ 36004 h 1692188"/>
                <a:gd name="connsiteX4" fmla="*/ 1104124 w 2184244"/>
                <a:gd name="connsiteY4" fmla="*/ 396044 h 1692188"/>
                <a:gd name="connsiteX5" fmla="*/ 384044 w 2184244"/>
                <a:gd name="connsiteY5" fmla="*/ 468052 h 1692188"/>
                <a:gd name="connsiteX6" fmla="*/ 24003 w 2184244"/>
                <a:gd name="connsiteY6" fmla="*/ 756084 h 1692188"/>
                <a:gd name="connsiteX7" fmla="*/ 240027 w 2184244"/>
                <a:gd name="connsiteY7" fmla="*/ 1116124 h 1692188"/>
                <a:gd name="connsiteX8" fmla="*/ 1248139 w 2184244"/>
                <a:gd name="connsiteY8" fmla="*/ 1620180 h 169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244" h="1692188">
                  <a:moveTo>
                    <a:pt x="1248139" y="1620180"/>
                  </a:moveTo>
                  <a:cubicBezTo>
                    <a:pt x="1548172" y="1548172"/>
                    <a:pt x="1896212" y="924102"/>
                    <a:pt x="2040228" y="684075"/>
                  </a:cubicBezTo>
                  <a:cubicBezTo>
                    <a:pt x="2184244" y="444048"/>
                    <a:pt x="2184244" y="288032"/>
                    <a:pt x="2112236" y="180020"/>
                  </a:cubicBezTo>
                  <a:cubicBezTo>
                    <a:pt x="2040228" y="72008"/>
                    <a:pt x="1776198" y="0"/>
                    <a:pt x="1608179" y="36004"/>
                  </a:cubicBezTo>
                  <a:cubicBezTo>
                    <a:pt x="1440160" y="72008"/>
                    <a:pt x="1308146" y="324036"/>
                    <a:pt x="1104124" y="396044"/>
                  </a:cubicBezTo>
                  <a:cubicBezTo>
                    <a:pt x="900102" y="468052"/>
                    <a:pt x="564064" y="408045"/>
                    <a:pt x="384044" y="468052"/>
                  </a:cubicBezTo>
                  <a:cubicBezTo>
                    <a:pt x="204024" y="528059"/>
                    <a:pt x="48006" y="648072"/>
                    <a:pt x="24003" y="756084"/>
                  </a:cubicBezTo>
                  <a:cubicBezTo>
                    <a:pt x="0" y="864096"/>
                    <a:pt x="36004" y="972108"/>
                    <a:pt x="240027" y="1116124"/>
                  </a:cubicBezTo>
                  <a:cubicBezTo>
                    <a:pt x="444050" y="1260140"/>
                    <a:pt x="948106" y="1692188"/>
                    <a:pt x="1248139" y="162018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7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179512" y="5025178"/>
              <a:ext cx="1416156" cy="1200134"/>
            </a:xfrm>
            <a:custGeom>
              <a:avLst/>
              <a:gdLst>
                <a:gd name="connsiteX0" fmla="*/ 133710 w 1229264"/>
                <a:gd name="connsiteY0" fmla="*/ 478766 h 1066799"/>
                <a:gd name="connsiteX1" fmla="*/ 780691 w 1229264"/>
                <a:gd name="connsiteY1" fmla="*/ 56072 h 1066799"/>
                <a:gd name="connsiteX2" fmla="*/ 1177506 w 1229264"/>
                <a:gd name="connsiteY2" fmla="*/ 142336 h 1066799"/>
                <a:gd name="connsiteX3" fmla="*/ 1091242 w 1229264"/>
                <a:gd name="connsiteY3" fmla="*/ 530525 h 1066799"/>
                <a:gd name="connsiteX4" fmla="*/ 366623 w 1229264"/>
                <a:gd name="connsiteY4" fmla="*/ 1004977 h 1066799"/>
                <a:gd name="connsiteX5" fmla="*/ 38819 w 1229264"/>
                <a:gd name="connsiteY5" fmla="*/ 901460 h 1066799"/>
                <a:gd name="connsiteX6" fmla="*/ 133710 w 1229264"/>
                <a:gd name="connsiteY6" fmla="*/ 478766 h 1066799"/>
                <a:gd name="connsiteX0" fmla="*/ 133710 w 1318784"/>
                <a:gd name="connsiteY0" fmla="*/ 480527 h 1068560"/>
                <a:gd name="connsiteX1" fmla="*/ 780691 w 1318784"/>
                <a:gd name="connsiteY1" fmla="*/ 57833 h 1068560"/>
                <a:gd name="connsiteX2" fmla="*/ 1267026 w 1318784"/>
                <a:gd name="connsiteY2" fmla="*/ 133527 h 1068560"/>
                <a:gd name="connsiteX3" fmla="*/ 1091242 w 1318784"/>
                <a:gd name="connsiteY3" fmla="*/ 532286 h 1068560"/>
                <a:gd name="connsiteX4" fmla="*/ 366623 w 1318784"/>
                <a:gd name="connsiteY4" fmla="*/ 1006738 h 1068560"/>
                <a:gd name="connsiteX5" fmla="*/ 38819 w 1318784"/>
                <a:gd name="connsiteY5" fmla="*/ 903221 h 1068560"/>
                <a:gd name="connsiteX6" fmla="*/ 133710 w 1318784"/>
                <a:gd name="connsiteY6" fmla="*/ 480527 h 1068560"/>
                <a:gd name="connsiteX0" fmla="*/ 133710 w 1309737"/>
                <a:gd name="connsiteY0" fmla="*/ 548849 h 1136882"/>
                <a:gd name="connsiteX1" fmla="*/ 834978 w 1309737"/>
                <a:gd name="connsiteY1" fmla="*/ 57833 h 1136882"/>
                <a:gd name="connsiteX2" fmla="*/ 1267026 w 1309737"/>
                <a:gd name="connsiteY2" fmla="*/ 201849 h 1136882"/>
                <a:gd name="connsiteX3" fmla="*/ 1091242 w 1309737"/>
                <a:gd name="connsiteY3" fmla="*/ 600608 h 1136882"/>
                <a:gd name="connsiteX4" fmla="*/ 366623 w 1309737"/>
                <a:gd name="connsiteY4" fmla="*/ 1075060 h 1136882"/>
                <a:gd name="connsiteX5" fmla="*/ 38819 w 1309737"/>
                <a:gd name="connsiteY5" fmla="*/ 971543 h 1136882"/>
                <a:gd name="connsiteX6" fmla="*/ 133710 w 1309737"/>
                <a:gd name="connsiteY6" fmla="*/ 548849 h 1136882"/>
                <a:gd name="connsiteX0" fmla="*/ 132693 w 1399539"/>
                <a:gd name="connsiteY0" fmla="*/ 564063 h 1139056"/>
                <a:gd name="connsiteX1" fmla="*/ 924780 w 1399539"/>
                <a:gd name="connsiteY1" fmla="*/ 60007 h 1139056"/>
                <a:gd name="connsiteX2" fmla="*/ 1356828 w 1399539"/>
                <a:gd name="connsiteY2" fmla="*/ 204023 h 1139056"/>
                <a:gd name="connsiteX3" fmla="*/ 1181044 w 1399539"/>
                <a:gd name="connsiteY3" fmla="*/ 602782 h 1139056"/>
                <a:gd name="connsiteX4" fmla="*/ 456425 w 1399539"/>
                <a:gd name="connsiteY4" fmla="*/ 1077234 h 1139056"/>
                <a:gd name="connsiteX5" fmla="*/ 128621 w 1399539"/>
                <a:gd name="connsiteY5" fmla="*/ 973717 h 1139056"/>
                <a:gd name="connsiteX6" fmla="*/ 132693 w 1399539"/>
                <a:gd name="connsiteY6" fmla="*/ 564063 h 1139056"/>
                <a:gd name="connsiteX0" fmla="*/ 132693 w 1404833"/>
                <a:gd name="connsiteY0" fmla="*/ 564063 h 1133508"/>
                <a:gd name="connsiteX1" fmla="*/ 924780 w 1404833"/>
                <a:gd name="connsiteY1" fmla="*/ 60007 h 1133508"/>
                <a:gd name="connsiteX2" fmla="*/ 1356828 w 1404833"/>
                <a:gd name="connsiteY2" fmla="*/ 204023 h 1133508"/>
                <a:gd name="connsiteX3" fmla="*/ 1212813 w 1404833"/>
                <a:gd name="connsiteY3" fmla="*/ 636071 h 1133508"/>
                <a:gd name="connsiteX4" fmla="*/ 456425 w 1404833"/>
                <a:gd name="connsiteY4" fmla="*/ 1077234 h 1133508"/>
                <a:gd name="connsiteX5" fmla="*/ 128621 w 1404833"/>
                <a:gd name="connsiteY5" fmla="*/ 973717 h 1133508"/>
                <a:gd name="connsiteX6" fmla="*/ 132693 w 1404833"/>
                <a:gd name="connsiteY6" fmla="*/ 564063 h 1133508"/>
                <a:gd name="connsiteX0" fmla="*/ 132693 w 1404833"/>
                <a:gd name="connsiteY0" fmla="*/ 564063 h 1196401"/>
                <a:gd name="connsiteX1" fmla="*/ 924780 w 1404833"/>
                <a:gd name="connsiteY1" fmla="*/ 60007 h 1196401"/>
                <a:gd name="connsiteX2" fmla="*/ 1356828 w 1404833"/>
                <a:gd name="connsiteY2" fmla="*/ 204023 h 1196401"/>
                <a:gd name="connsiteX3" fmla="*/ 1212813 w 1404833"/>
                <a:gd name="connsiteY3" fmla="*/ 636071 h 1196401"/>
                <a:gd name="connsiteX4" fmla="*/ 492733 w 1404833"/>
                <a:gd name="connsiteY4" fmla="*/ 1140127 h 1196401"/>
                <a:gd name="connsiteX5" fmla="*/ 128621 w 1404833"/>
                <a:gd name="connsiteY5" fmla="*/ 973717 h 1196401"/>
                <a:gd name="connsiteX6" fmla="*/ 132693 w 1404833"/>
                <a:gd name="connsiteY6" fmla="*/ 564063 h 1196401"/>
                <a:gd name="connsiteX0" fmla="*/ 144016 w 1416156"/>
                <a:gd name="connsiteY0" fmla="*/ 564063 h 1200134"/>
                <a:gd name="connsiteX1" fmla="*/ 936103 w 1416156"/>
                <a:gd name="connsiteY1" fmla="*/ 60007 h 1200134"/>
                <a:gd name="connsiteX2" fmla="*/ 1368151 w 1416156"/>
                <a:gd name="connsiteY2" fmla="*/ 204023 h 1200134"/>
                <a:gd name="connsiteX3" fmla="*/ 1224136 w 1416156"/>
                <a:gd name="connsiteY3" fmla="*/ 636071 h 1200134"/>
                <a:gd name="connsiteX4" fmla="*/ 504056 w 1416156"/>
                <a:gd name="connsiteY4" fmla="*/ 1140127 h 1200134"/>
                <a:gd name="connsiteX5" fmla="*/ 72008 w 1416156"/>
                <a:gd name="connsiteY5" fmla="*/ 996111 h 1200134"/>
                <a:gd name="connsiteX6" fmla="*/ 144016 w 1416156"/>
                <a:gd name="connsiteY6" fmla="*/ 564063 h 120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156" h="1200134">
                  <a:moveTo>
                    <a:pt x="144016" y="564063"/>
                  </a:moveTo>
                  <a:cubicBezTo>
                    <a:pt x="288032" y="408046"/>
                    <a:pt x="732081" y="120014"/>
                    <a:pt x="936103" y="60007"/>
                  </a:cubicBezTo>
                  <a:cubicBezTo>
                    <a:pt x="1140125" y="0"/>
                    <a:pt x="1320146" y="108012"/>
                    <a:pt x="1368151" y="204023"/>
                  </a:cubicBezTo>
                  <a:cubicBezTo>
                    <a:pt x="1416156" y="300034"/>
                    <a:pt x="1368152" y="480054"/>
                    <a:pt x="1224136" y="636071"/>
                  </a:cubicBezTo>
                  <a:cubicBezTo>
                    <a:pt x="1080120" y="792088"/>
                    <a:pt x="696077" y="1080120"/>
                    <a:pt x="504056" y="1140127"/>
                  </a:cubicBezTo>
                  <a:cubicBezTo>
                    <a:pt x="312035" y="1200134"/>
                    <a:pt x="132015" y="1092122"/>
                    <a:pt x="72008" y="996111"/>
                  </a:cubicBezTo>
                  <a:cubicBezTo>
                    <a:pt x="12001" y="900100"/>
                    <a:pt x="0" y="720080"/>
                    <a:pt x="144016" y="56406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7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71499" y="2984951"/>
              <a:ext cx="2148240" cy="2124236"/>
            </a:xfrm>
            <a:custGeom>
              <a:avLst/>
              <a:gdLst>
                <a:gd name="connsiteX0" fmla="*/ 230038 w 1978324"/>
                <a:gd name="connsiteY0" fmla="*/ 1511060 h 1976886"/>
                <a:gd name="connsiteX1" fmla="*/ 178279 w 1978324"/>
                <a:gd name="connsiteY1" fmla="*/ 820947 h 1976886"/>
                <a:gd name="connsiteX2" fmla="*/ 342181 w 1978324"/>
                <a:gd name="connsiteY2" fmla="*/ 87702 h 1976886"/>
                <a:gd name="connsiteX3" fmla="*/ 937404 w 1978324"/>
                <a:gd name="connsiteY3" fmla="*/ 294736 h 1976886"/>
                <a:gd name="connsiteX4" fmla="*/ 954657 w 1978324"/>
                <a:gd name="connsiteY4" fmla="*/ 1045234 h 1976886"/>
                <a:gd name="connsiteX5" fmla="*/ 1877683 w 1978324"/>
                <a:gd name="connsiteY5" fmla="*/ 1476555 h 1976886"/>
                <a:gd name="connsiteX6" fmla="*/ 1558506 w 1978324"/>
                <a:gd name="connsiteY6" fmla="*/ 1968260 h 1976886"/>
                <a:gd name="connsiteX7" fmla="*/ 230038 w 1978324"/>
                <a:gd name="connsiteY7" fmla="*/ 1511060 h 1976886"/>
                <a:gd name="connsiteX0" fmla="*/ 230038 w 1978324"/>
                <a:gd name="connsiteY0" fmla="*/ 1602904 h 2068730"/>
                <a:gd name="connsiteX1" fmla="*/ 178279 w 1978324"/>
                <a:gd name="connsiteY1" fmla="*/ 912791 h 2068730"/>
                <a:gd name="connsiteX2" fmla="*/ 326366 w 1978324"/>
                <a:gd name="connsiteY2" fmla="*/ 87702 h 2068730"/>
                <a:gd name="connsiteX3" fmla="*/ 937404 w 1978324"/>
                <a:gd name="connsiteY3" fmla="*/ 386580 h 2068730"/>
                <a:gd name="connsiteX4" fmla="*/ 954657 w 1978324"/>
                <a:gd name="connsiteY4" fmla="*/ 1137078 h 2068730"/>
                <a:gd name="connsiteX5" fmla="*/ 1877683 w 1978324"/>
                <a:gd name="connsiteY5" fmla="*/ 1568399 h 2068730"/>
                <a:gd name="connsiteX6" fmla="*/ 1558506 w 1978324"/>
                <a:gd name="connsiteY6" fmla="*/ 2060104 h 2068730"/>
                <a:gd name="connsiteX7" fmla="*/ 230038 w 1978324"/>
                <a:gd name="connsiteY7" fmla="*/ 1602904 h 2068730"/>
                <a:gd name="connsiteX0" fmla="*/ 230038 w 1978324"/>
                <a:gd name="connsiteY0" fmla="*/ 1604711 h 2070537"/>
                <a:gd name="connsiteX1" fmla="*/ 178279 w 1978324"/>
                <a:gd name="connsiteY1" fmla="*/ 914598 h 2070537"/>
                <a:gd name="connsiteX2" fmla="*/ 326366 w 1978324"/>
                <a:gd name="connsiteY2" fmla="*/ 89509 h 2070537"/>
                <a:gd name="connsiteX3" fmla="*/ 974438 w 1978324"/>
                <a:gd name="connsiteY3" fmla="*/ 377541 h 2070537"/>
                <a:gd name="connsiteX4" fmla="*/ 954657 w 1978324"/>
                <a:gd name="connsiteY4" fmla="*/ 1138885 h 2070537"/>
                <a:gd name="connsiteX5" fmla="*/ 1877683 w 1978324"/>
                <a:gd name="connsiteY5" fmla="*/ 1570206 h 2070537"/>
                <a:gd name="connsiteX6" fmla="*/ 1558506 w 1978324"/>
                <a:gd name="connsiteY6" fmla="*/ 2061911 h 2070537"/>
                <a:gd name="connsiteX7" fmla="*/ 230038 w 1978324"/>
                <a:gd name="connsiteY7" fmla="*/ 1604711 h 2070537"/>
                <a:gd name="connsiteX0" fmla="*/ 241361 w 1989647"/>
                <a:gd name="connsiteY0" fmla="*/ 1599211 h 2065037"/>
                <a:gd name="connsiteX1" fmla="*/ 121665 w 1989647"/>
                <a:gd name="connsiteY1" fmla="*/ 876098 h 2065037"/>
                <a:gd name="connsiteX2" fmla="*/ 337689 w 1989647"/>
                <a:gd name="connsiteY2" fmla="*/ 84009 h 2065037"/>
                <a:gd name="connsiteX3" fmla="*/ 985761 w 1989647"/>
                <a:gd name="connsiteY3" fmla="*/ 372041 h 2065037"/>
                <a:gd name="connsiteX4" fmla="*/ 965980 w 1989647"/>
                <a:gd name="connsiteY4" fmla="*/ 1133385 h 2065037"/>
                <a:gd name="connsiteX5" fmla="*/ 1889006 w 1989647"/>
                <a:gd name="connsiteY5" fmla="*/ 1564706 h 2065037"/>
                <a:gd name="connsiteX6" fmla="*/ 1569829 w 1989647"/>
                <a:gd name="connsiteY6" fmla="*/ 2056411 h 2065037"/>
                <a:gd name="connsiteX7" fmla="*/ 241361 w 1989647"/>
                <a:gd name="connsiteY7" fmla="*/ 1599211 h 2065037"/>
                <a:gd name="connsiteX0" fmla="*/ 241361 w 2037334"/>
                <a:gd name="connsiteY0" fmla="*/ 1668186 h 2073658"/>
                <a:gd name="connsiteX1" fmla="*/ 169352 w 2037334"/>
                <a:gd name="connsiteY1" fmla="*/ 876098 h 2073658"/>
                <a:gd name="connsiteX2" fmla="*/ 385376 w 2037334"/>
                <a:gd name="connsiteY2" fmla="*/ 84009 h 2073658"/>
                <a:gd name="connsiteX3" fmla="*/ 1033448 w 2037334"/>
                <a:gd name="connsiteY3" fmla="*/ 372041 h 2073658"/>
                <a:gd name="connsiteX4" fmla="*/ 1013667 w 2037334"/>
                <a:gd name="connsiteY4" fmla="*/ 1133385 h 2073658"/>
                <a:gd name="connsiteX5" fmla="*/ 1936693 w 2037334"/>
                <a:gd name="connsiteY5" fmla="*/ 1564706 h 2073658"/>
                <a:gd name="connsiteX6" fmla="*/ 1617516 w 2037334"/>
                <a:gd name="connsiteY6" fmla="*/ 2056411 h 2073658"/>
                <a:gd name="connsiteX7" fmla="*/ 241361 w 2037334"/>
                <a:gd name="connsiteY7" fmla="*/ 1668186 h 2073658"/>
                <a:gd name="connsiteX0" fmla="*/ 240027 w 2034667"/>
                <a:gd name="connsiteY0" fmla="*/ 1668186 h 2117480"/>
                <a:gd name="connsiteX1" fmla="*/ 168018 w 2034667"/>
                <a:gd name="connsiteY1" fmla="*/ 876098 h 2117480"/>
                <a:gd name="connsiteX2" fmla="*/ 384042 w 2034667"/>
                <a:gd name="connsiteY2" fmla="*/ 84009 h 2117480"/>
                <a:gd name="connsiteX3" fmla="*/ 1032114 w 2034667"/>
                <a:gd name="connsiteY3" fmla="*/ 372041 h 2117480"/>
                <a:gd name="connsiteX4" fmla="*/ 1012333 w 2034667"/>
                <a:gd name="connsiteY4" fmla="*/ 1133385 h 2117480"/>
                <a:gd name="connsiteX5" fmla="*/ 1935359 w 2034667"/>
                <a:gd name="connsiteY5" fmla="*/ 1564706 h 2117480"/>
                <a:gd name="connsiteX6" fmla="*/ 1608179 w 2034667"/>
                <a:gd name="connsiteY6" fmla="*/ 2100233 h 2117480"/>
                <a:gd name="connsiteX7" fmla="*/ 240027 w 2034667"/>
                <a:gd name="connsiteY7" fmla="*/ 1668186 h 2117480"/>
                <a:gd name="connsiteX0" fmla="*/ 240027 w 2067528"/>
                <a:gd name="connsiteY0" fmla="*/ 1668186 h 2124236"/>
                <a:gd name="connsiteX1" fmla="*/ 168018 w 2067528"/>
                <a:gd name="connsiteY1" fmla="*/ 876098 h 2124236"/>
                <a:gd name="connsiteX2" fmla="*/ 384042 w 2067528"/>
                <a:gd name="connsiteY2" fmla="*/ 84009 h 2124236"/>
                <a:gd name="connsiteX3" fmla="*/ 1032114 w 2067528"/>
                <a:gd name="connsiteY3" fmla="*/ 372041 h 2124236"/>
                <a:gd name="connsiteX4" fmla="*/ 1012333 w 2067528"/>
                <a:gd name="connsiteY4" fmla="*/ 1133385 h 2124236"/>
                <a:gd name="connsiteX5" fmla="*/ 1968220 w 2067528"/>
                <a:gd name="connsiteY5" fmla="*/ 1524169 h 2124236"/>
                <a:gd name="connsiteX6" fmla="*/ 1608179 w 2067528"/>
                <a:gd name="connsiteY6" fmla="*/ 2100233 h 2124236"/>
                <a:gd name="connsiteX7" fmla="*/ 240027 w 2067528"/>
                <a:gd name="connsiteY7" fmla="*/ 1668186 h 2124236"/>
                <a:gd name="connsiteX0" fmla="*/ 240027 w 2064231"/>
                <a:gd name="connsiteY0" fmla="*/ 1668186 h 2124236"/>
                <a:gd name="connsiteX1" fmla="*/ 168018 w 2064231"/>
                <a:gd name="connsiteY1" fmla="*/ 876098 h 2124236"/>
                <a:gd name="connsiteX2" fmla="*/ 384042 w 2064231"/>
                <a:gd name="connsiteY2" fmla="*/ 84009 h 2124236"/>
                <a:gd name="connsiteX3" fmla="*/ 1032114 w 2064231"/>
                <a:gd name="connsiteY3" fmla="*/ 372041 h 2124236"/>
                <a:gd name="connsiteX4" fmla="*/ 1032115 w 2064231"/>
                <a:gd name="connsiteY4" fmla="*/ 1092121 h 2124236"/>
                <a:gd name="connsiteX5" fmla="*/ 1968220 w 2064231"/>
                <a:gd name="connsiteY5" fmla="*/ 1524169 h 2124236"/>
                <a:gd name="connsiteX6" fmla="*/ 1608179 w 2064231"/>
                <a:gd name="connsiteY6" fmla="*/ 2100233 h 2124236"/>
                <a:gd name="connsiteX7" fmla="*/ 240027 w 2064231"/>
                <a:gd name="connsiteY7" fmla="*/ 1668186 h 2124236"/>
                <a:gd name="connsiteX0" fmla="*/ 240027 w 2064231"/>
                <a:gd name="connsiteY0" fmla="*/ 1668186 h 2124236"/>
                <a:gd name="connsiteX1" fmla="*/ 168018 w 2064231"/>
                <a:gd name="connsiteY1" fmla="*/ 876098 h 2124236"/>
                <a:gd name="connsiteX2" fmla="*/ 384042 w 2064231"/>
                <a:gd name="connsiteY2" fmla="*/ 84009 h 2124236"/>
                <a:gd name="connsiteX3" fmla="*/ 1104124 w 2064231"/>
                <a:gd name="connsiteY3" fmla="*/ 372041 h 2124236"/>
                <a:gd name="connsiteX4" fmla="*/ 1032115 w 2064231"/>
                <a:gd name="connsiteY4" fmla="*/ 1092121 h 2124236"/>
                <a:gd name="connsiteX5" fmla="*/ 1968220 w 2064231"/>
                <a:gd name="connsiteY5" fmla="*/ 1524169 h 2124236"/>
                <a:gd name="connsiteX6" fmla="*/ 1608179 w 2064231"/>
                <a:gd name="connsiteY6" fmla="*/ 2100233 h 2124236"/>
                <a:gd name="connsiteX7" fmla="*/ 240027 w 2064231"/>
                <a:gd name="connsiteY7" fmla="*/ 1668186 h 2124236"/>
                <a:gd name="connsiteX0" fmla="*/ 240027 w 2052229"/>
                <a:gd name="connsiteY0" fmla="*/ 1668186 h 2124236"/>
                <a:gd name="connsiteX1" fmla="*/ 168018 w 2052229"/>
                <a:gd name="connsiteY1" fmla="*/ 876098 h 2124236"/>
                <a:gd name="connsiteX2" fmla="*/ 384042 w 2052229"/>
                <a:gd name="connsiteY2" fmla="*/ 84009 h 2124236"/>
                <a:gd name="connsiteX3" fmla="*/ 1104124 w 2052229"/>
                <a:gd name="connsiteY3" fmla="*/ 372041 h 2124236"/>
                <a:gd name="connsiteX4" fmla="*/ 1104124 w 2052229"/>
                <a:gd name="connsiteY4" fmla="*/ 1092121 h 2124236"/>
                <a:gd name="connsiteX5" fmla="*/ 1968220 w 2052229"/>
                <a:gd name="connsiteY5" fmla="*/ 1524169 h 2124236"/>
                <a:gd name="connsiteX6" fmla="*/ 1608179 w 2052229"/>
                <a:gd name="connsiteY6" fmla="*/ 2100233 h 2124236"/>
                <a:gd name="connsiteX7" fmla="*/ 240027 w 2052229"/>
                <a:gd name="connsiteY7" fmla="*/ 1668186 h 2124236"/>
                <a:gd name="connsiteX0" fmla="*/ 240027 w 2124237"/>
                <a:gd name="connsiteY0" fmla="*/ 1668186 h 2124236"/>
                <a:gd name="connsiteX1" fmla="*/ 168018 w 2124237"/>
                <a:gd name="connsiteY1" fmla="*/ 876098 h 2124236"/>
                <a:gd name="connsiteX2" fmla="*/ 384042 w 2124237"/>
                <a:gd name="connsiteY2" fmla="*/ 84009 h 2124236"/>
                <a:gd name="connsiteX3" fmla="*/ 1104124 w 2124237"/>
                <a:gd name="connsiteY3" fmla="*/ 372041 h 2124236"/>
                <a:gd name="connsiteX4" fmla="*/ 1104124 w 2124237"/>
                <a:gd name="connsiteY4" fmla="*/ 1092121 h 2124236"/>
                <a:gd name="connsiteX5" fmla="*/ 2040228 w 2124237"/>
                <a:gd name="connsiteY5" fmla="*/ 1524169 h 2124236"/>
                <a:gd name="connsiteX6" fmla="*/ 1608179 w 2124237"/>
                <a:gd name="connsiteY6" fmla="*/ 2100233 h 2124236"/>
                <a:gd name="connsiteX7" fmla="*/ 240027 w 2124237"/>
                <a:gd name="connsiteY7" fmla="*/ 1668186 h 2124236"/>
                <a:gd name="connsiteX0" fmla="*/ 252028 w 2148240"/>
                <a:gd name="connsiteY0" fmla="*/ 1668186 h 2124236"/>
                <a:gd name="connsiteX1" fmla="*/ 180019 w 2148240"/>
                <a:gd name="connsiteY1" fmla="*/ 876098 h 2124236"/>
                <a:gd name="connsiteX2" fmla="*/ 396043 w 2148240"/>
                <a:gd name="connsiteY2" fmla="*/ 84009 h 2124236"/>
                <a:gd name="connsiteX3" fmla="*/ 1116125 w 2148240"/>
                <a:gd name="connsiteY3" fmla="*/ 372041 h 2124236"/>
                <a:gd name="connsiteX4" fmla="*/ 1116125 w 2148240"/>
                <a:gd name="connsiteY4" fmla="*/ 1092121 h 2124236"/>
                <a:gd name="connsiteX5" fmla="*/ 2052229 w 2148240"/>
                <a:gd name="connsiteY5" fmla="*/ 1524169 h 2124236"/>
                <a:gd name="connsiteX6" fmla="*/ 1692189 w 2148240"/>
                <a:gd name="connsiteY6" fmla="*/ 2100233 h 2124236"/>
                <a:gd name="connsiteX7" fmla="*/ 252028 w 2148240"/>
                <a:gd name="connsiteY7" fmla="*/ 1668186 h 212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8240" h="2124236">
                  <a:moveTo>
                    <a:pt x="252028" y="1668186"/>
                  </a:moveTo>
                  <a:cubicBezTo>
                    <a:pt x="0" y="1464164"/>
                    <a:pt x="156017" y="1140127"/>
                    <a:pt x="180019" y="876098"/>
                  </a:cubicBezTo>
                  <a:cubicBezTo>
                    <a:pt x="204021" y="612069"/>
                    <a:pt x="240025" y="168018"/>
                    <a:pt x="396043" y="84009"/>
                  </a:cubicBezTo>
                  <a:cubicBezTo>
                    <a:pt x="552061" y="0"/>
                    <a:pt x="996111" y="204022"/>
                    <a:pt x="1116125" y="372041"/>
                  </a:cubicBezTo>
                  <a:cubicBezTo>
                    <a:pt x="1236139" y="540060"/>
                    <a:pt x="960108" y="900100"/>
                    <a:pt x="1116125" y="1092121"/>
                  </a:cubicBezTo>
                  <a:cubicBezTo>
                    <a:pt x="1272142" y="1284142"/>
                    <a:pt x="1956218" y="1356151"/>
                    <a:pt x="2052229" y="1524169"/>
                  </a:cubicBezTo>
                  <a:cubicBezTo>
                    <a:pt x="2148240" y="1692187"/>
                    <a:pt x="1992223" y="2076230"/>
                    <a:pt x="1692189" y="2100233"/>
                  </a:cubicBezTo>
                  <a:cubicBezTo>
                    <a:pt x="1392156" y="2124236"/>
                    <a:pt x="504056" y="1872209"/>
                    <a:pt x="252028" y="166818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7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691681" y="476671"/>
              <a:ext cx="2364262" cy="2256251"/>
            </a:xfrm>
            <a:custGeom>
              <a:avLst/>
              <a:gdLst>
                <a:gd name="connsiteX0" fmla="*/ 1558506 w 1601638"/>
                <a:gd name="connsiteY0" fmla="*/ 1155939 h 1812985"/>
                <a:gd name="connsiteX1" fmla="*/ 877019 w 1601638"/>
                <a:gd name="connsiteY1" fmla="*/ 181155 h 1812985"/>
                <a:gd name="connsiteX2" fmla="*/ 333555 w 1601638"/>
                <a:gd name="connsiteY2" fmla="*/ 224287 h 1812985"/>
                <a:gd name="connsiteX3" fmla="*/ 31630 w 1601638"/>
                <a:gd name="connsiteY3" fmla="*/ 1526875 h 1812985"/>
                <a:gd name="connsiteX4" fmla="*/ 523336 w 1601638"/>
                <a:gd name="connsiteY4" fmla="*/ 1802921 h 1812985"/>
                <a:gd name="connsiteX5" fmla="*/ 1135811 w 1601638"/>
                <a:gd name="connsiteY5" fmla="*/ 1587260 h 1812985"/>
                <a:gd name="connsiteX6" fmla="*/ 1558506 w 1601638"/>
                <a:gd name="connsiteY6" fmla="*/ 1155939 h 1812985"/>
                <a:gd name="connsiteX0" fmla="*/ 1575413 w 1618545"/>
                <a:gd name="connsiteY0" fmla="*/ 1125020 h 1782066"/>
                <a:gd name="connsiteX1" fmla="*/ 893926 w 1618545"/>
                <a:gd name="connsiteY1" fmla="*/ 150236 h 1782066"/>
                <a:gd name="connsiteX2" fmla="*/ 249022 w 1618545"/>
                <a:gd name="connsiteY2" fmla="*/ 224287 h 1782066"/>
                <a:gd name="connsiteX3" fmla="*/ 48537 w 1618545"/>
                <a:gd name="connsiteY3" fmla="*/ 1495956 h 1782066"/>
                <a:gd name="connsiteX4" fmla="*/ 540243 w 1618545"/>
                <a:gd name="connsiteY4" fmla="*/ 1772002 h 1782066"/>
                <a:gd name="connsiteX5" fmla="*/ 1152718 w 1618545"/>
                <a:gd name="connsiteY5" fmla="*/ 1556341 h 1782066"/>
                <a:gd name="connsiteX6" fmla="*/ 1575413 w 1618545"/>
                <a:gd name="connsiteY6" fmla="*/ 1125020 h 1782066"/>
                <a:gd name="connsiteX0" fmla="*/ 1662959 w 1706091"/>
                <a:gd name="connsiteY0" fmla="*/ 1141100 h 1866471"/>
                <a:gd name="connsiteX1" fmla="*/ 981472 w 1706091"/>
                <a:gd name="connsiteY1" fmla="*/ 166316 h 1866471"/>
                <a:gd name="connsiteX2" fmla="*/ 336568 w 1706091"/>
                <a:gd name="connsiteY2" fmla="*/ 240367 h 1866471"/>
                <a:gd name="connsiteX3" fmla="*/ 48537 w 1706091"/>
                <a:gd name="connsiteY3" fmla="*/ 1608518 h 1866471"/>
                <a:gd name="connsiteX4" fmla="*/ 627789 w 1706091"/>
                <a:gd name="connsiteY4" fmla="*/ 1788082 h 1866471"/>
                <a:gd name="connsiteX5" fmla="*/ 1240264 w 1706091"/>
                <a:gd name="connsiteY5" fmla="*/ 1572421 h 1866471"/>
                <a:gd name="connsiteX6" fmla="*/ 1662959 w 1706091"/>
                <a:gd name="connsiteY6" fmla="*/ 1141100 h 1866471"/>
                <a:gd name="connsiteX0" fmla="*/ 1709961 w 1753093"/>
                <a:gd name="connsiteY0" fmla="*/ 1141100 h 1831375"/>
                <a:gd name="connsiteX1" fmla="*/ 1028474 w 1753093"/>
                <a:gd name="connsiteY1" fmla="*/ 166316 h 1831375"/>
                <a:gd name="connsiteX2" fmla="*/ 383570 w 1753093"/>
                <a:gd name="connsiteY2" fmla="*/ 240367 h 1831375"/>
                <a:gd name="connsiteX3" fmla="*/ 95539 w 1753093"/>
                <a:gd name="connsiteY3" fmla="*/ 1608518 h 1831375"/>
                <a:gd name="connsiteX4" fmla="*/ 96542 w 1753093"/>
                <a:gd name="connsiteY4" fmla="*/ 1577511 h 1831375"/>
                <a:gd name="connsiteX5" fmla="*/ 674791 w 1753093"/>
                <a:gd name="connsiteY5" fmla="*/ 1788082 h 1831375"/>
                <a:gd name="connsiteX6" fmla="*/ 1287266 w 1753093"/>
                <a:gd name="connsiteY6" fmla="*/ 1572421 h 1831375"/>
                <a:gd name="connsiteX7" fmla="*/ 1709961 w 1753093"/>
                <a:gd name="connsiteY7" fmla="*/ 1141100 h 1831375"/>
                <a:gd name="connsiteX0" fmla="*/ 1650426 w 1693558"/>
                <a:gd name="connsiteY0" fmla="*/ 1141100 h 1926477"/>
                <a:gd name="connsiteX1" fmla="*/ 968939 w 1693558"/>
                <a:gd name="connsiteY1" fmla="*/ 166316 h 1926477"/>
                <a:gd name="connsiteX2" fmla="*/ 324035 w 1693558"/>
                <a:gd name="connsiteY2" fmla="*/ 240367 h 1926477"/>
                <a:gd name="connsiteX3" fmla="*/ 36004 w 1693558"/>
                <a:gd name="connsiteY3" fmla="*/ 1608518 h 1926477"/>
                <a:gd name="connsiteX4" fmla="*/ 108012 w 1693558"/>
                <a:gd name="connsiteY4" fmla="*/ 1896550 h 1926477"/>
                <a:gd name="connsiteX5" fmla="*/ 615256 w 1693558"/>
                <a:gd name="connsiteY5" fmla="*/ 1788082 h 1926477"/>
                <a:gd name="connsiteX6" fmla="*/ 1227731 w 1693558"/>
                <a:gd name="connsiteY6" fmla="*/ 1572421 h 1926477"/>
                <a:gd name="connsiteX7" fmla="*/ 1650426 w 1693558"/>
                <a:gd name="connsiteY7" fmla="*/ 1141100 h 1926477"/>
                <a:gd name="connsiteX0" fmla="*/ 1722435 w 1765567"/>
                <a:gd name="connsiteY0" fmla="*/ 1124906 h 1958289"/>
                <a:gd name="connsiteX1" fmla="*/ 1040948 w 1765567"/>
                <a:gd name="connsiteY1" fmla="*/ 150122 h 1958289"/>
                <a:gd name="connsiteX2" fmla="*/ 396044 w 1765567"/>
                <a:gd name="connsiteY2" fmla="*/ 224173 h 1958289"/>
                <a:gd name="connsiteX3" fmla="*/ 36004 w 1765567"/>
                <a:gd name="connsiteY3" fmla="*/ 1304292 h 1958289"/>
                <a:gd name="connsiteX4" fmla="*/ 180021 w 1765567"/>
                <a:gd name="connsiteY4" fmla="*/ 1880356 h 1958289"/>
                <a:gd name="connsiteX5" fmla="*/ 687265 w 1765567"/>
                <a:gd name="connsiteY5" fmla="*/ 1771888 h 1958289"/>
                <a:gd name="connsiteX6" fmla="*/ 1299740 w 1765567"/>
                <a:gd name="connsiteY6" fmla="*/ 1556227 h 1958289"/>
                <a:gd name="connsiteX7" fmla="*/ 1722435 w 1765567"/>
                <a:gd name="connsiteY7" fmla="*/ 1124906 h 1958289"/>
                <a:gd name="connsiteX0" fmla="*/ 1742895 w 1786027"/>
                <a:gd name="connsiteY0" fmla="*/ 1124906 h 1961459"/>
                <a:gd name="connsiteX1" fmla="*/ 1061408 w 1786027"/>
                <a:gd name="connsiteY1" fmla="*/ 150122 h 1961459"/>
                <a:gd name="connsiteX2" fmla="*/ 416504 w 1786027"/>
                <a:gd name="connsiteY2" fmla="*/ 224173 h 1961459"/>
                <a:gd name="connsiteX3" fmla="*/ 56464 w 1786027"/>
                <a:gd name="connsiteY3" fmla="*/ 1304292 h 1961459"/>
                <a:gd name="connsiteX4" fmla="*/ 77718 w 1786027"/>
                <a:gd name="connsiteY4" fmla="*/ 1285271 h 1961459"/>
                <a:gd name="connsiteX5" fmla="*/ 200481 w 1786027"/>
                <a:gd name="connsiteY5" fmla="*/ 1880356 h 1961459"/>
                <a:gd name="connsiteX6" fmla="*/ 707725 w 1786027"/>
                <a:gd name="connsiteY6" fmla="*/ 1771888 h 1961459"/>
                <a:gd name="connsiteX7" fmla="*/ 1320200 w 1786027"/>
                <a:gd name="connsiteY7" fmla="*/ 1556227 h 1961459"/>
                <a:gd name="connsiteX8" fmla="*/ 1742895 w 1786027"/>
                <a:gd name="connsiteY8" fmla="*/ 1124906 h 1961459"/>
                <a:gd name="connsiteX0" fmla="*/ 1782441 w 1825573"/>
                <a:gd name="connsiteY0" fmla="*/ 1124906 h 1934286"/>
                <a:gd name="connsiteX1" fmla="*/ 1100954 w 1825573"/>
                <a:gd name="connsiteY1" fmla="*/ 150122 h 1934286"/>
                <a:gd name="connsiteX2" fmla="*/ 456050 w 1825573"/>
                <a:gd name="connsiteY2" fmla="*/ 224173 h 1934286"/>
                <a:gd name="connsiteX3" fmla="*/ 96010 w 1825573"/>
                <a:gd name="connsiteY3" fmla="*/ 1304292 h 1934286"/>
                <a:gd name="connsiteX4" fmla="*/ 24003 w 1825573"/>
                <a:gd name="connsiteY4" fmla="*/ 1448308 h 1934286"/>
                <a:gd name="connsiteX5" fmla="*/ 240027 w 1825573"/>
                <a:gd name="connsiteY5" fmla="*/ 1880356 h 1934286"/>
                <a:gd name="connsiteX6" fmla="*/ 747271 w 1825573"/>
                <a:gd name="connsiteY6" fmla="*/ 1771888 h 1934286"/>
                <a:gd name="connsiteX7" fmla="*/ 1359746 w 1825573"/>
                <a:gd name="connsiteY7" fmla="*/ 1556227 h 1934286"/>
                <a:gd name="connsiteX8" fmla="*/ 1782441 w 1825573"/>
                <a:gd name="connsiteY8" fmla="*/ 1124906 h 1934286"/>
                <a:gd name="connsiteX0" fmla="*/ 2142481 w 2185613"/>
                <a:gd name="connsiteY0" fmla="*/ 1124906 h 1898282"/>
                <a:gd name="connsiteX1" fmla="*/ 1460994 w 2185613"/>
                <a:gd name="connsiteY1" fmla="*/ 150122 h 1898282"/>
                <a:gd name="connsiteX2" fmla="*/ 816090 w 2185613"/>
                <a:gd name="connsiteY2" fmla="*/ 224173 h 1898282"/>
                <a:gd name="connsiteX3" fmla="*/ 456050 w 2185613"/>
                <a:gd name="connsiteY3" fmla="*/ 1304292 h 1898282"/>
                <a:gd name="connsiteX4" fmla="*/ 24003 w 2185613"/>
                <a:gd name="connsiteY4" fmla="*/ 1664332 h 1898282"/>
                <a:gd name="connsiteX5" fmla="*/ 600067 w 2185613"/>
                <a:gd name="connsiteY5" fmla="*/ 1880356 h 1898282"/>
                <a:gd name="connsiteX6" fmla="*/ 1107311 w 2185613"/>
                <a:gd name="connsiteY6" fmla="*/ 1771888 h 1898282"/>
                <a:gd name="connsiteX7" fmla="*/ 1719786 w 2185613"/>
                <a:gd name="connsiteY7" fmla="*/ 1556227 h 1898282"/>
                <a:gd name="connsiteX8" fmla="*/ 2142481 w 2185613"/>
                <a:gd name="connsiteY8" fmla="*/ 1124906 h 1898282"/>
                <a:gd name="connsiteX0" fmla="*/ 2142480 w 2185612"/>
                <a:gd name="connsiteY0" fmla="*/ 1124906 h 2114306"/>
                <a:gd name="connsiteX1" fmla="*/ 1460993 w 2185612"/>
                <a:gd name="connsiteY1" fmla="*/ 150122 h 2114306"/>
                <a:gd name="connsiteX2" fmla="*/ 816089 w 2185612"/>
                <a:gd name="connsiteY2" fmla="*/ 224173 h 2114306"/>
                <a:gd name="connsiteX3" fmla="*/ 456049 w 2185612"/>
                <a:gd name="connsiteY3" fmla="*/ 1304292 h 2114306"/>
                <a:gd name="connsiteX4" fmla="*/ 24002 w 2185612"/>
                <a:gd name="connsiteY4" fmla="*/ 1664332 h 2114306"/>
                <a:gd name="connsiteX5" fmla="*/ 312034 w 2185612"/>
                <a:gd name="connsiteY5" fmla="*/ 2096380 h 2114306"/>
                <a:gd name="connsiteX6" fmla="*/ 1107310 w 2185612"/>
                <a:gd name="connsiteY6" fmla="*/ 1771888 h 2114306"/>
                <a:gd name="connsiteX7" fmla="*/ 1719785 w 2185612"/>
                <a:gd name="connsiteY7" fmla="*/ 1556227 h 2114306"/>
                <a:gd name="connsiteX8" fmla="*/ 2142480 w 2185612"/>
                <a:gd name="connsiteY8" fmla="*/ 1124906 h 2114306"/>
                <a:gd name="connsiteX0" fmla="*/ 2142480 w 2185612"/>
                <a:gd name="connsiteY0" fmla="*/ 1124906 h 2120383"/>
                <a:gd name="connsiteX1" fmla="*/ 1460993 w 2185612"/>
                <a:gd name="connsiteY1" fmla="*/ 150122 h 2120383"/>
                <a:gd name="connsiteX2" fmla="*/ 816089 w 2185612"/>
                <a:gd name="connsiteY2" fmla="*/ 224173 h 2120383"/>
                <a:gd name="connsiteX3" fmla="*/ 456049 w 2185612"/>
                <a:gd name="connsiteY3" fmla="*/ 1304292 h 2120383"/>
                <a:gd name="connsiteX4" fmla="*/ 24002 w 2185612"/>
                <a:gd name="connsiteY4" fmla="*/ 1664332 h 2120383"/>
                <a:gd name="connsiteX5" fmla="*/ 312034 w 2185612"/>
                <a:gd name="connsiteY5" fmla="*/ 2096380 h 2120383"/>
                <a:gd name="connsiteX6" fmla="*/ 1104121 w 2185612"/>
                <a:gd name="connsiteY6" fmla="*/ 1808348 h 2120383"/>
                <a:gd name="connsiteX7" fmla="*/ 1719785 w 2185612"/>
                <a:gd name="connsiteY7" fmla="*/ 1556227 h 2120383"/>
                <a:gd name="connsiteX8" fmla="*/ 2142480 w 2185612"/>
                <a:gd name="connsiteY8" fmla="*/ 1124906 h 2120383"/>
                <a:gd name="connsiteX0" fmla="*/ 2142480 w 2191013"/>
                <a:gd name="connsiteY0" fmla="*/ 1124906 h 2120383"/>
                <a:gd name="connsiteX1" fmla="*/ 1460993 w 2191013"/>
                <a:gd name="connsiteY1" fmla="*/ 150122 h 2120383"/>
                <a:gd name="connsiteX2" fmla="*/ 816089 w 2191013"/>
                <a:gd name="connsiteY2" fmla="*/ 224173 h 2120383"/>
                <a:gd name="connsiteX3" fmla="*/ 456049 w 2191013"/>
                <a:gd name="connsiteY3" fmla="*/ 1304292 h 2120383"/>
                <a:gd name="connsiteX4" fmla="*/ 24002 w 2191013"/>
                <a:gd name="connsiteY4" fmla="*/ 1664332 h 2120383"/>
                <a:gd name="connsiteX5" fmla="*/ 312034 w 2191013"/>
                <a:gd name="connsiteY5" fmla="*/ 2096380 h 2120383"/>
                <a:gd name="connsiteX6" fmla="*/ 1104121 w 2191013"/>
                <a:gd name="connsiteY6" fmla="*/ 1808348 h 2120383"/>
                <a:gd name="connsiteX7" fmla="*/ 1752193 w 2191013"/>
                <a:gd name="connsiteY7" fmla="*/ 1592324 h 2120383"/>
                <a:gd name="connsiteX8" fmla="*/ 2142480 w 2191013"/>
                <a:gd name="connsiteY8" fmla="*/ 1124906 h 2120383"/>
                <a:gd name="connsiteX0" fmla="*/ 2142480 w 2191013"/>
                <a:gd name="connsiteY0" fmla="*/ 1124906 h 2132384"/>
                <a:gd name="connsiteX1" fmla="*/ 1460993 w 2191013"/>
                <a:gd name="connsiteY1" fmla="*/ 150122 h 2132384"/>
                <a:gd name="connsiteX2" fmla="*/ 816089 w 2191013"/>
                <a:gd name="connsiteY2" fmla="*/ 224173 h 2132384"/>
                <a:gd name="connsiteX3" fmla="*/ 456049 w 2191013"/>
                <a:gd name="connsiteY3" fmla="*/ 1304292 h 2132384"/>
                <a:gd name="connsiteX4" fmla="*/ 24002 w 2191013"/>
                <a:gd name="connsiteY4" fmla="*/ 1664332 h 2132384"/>
                <a:gd name="connsiteX5" fmla="*/ 312034 w 2191013"/>
                <a:gd name="connsiteY5" fmla="*/ 2096380 h 2132384"/>
                <a:gd name="connsiteX6" fmla="*/ 1104121 w 2191013"/>
                <a:gd name="connsiteY6" fmla="*/ 1880356 h 2132384"/>
                <a:gd name="connsiteX7" fmla="*/ 1752193 w 2191013"/>
                <a:gd name="connsiteY7" fmla="*/ 1592324 h 2132384"/>
                <a:gd name="connsiteX8" fmla="*/ 2142480 w 2191013"/>
                <a:gd name="connsiteY8" fmla="*/ 1124906 h 2132384"/>
                <a:gd name="connsiteX0" fmla="*/ 2184241 w 2232774"/>
                <a:gd name="connsiteY0" fmla="*/ 1082161 h 2126278"/>
                <a:gd name="connsiteX1" fmla="*/ 1460993 w 2232774"/>
                <a:gd name="connsiteY1" fmla="*/ 144016 h 2126278"/>
                <a:gd name="connsiteX2" fmla="*/ 816089 w 2232774"/>
                <a:gd name="connsiteY2" fmla="*/ 218067 h 2126278"/>
                <a:gd name="connsiteX3" fmla="*/ 456049 w 2232774"/>
                <a:gd name="connsiteY3" fmla="*/ 1298186 h 2126278"/>
                <a:gd name="connsiteX4" fmla="*/ 24002 w 2232774"/>
                <a:gd name="connsiteY4" fmla="*/ 1658226 h 2126278"/>
                <a:gd name="connsiteX5" fmla="*/ 312034 w 2232774"/>
                <a:gd name="connsiteY5" fmla="*/ 2090274 h 2126278"/>
                <a:gd name="connsiteX6" fmla="*/ 1104121 w 2232774"/>
                <a:gd name="connsiteY6" fmla="*/ 1874250 h 2126278"/>
                <a:gd name="connsiteX7" fmla="*/ 1752193 w 2232774"/>
                <a:gd name="connsiteY7" fmla="*/ 1586218 h 2126278"/>
                <a:gd name="connsiteX8" fmla="*/ 2184241 w 2232774"/>
                <a:gd name="connsiteY8" fmla="*/ 1082161 h 2126278"/>
                <a:gd name="connsiteX0" fmla="*/ 2184241 w 2232247"/>
                <a:gd name="connsiteY0" fmla="*/ 1152128 h 2196245"/>
                <a:gd name="connsiteX1" fmla="*/ 1464160 w 2232247"/>
                <a:gd name="connsiteY1" fmla="*/ 144016 h 2196245"/>
                <a:gd name="connsiteX2" fmla="*/ 816089 w 2232247"/>
                <a:gd name="connsiteY2" fmla="*/ 288034 h 2196245"/>
                <a:gd name="connsiteX3" fmla="*/ 456049 w 2232247"/>
                <a:gd name="connsiteY3" fmla="*/ 1368153 h 2196245"/>
                <a:gd name="connsiteX4" fmla="*/ 24002 w 2232247"/>
                <a:gd name="connsiteY4" fmla="*/ 1728193 h 2196245"/>
                <a:gd name="connsiteX5" fmla="*/ 312034 w 2232247"/>
                <a:gd name="connsiteY5" fmla="*/ 2160241 h 2196245"/>
                <a:gd name="connsiteX6" fmla="*/ 1104121 w 2232247"/>
                <a:gd name="connsiteY6" fmla="*/ 1944217 h 2196245"/>
                <a:gd name="connsiteX7" fmla="*/ 1752193 w 2232247"/>
                <a:gd name="connsiteY7" fmla="*/ 1656185 h 2196245"/>
                <a:gd name="connsiteX8" fmla="*/ 2184241 w 2232247"/>
                <a:gd name="connsiteY8" fmla="*/ 1152128 h 2196245"/>
                <a:gd name="connsiteX0" fmla="*/ 2256249 w 2304255"/>
                <a:gd name="connsiteY0" fmla="*/ 1152129 h 2196245"/>
                <a:gd name="connsiteX1" fmla="*/ 1464160 w 2304255"/>
                <a:gd name="connsiteY1" fmla="*/ 144016 h 2196245"/>
                <a:gd name="connsiteX2" fmla="*/ 816089 w 2304255"/>
                <a:gd name="connsiteY2" fmla="*/ 288034 h 2196245"/>
                <a:gd name="connsiteX3" fmla="*/ 456049 w 2304255"/>
                <a:gd name="connsiteY3" fmla="*/ 1368153 h 2196245"/>
                <a:gd name="connsiteX4" fmla="*/ 24002 w 2304255"/>
                <a:gd name="connsiteY4" fmla="*/ 1728193 h 2196245"/>
                <a:gd name="connsiteX5" fmla="*/ 312034 w 2304255"/>
                <a:gd name="connsiteY5" fmla="*/ 2160241 h 2196245"/>
                <a:gd name="connsiteX6" fmla="*/ 1104121 w 2304255"/>
                <a:gd name="connsiteY6" fmla="*/ 1944217 h 2196245"/>
                <a:gd name="connsiteX7" fmla="*/ 1752193 w 2304255"/>
                <a:gd name="connsiteY7" fmla="*/ 1656185 h 2196245"/>
                <a:gd name="connsiteX8" fmla="*/ 2256249 w 2304255"/>
                <a:gd name="connsiteY8" fmla="*/ 1152129 h 2196245"/>
                <a:gd name="connsiteX0" fmla="*/ 2256249 w 2316256"/>
                <a:gd name="connsiteY0" fmla="*/ 1152129 h 2196245"/>
                <a:gd name="connsiteX1" fmla="*/ 1464160 w 2316256"/>
                <a:gd name="connsiteY1" fmla="*/ 144016 h 2196245"/>
                <a:gd name="connsiteX2" fmla="*/ 816089 w 2316256"/>
                <a:gd name="connsiteY2" fmla="*/ 288034 h 2196245"/>
                <a:gd name="connsiteX3" fmla="*/ 456049 w 2316256"/>
                <a:gd name="connsiteY3" fmla="*/ 1368153 h 2196245"/>
                <a:gd name="connsiteX4" fmla="*/ 24002 w 2316256"/>
                <a:gd name="connsiteY4" fmla="*/ 1728193 h 2196245"/>
                <a:gd name="connsiteX5" fmla="*/ 312034 w 2316256"/>
                <a:gd name="connsiteY5" fmla="*/ 2160241 h 2196245"/>
                <a:gd name="connsiteX6" fmla="*/ 1104121 w 2316256"/>
                <a:gd name="connsiteY6" fmla="*/ 1944217 h 2196245"/>
                <a:gd name="connsiteX7" fmla="*/ 1824201 w 2316256"/>
                <a:gd name="connsiteY7" fmla="*/ 1656185 h 2196245"/>
                <a:gd name="connsiteX8" fmla="*/ 2256249 w 2316256"/>
                <a:gd name="connsiteY8" fmla="*/ 1152129 h 2196245"/>
                <a:gd name="connsiteX0" fmla="*/ 2256249 w 2316256"/>
                <a:gd name="connsiteY0" fmla="*/ 1224136 h 2268252"/>
                <a:gd name="connsiteX1" fmla="*/ 1464160 w 2316256"/>
                <a:gd name="connsiteY1" fmla="*/ 144016 h 2268252"/>
                <a:gd name="connsiteX2" fmla="*/ 816089 w 2316256"/>
                <a:gd name="connsiteY2" fmla="*/ 360041 h 2268252"/>
                <a:gd name="connsiteX3" fmla="*/ 456049 w 2316256"/>
                <a:gd name="connsiteY3" fmla="*/ 1440160 h 2268252"/>
                <a:gd name="connsiteX4" fmla="*/ 24002 w 2316256"/>
                <a:gd name="connsiteY4" fmla="*/ 1800200 h 2268252"/>
                <a:gd name="connsiteX5" fmla="*/ 312034 w 2316256"/>
                <a:gd name="connsiteY5" fmla="*/ 2232248 h 2268252"/>
                <a:gd name="connsiteX6" fmla="*/ 1104121 w 2316256"/>
                <a:gd name="connsiteY6" fmla="*/ 2016224 h 2268252"/>
                <a:gd name="connsiteX7" fmla="*/ 1824201 w 2316256"/>
                <a:gd name="connsiteY7" fmla="*/ 1728192 h 2268252"/>
                <a:gd name="connsiteX8" fmla="*/ 2256249 w 2316256"/>
                <a:gd name="connsiteY8" fmla="*/ 1224136 h 2268252"/>
                <a:gd name="connsiteX0" fmla="*/ 2307780 w 2367787"/>
                <a:gd name="connsiteY0" fmla="*/ 1224136 h 2265293"/>
                <a:gd name="connsiteX1" fmla="*/ 1515691 w 2367787"/>
                <a:gd name="connsiteY1" fmla="*/ 144016 h 2265293"/>
                <a:gd name="connsiteX2" fmla="*/ 867620 w 2367787"/>
                <a:gd name="connsiteY2" fmla="*/ 360041 h 2265293"/>
                <a:gd name="connsiteX3" fmla="*/ 507580 w 2367787"/>
                <a:gd name="connsiteY3" fmla="*/ 1440160 h 2265293"/>
                <a:gd name="connsiteX4" fmla="*/ 75533 w 2367787"/>
                <a:gd name="connsiteY4" fmla="*/ 1800200 h 2265293"/>
                <a:gd name="connsiteX5" fmla="*/ 54379 w 2367787"/>
                <a:gd name="connsiteY5" fmla="*/ 1817954 h 2265293"/>
                <a:gd name="connsiteX6" fmla="*/ 363565 w 2367787"/>
                <a:gd name="connsiteY6" fmla="*/ 2232248 h 2265293"/>
                <a:gd name="connsiteX7" fmla="*/ 1155652 w 2367787"/>
                <a:gd name="connsiteY7" fmla="*/ 2016224 h 2265293"/>
                <a:gd name="connsiteX8" fmla="*/ 1875732 w 2367787"/>
                <a:gd name="connsiteY8" fmla="*/ 1728192 h 2265293"/>
                <a:gd name="connsiteX9" fmla="*/ 2307780 w 2367787"/>
                <a:gd name="connsiteY9" fmla="*/ 1224136 h 2265293"/>
                <a:gd name="connsiteX0" fmla="*/ 2330065 w 2390072"/>
                <a:gd name="connsiteY0" fmla="*/ 1224136 h 2265293"/>
                <a:gd name="connsiteX1" fmla="*/ 1537976 w 2390072"/>
                <a:gd name="connsiteY1" fmla="*/ 144016 h 2265293"/>
                <a:gd name="connsiteX2" fmla="*/ 889905 w 2390072"/>
                <a:gd name="connsiteY2" fmla="*/ 360041 h 2265293"/>
                <a:gd name="connsiteX3" fmla="*/ 529865 w 2390072"/>
                <a:gd name="connsiteY3" fmla="*/ 1440160 h 2265293"/>
                <a:gd name="connsiteX4" fmla="*/ 97818 w 2390072"/>
                <a:gd name="connsiteY4" fmla="*/ 1800200 h 2265293"/>
                <a:gd name="connsiteX5" fmla="*/ 76664 w 2390072"/>
                <a:gd name="connsiteY5" fmla="*/ 1817954 h 2265293"/>
                <a:gd name="connsiteX6" fmla="*/ 385850 w 2390072"/>
                <a:gd name="connsiteY6" fmla="*/ 2232248 h 2265293"/>
                <a:gd name="connsiteX7" fmla="*/ 1177937 w 2390072"/>
                <a:gd name="connsiteY7" fmla="*/ 2016224 h 2265293"/>
                <a:gd name="connsiteX8" fmla="*/ 1898017 w 2390072"/>
                <a:gd name="connsiteY8" fmla="*/ 1728192 h 2265293"/>
                <a:gd name="connsiteX9" fmla="*/ 2330065 w 2390072"/>
                <a:gd name="connsiteY9" fmla="*/ 1224136 h 2265293"/>
                <a:gd name="connsiteX0" fmla="*/ 2380920 w 2440927"/>
                <a:gd name="connsiteY0" fmla="*/ 1224136 h 2292772"/>
                <a:gd name="connsiteX1" fmla="*/ 1588831 w 2440927"/>
                <a:gd name="connsiteY1" fmla="*/ 144016 h 2292772"/>
                <a:gd name="connsiteX2" fmla="*/ 940760 w 2440927"/>
                <a:gd name="connsiteY2" fmla="*/ 360041 h 2292772"/>
                <a:gd name="connsiteX3" fmla="*/ 580720 w 2440927"/>
                <a:gd name="connsiteY3" fmla="*/ 1440160 h 2292772"/>
                <a:gd name="connsiteX4" fmla="*/ 148673 w 2440927"/>
                <a:gd name="connsiteY4" fmla="*/ 1800200 h 2292772"/>
                <a:gd name="connsiteX5" fmla="*/ 76664 w 2440927"/>
                <a:gd name="connsiteY5" fmla="*/ 2016225 h 2292772"/>
                <a:gd name="connsiteX6" fmla="*/ 436705 w 2440927"/>
                <a:gd name="connsiteY6" fmla="*/ 2232248 h 2292772"/>
                <a:gd name="connsiteX7" fmla="*/ 1228792 w 2440927"/>
                <a:gd name="connsiteY7" fmla="*/ 2016224 h 2292772"/>
                <a:gd name="connsiteX8" fmla="*/ 1948872 w 2440927"/>
                <a:gd name="connsiteY8" fmla="*/ 1728192 h 2292772"/>
                <a:gd name="connsiteX9" fmla="*/ 2380920 w 2440927"/>
                <a:gd name="connsiteY9" fmla="*/ 1224136 h 2292772"/>
                <a:gd name="connsiteX0" fmla="*/ 2352261 w 2412268"/>
                <a:gd name="connsiteY0" fmla="*/ 1224136 h 2266667"/>
                <a:gd name="connsiteX1" fmla="*/ 1560172 w 2412268"/>
                <a:gd name="connsiteY1" fmla="*/ 144016 h 2266667"/>
                <a:gd name="connsiteX2" fmla="*/ 912101 w 2412268"/>
                <a:gd name="connsiteY2" fmla="*/ 360041 h 2266667"/>
                <a:gd name="connsiteX3" fmla="*/ 552061 w 2412268"/>
                <a:gd name="connsiteY3" fmla="*/ 1440160 h 2266667"/>
                <a:gd name="connsiteX4" fmla="*/ 120014 w 2412268"/>
                <a:gd name="connsiteY4" fmla="*/ 1800200 h 2266667"/>
                <a:gd name="connsiteX5" fmla="*/ 48005 w 2412268"/>
                <a:gd name="connsiteY5" fmla="*/ 2016225 h 2266667"/>
                <a:gd name="connsiteX6" fmla="*/ 408046 w 2412268"/>
                <a:gd name="connsiteY6" fmla="*/ 2232248 h 2266667"/>
                <a:gd name="connsiteX7" fmla="*/ 1200133 w 2412268"/>
                <a:gd name="connsiteY7" fmla="*/ 2016224 h 2266667"/>
                <a:gd name="connsiteX8" fmla="*/ 1920213 w 2412268"/>
                <a:gd name="connsiteY8" fmla="*/ 1728192 h 2266667"/>
                <a:gd name="connsiteX9" fmla="*/ 2352261 w 2412268"/>
                <a:gd name="connsiteY9" fmla="*/ 1224136 h 2266667"/>
                <a:gd name="connsiteX0" fmla="*/ 2256249 w 2316256"/>
                <a:gd name="connsiteY0" fmla="*/ 1224136 h 2268252"/>
                <a:gd name="connsiteX1" fmla="*/ 1464160 w 2316256"/>
                <a:gd name="connsiteY1" fmla="*/ 144016 h 2268252"/>
                <a:gd name="connsiteX2" fmla="*/ 816089 w 2316256"/>
                <a:gd name="connsiteY2" fmla="*/ 360041 h 2268252"/>
                <a:gd name="connsiteX3" fmla="*/ 456049 w 2316256"/>
                <a:gd name="connsiteY3" fmla="*/ 1440160 h 2268252"/>
                <a:gd name="connsiteX4" fmla="*/ 24002 w 2316256"/>
                <a:gd name="connsiteY4" fmla="*/ 1800200 h 2268252"/>
                <a:gd name="connsiteX5" fmla="*/ 312034 w 2316256"/>
                <a:gd name="connsiteY5" fmla="*/ 2232248 h 2268252"/>
                <a:gd name="connsiteX6" fmla="*/ 1104121 w 2316256"/>
                <a:gd name="connsiteY6" fmla="*/ 2016224 h 2268252"/>
                <a:gd name="connsiteX7" fmla="*/ 1824201 w 2316256"/>
                <a:gd name="connsiteY7" fmla="*/ 1728192 h 2268252"/>
                <a:gd name="connsiteX8" fmla="*/ 2256249 w 2316256"/>
                <a:gd name="connsiteY8" fmla="*/ 1224136 h 2268252"/>
                <a:gd name="connsiteX0" fmla="*/ 2302029 w 2362036"/>
                <a:gd name="connsiteY0" fmla="*/ 1224136 h 2265293"/>
                <a:gd name="connsiteX1" fmla="*/ 1509940 w 2362036"/>
                <a:gd name="connsiteY1" fmla="*/ 144016 h 2265293"/>
                <a:gd name="connsiteX2" fmla="*/ 861869 w 2362036"/>
                <a:gd name="connsiteY2" fmla="*/ 360041 h 2265293"/>
                <a:gd name="connsiteX3" fmla="*/ 501829 w 2362036"/>
                <a:gd name="connsiteY3" fmla="*/ 1440160 h 2265293"/>
                <a:gd name="connsiteX4" fmla="*/ 69782 w 2362036"/>
                <a:gd name="connsiteY4" fmla="*/ 1800200 h 2265293"/>
                <a:gd name="connsiteX5" fmla="*/ 83135 w 2362036"/>
                <a:gd name="connsiteY5" fmla="*/ 1817954 h 2265293"/>
                <a:gd name="connsiteX6" fmla="*/ 357814 w 2362036"/>
                <a:gd name="connsiteY6" fmla="*/ 2232248 h 2265293"/>
                <a:gd name="connsiteX7" fmla="*/ 1149901 w 2362036"/>
                <a:gd name="connsiteY7" fmla="*/ 2016224 h 2265293"/>
                <a:gd name="connsiteX8" fmla="*/ 1869981 w 2362036"/>
                <a:gd name="connsiteY8" fmla="*/ 1728192 h 2265293"/>
                <a:gd name="connsiteX9" fmla="*/ 2302029 w 2362036"/>
                <a:gd name="connsiteY9" fmla="*/ 1224136 h 2265293"/>
                <a:gd name="connsiteX0" fmla="*/ 2304255 w 2364262"/>
                <a:gd name="connsiteY0" fmla="*/ 1224136 h 2256251"/>
                <a:gd name="connsiteX1" fmla="*/ 1512166 w 2364262"/>
                <a:gd name="connsiteY1" fmla="*/ 144016 h 2256251"/>
                <a:gd name="connsiteX2" fmla="*/ 864095 w 2364262"/>
                <a:gd name="connsiteY2" fmla="*/ 360041 h 2256251"/>
                <a:gd name="connsiteX3" fmla="*/ 504055 w 2364262"/>
                <a:gd name="connsiteY3" fmla="*/ 1440160 h 2256251"/>
                <a:gd name="connsiteX4" fmla="*/ 72008 w 2364262"/>
                <a:gd name="connsiteY4" fmla="*/ 1800200 h 2256251"/>
                <a:gd name="connsiteX5" fmla="*/ 72007 w 2364262"/>
                <a:gd name="connsiteY5" fmla="*/ 2160241 h 2256251"/>
                <a:gd name="connsiteX6" fmla="*/ 360040 w 2364262"/>
                <a:gd name="connsiteY6" fmla="*/ 2232248 h 2256251"/>
                <a:gd name="connsiteX7" fmla="*/ 1152127 w 2364262"/>
                <a:gd name="connsiteY7" fmla="*/ 2016224 h 2256251"/>
                <a:gd name="connsiteX8" fmla="*/ 1872207 w 2364262"/>
                <a:gd name="connsiteY8" fmla="*/ 1728192 h 2256251"/>
                <a:gd name="connsiteX9" fmla="*/ 2304255 w 2364262"/>
                <a:gd name="connsiteY9" fmla="*/ 1224136 h 225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4262" h="2256251">
                  <a:moveTo>
                    <a:pt x="2304255" y="1224136"/>
                  </a:moveTo>
                  <a:cubicBezTo>
                    <a:pt x="2244248" y="960107"/>
                    <a:pt x="1752193" y="288032"/>
                    <a:pt x="1512166" y="144016"/>
                  </a:cubicBezTo>
                  <a:cubicBezTo>
                    <a:pt x="1272139" y="0"/>
                    <a:pt x="1032114" y="144017"/>
                    <a:pt x="864095" y="360041"/>
                  </a:cubicBezTo>
                  <a:cubicBezTo>
                    <a:pt x="696076" y="576065"/>
                    <a:pt x="636069" y="1200134"/>
                    <a:pt x="504055" y="1440160"/>
                  </a:cubicBezTo>
                  <a:cubicBezTo>
                    <a:pt x="372041" y="1680186"/>
                    <a:pt x="144016" y="1680187"/>
                    <a:pt x="72008" y="1800200"/>
                  </a:cubicBezTo>
                  <a:cubicBezTo>
                    <a:pt x="0" y="1920214"/>
                    <a:pt x="24002" y="2088233"/>
                    <a:pt x="72007" y="2160241"/>
                  </a:cubicBezTo>
                  <a:cubicBezTo>
                    <a:pt x="120012" y="2232249"/>
                    <a:pt x="180020" y="2256251"/>
                    <a:pt x="360040" y="2232248"/>
                  </a:cubicBezTo>
                  <a:cubicBezTo>
                    <a:pt x="540060" y="2208245"/>
                    <a:pt x="900099" y="2100233"/>
                    <a:pt x="1152127" y="2016224"/>
                  </a:cubicBezTo>
                  <a:cubicBezTo>
                    <a:pt x="1404155" y="1932215"/>
                    <a:pt x="1680186" y="1860207"/>
                    <a:pt x="1872207" y="1728192"/>
                  </a:cubicBezTo>
                  <a:cubicBezTo>
                    <a:pt x="2064228" y="1596177"/>
                    <a:pt x="2364262" y="1488165"/>
                    <a:pt x="2304255" y="12241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7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95536" y="272649"/>
              <a:ext cx="2136237" cy="2784310"/>
            </a:xfrm>
            <a:custGeom>
              <a:avLst/>
              <a:gdLst>
                <a:gd name="connsiteX0" fmla="*/ 378125 w 1938068"/>
                <a:gd name="connsiteY0" fmla="*/ 789317 h 2600864"/>
                <a:gd name="connsiteX1" fmla="*/ 1378789 w 1938068"/>
                <a:gd name="connsiteY1" fmla="*/ 56072 h 2600864"/>
                <a:gd name="connsiteX2" fmla="*/ 1887747 w 1938068"/>
                <a:gd name="connsiteY2" fmla="*/ 452887 h 2600864"/>
                <a:gd name="connsiteX3" fmla="*/ 1076864 w 1938068"/>
                <a:gd name="connsiteY3" fmla="*/ 1315529 h 2600864"/>
                <a:gd name="connsiteX4" fmla="*/ 645543 w 1938068"/>
                <a:gd name="connsiteY4" fmla="*/ 2367951 h 2600864"/>
                <a:gd name="connsiteX5" fmla="*/ 50321 w 1938068"/>
                <a:gd name="connsiteY5" fmla="*/ 2342072 h 2600864"/>
                <a:gd name="connsiteX6" fmla="*/ 378125 w 1938068"/>
                <a:gd name="connsiteY6" fmla="*/ 789317 h 2600864"/>
                <a:gd name="connsiteX0" fmla="*/ 378125 w 1936295"/>
                <a:gd name="connsiteY0" fmla="*/ 917397 h 2728944"/>
                <a:gd name="connsiteX1" fmla="*/ 1368152 w 1936295"/>
                <a:gd name="connsiteY1" fmla="*/ 56072 h 2728944"/>
                <a:gd name="connsiteX2" fmla="*/ 1887747 w 1936295"/>
                <a:gd name="connsiteY2" fmla="*/ 580967 h 2728944"/>
                <a:gd name="connsiteX3" fmla="*/ 1076864 w 1936295"/>
                <a:gd name="connsiteY3" fmla="*/ 1443609 h 2728944"/>
                <a:gd name="connsiteX4" fmla="*/ 645543 w 1936295"/>
                <a:gd name="connsiteY4" fmla="*/ 2496031 h 2728944"/>
                <a:gd name="connsiteX5" fmla="*/ 50321 w 1936295"/>
                <a:gd name="connsiteY5" fmla="*/ 2470152 h 2728944"/>
                <a:gd name="connsiteX6" fmla="*/ 378125 w 1936295"/>
                <a:gd name="connsiteY6" fmla="*/ 917397 h 2728944"/>
                <a:gd name="connsiteX0" fmla="*/ 378125 w 1992765"/>
                <a:gd name="connsiteY0" fmla="*/ 920870 h 2732417"/>
                <a:gd name="connsiteX1" fmla="*/ 1368152 w 1992765"/>
                <a:gd name="connsiteY1" fmla="*/ 59545 h 2732417"/>
                <a:gd name="connsiteX2" fmla="*/ 1944217 w 1992765"/>
                <a:gd name="connsiteY2" fmla="*/ 563601 h 2732417"/>
                <a:gd name="connsiteX3" fmla="*/ 1076864 w 1992765"/>
                <a:gd name="connsiteY3" fmla="*/ 1447082 h 2732417"/>
                <a:gd name="connsiteX4" fmla="*/ 645543 w 1992765"/>
                <a:gd name="connsiteY4" fmla="*/ 2499504 h 2732417"/>
                <a:gd name="connsiteX5" fmla="*/ 50321 w 1992765"/>
                <a:gd name="connsiteY5" fmla="*/ 2473625 h 2732417"/>
                <a:gd name="connsiteX6" fmla="*/ 378125 w 1992765"/>
                <a:gd name="connsiteY6" fmla="*/ 920870 h 2732417"/>
                <a:gd name="connsiteX0" fmla="*/ 378125 w 1980221"/>
                <a:gd name="connsiteY0" fmla="*/ 920870 h 2732417"/>
                <a:gd name="connsiteX1" fmla="*/ 1368152 w 1980221"/>
                <a:gd name="connsiteY1" fmla="*/ 59545 h 2732417"/>
                <a:gd name="connsiteX2" fmla="*/ 1944217 w 1980221"/>
                <a:gd name="connsiteY2" fmla="*/ 563601 h 2732417"/>
                <a:gd name="connsiteX3" fmla="*/ 1152129 w 1980221"/>
                <a:gd name="connsiteY3" fmla="*/ 1499706 h 2732417"/>
                <a:gd name="connsiteX4" fmla="*/ 645543 w 1980221"/>
                <a:gd name="connsiteY4" fmla="*/ 2499504 h 2732417"/>
                <a:gd name="connsiteX5" fmla="*/ 50321 w 1980221"/>
                <a:gd name="connsiteY5" fmla="*/ 2473625 h 2732417"/>
                <a:gd name="connsiteX6" fmla="*/ 378125 w 1980221"/>
                <a:gd name="connsiteY6" fmla="*/ 920870 h 2732417"/>
                <a:gd name="connsiteX0" fmla="*/ 384797 w 1986893"/>
                <a:gd name="connsiteY0" fmla="*/ 920870 h 2750118"/>
                <a:gd name="connsiteX1" fmla="*/ 1374824 w 1986893"/>
                <a:gd name="connsiteY1" fmla="*/ 59545 h 2750118"/>
                <a:gd name="connsiteX2" fmla="*/ 1950889 w 1986893"/>
                <a:gd name="connsiteY2" fmla="*/ 563601 h 2750118"/>
                <a:gd name="connsiteX3" fmla="*/ 1158801 w 1986893"/>
                <a:gd name="connsiteY3" fmla="*/ 1499706 h 2750118"/>
                <a:gd name="connsiteX4" fmla="*/ 726753 w 1986893"/>
                <a:gd name="connsiteY4" fmla="*/ 2579826 h 2750118"/>
                <a:gd name="connsiteX5" fmla="*/ 56993 w 1986893"/>
                <a:gd name="connsiteY5" fmla="*/ 2473625 h 2750118"/>
                <a:gd name="connsiteX6" fmla="*/ 384797 w 1986893"/>
                <a:gd name="connsiteY6" fmla="*/ 920870 h 2750118"/>
                <a:gd name="connsiteX0" fmla="*/ 435117 w 2037213"/>
                <a:gd name="connsiteY0" fmla="*/ 920870 h 2784310"/>
                <a:gd name="connsiteX1" fmla="*/ 1425144 w 2037213"/>
                <a:gd name="connsiteY1" fmla="*/ 59545 h 2784310"/>
                <a:gd name="connsiteX2" fmla="*/ 2001209 w 2037213"/>
                <a:gd name="connsiteY2" fmla="*/ 563601 h 2784310"/>
                <a:gd name="connsiteX3" fmla="*/ 1209121 w 2037213"/>
                <a:gd name="connsiteY3" fmla="*/ 1499706 h 2784310"/>
                <a:gd name="connsiteX4" fmla="*/ 777073 w 2037213"/>
                <a:gd name="connsiteY4" fmla="*/ 2579826 h 2784310"/>
                <a:gd name="connsiteX5" fmla="*/ 56993 w 2037213"/>
                <a:gd name="connsiteY5" fmla="*/ 2507817 h 2784310"/>
                <a:gd name="connsiteX6" fmla="*/ 435117 w 2037213"/>
                <a:gd name="connsiteY6" fmla="*/ 920870 h 2784310"/>
                <a:gd name="connsiteX0" fmla="*/ 360040 w 2052228"/>
                <a:gd name="connsiteY0" fmla="*/ 924103 h 2784310"/>
                <a:gd name="connsiteX1" fmla="*/ 1440159 w 2052228"/>
                <a:gd name="connsiteY1" fmla="*/ 60007 h 2784310"/>
                <a:gd name="connsiteX2" fmla="*/ 2016224 w 2052228"/>
                <a:gd name="connsiteY2" fmla="*/ 564063 h 2784310"/>
                <a:gd name="connsiteX3" fmla="*/ 1224136 w 2052228"/>
                <a:gd name="connsiteY3" fmla="*/ 1500168 h 2784310"/>
                <a:gd name="connsiteX4" fmla="*/ 792088 w 2052228"/>
                <a:gd name="connsiteY4" fmla="*/ 2580288 h 2784310"/>
                <a:gd name="connsiteX5" fmla="*/ 72008 w 2052228"/>
                <a:gd name="connsiteY5" fmla="*/ 2508279 h 2784310"/>
                <a:gd name="connsiteX6" fmla="*/ 360040 w 2052228"/>
                <a:gd name="connsiteY6" fmla="*/ 924103 h 2784310"/>
                <a:gd name="connsiteX0" fmla="*/ 360040 w 2064229"/>
                <a:gd name="connsiteY0" fmla="*/ 852095 h 2712302"/>
                <a:gd name="connsiteX1" fmla="*/ 1512168 w 2064229"/>
                <a:gd name="connsiteY1" fmla="*/ 60007 h 2712302"/>
                <a:gd name="connsiteX2" fmla="*/ 2016224 w 2064229"/>
                <a:gd name="connsiteY2" fmla="*/ 492055 h 2712302"/>
                <a:gd name="connsiteX3" fmla="*/ 1224136 w 2064229"/>
                <a:gd name="connsiteY3" fmla="*/ 1428160 h 2712302"/>
                <a:gd name="connsiteX4" fmla="*/ 792088 w 2064229"/>
                <a:gd name="connsiteY4" fmla="*/ 2508280 h 2712302"/>
                <a:gd name="connsiteX5" fmla="*/ 72008 w 2064229"/>
                <a:gd name="connsiteY5" fmla="*/ 2436271 h 2712302"/>
                <a:gd name="connsiteX6" fmla="*/ 360040 w 2064229"/>
                <a:gd name="connsiteY6" fmla="*/ 852095 h 2712302"/>
                <a:gd name="connsiteX0" fmla="*/ 360040 w 2064229"/>
                <a:gd name="connsiteY0" fmla="*/ 924103 h 2784310"/>
                <a:gd name="connsiteX1" fmla="*/ 1512168 w 2064229"/>
                <a:gd name="connsiteY1" fmla="*/ 60007 h 2784310"/>
                <a:gd name="connsiteX2" fmla="*/ 2016224 w 2064229"/>
                <a:gd name="connsiteY2" fmla="*/ 564063 h 2784310"/>
                <a:gd name="connsiteX3" fmla="*/ 1224136 w 2064229"/>
                <a:gd name="connsiteY3" fmla="*/ 1500168 h 2784310"/>
                <a:gd name="connsiteX4" fmla="*/ 792088 w 2064229"/>
                <a:gd name="connsiteY4" fmla="*/ 2580288 h 2784310"/>
                <a:gd name="connsiteX5" fmla="*/ 72008 w 2064229"/>
                <a:gd name="connsiteY5" fmla="*/ 2508279 h 2784310"/>
                <a:gd name="connsiteX6" fmla="*/ 360040 w 2064229"/>
                <a:gd name="connsiteY6" fmla="*/ 924103 h 2784310"/>
                <a:gd name="connsiteX0" fmla="*/ 360040 w 2136237"/>
                <a:gd name="connsiteY0" fmla="*/ 924103 h 2784310"/>
                <a:gd name="connsiteX1" fmla="*/ 1512168 w 2136237"/>
                <a:gd name="connsiteY1" fmla="*/ 60007 h 2784310"/>
                <a:gd name="connsiteX2" fmla="*/ 2088232 w 2136237"/>
                <a:gd name="connsiteY2" fmla="*/ 564063 h 2784310"/>
                <a:gd name="connsiteX3" fmla="*/ 1224136 w 2136237"/>
                <a:gd name="connsiteY3" fmla="*/ 1500168 h 2784310"/>
                <a:gd name="connsiteX4" fmla="*/ 792088 w 2136237"/>
                <a:gd name="connsiteY4" fmla="*/ 2580288 h 2784310"/>
                <a:gd name="connsiteX5" fmla="*/ 72008 w 2136237"/>
                <a:gd name="connsiteY5" fmla="*/ 2508279 h 2784310"/>
                <a:gd name="connsiteX6" fmla="*/ 360040 w 2136237"/>
                <a:gd name="connsiteY6" fmla="*/ 924103 h 2784310"/>
                <a:gd name="connsiteX0" fmla="*/ 360040 w 2136237"/>
                <a:gd name="connsiteY0" fmla="*/ 948105 h 2808312"/>
                <a:gd name="connsiteX1" fmla="*/ 1512168 w 2136237"/>
                <a:gd name="connsiteY1" fmla="*/ 84009 h 2808312"/>
                <a:gd name="connsiteX2" fmla="*/ 2088232 w 2136237"/>
                <a:gd name="connsiteY2" fmla="*/ 444049 h 2808312"/>
                <a:gd name="connsiteX3" fmla="*/ 1224136 w 2136237"/>
                <a:gd name="connsiteY3" fmla="*/ 1524170 h 2808312"/>
                <a:gd name="connsiteX4" fmla="*/ 792088 w 2136237"/>
                <a:gd name="connsiteY4" fmla="*/ 2604290 h 2808312"/>
                <a:gd name="connsiteX5" fmla="*/ 72008 w 2136237"/>
                <a:gd name="connsiteY5" fmla="*/ 2532281 h 2808312"/>
                <a:gd name="connsiteX6" fmla="*/ 360040 w 2136237"/>
                <a:gd name="connsiteY6" fmla="*/ 948105 h 2808312"/>
                <a:gd name="connsiteX0" fmla="*/ 360040 w 2064229"/>
                <a:gd name="connsiteY0" fmla="*/ 924103 h 2784310"/>
                <a:gd name="connsiteX1" fmla="*/ 1512168 w 2064229"/>
                <a:gd name="connsiteY1" fmla="*/ 60007 h 2784310"/>
                <a:gd name="connsiteX2" fmla="*/ 2016224 w 2064229"/>
                <a:gd name="connsiteY2" fmla="*/ 564063 h 2784310"/>
                <a:gd name="connsiteX3" fmla="*/ 1224136 w 2064229"/>
                <a:gd name="connsiteY3" fmla="*/ 1500168 h 2784310"/>
                <a:gd name="connsiteX4" fmla="*/ 792088 w 2064229"/>
                <a:gd name="connsiteY4" fmla="*/ 2580288 h 2784310"/>
                <a:gd name="connsiteX5" fmla="*/ 72008 w 2064229"/>
                <a:gd name="connsiteY5" fmla="*/ 2508279 h 2784310"/>
                <a:gd name="connsiteX6" fmla="*/ 360040 w 2064229"/>
                <a:gd name="connsiteY6" fmla="*/ 924103 h 2784310"/>
                <a:gd name="connsiteX0" fmla="*/ 360040 w 2136237"/>
                <a:gd name="connsiteY0" fmla="*/ 924103 h 2784310"/>
                <a:gd name="connsiteX1" fmla="*/ 1512168 w 2136237"/>
                <a:gd name="connsiteY1" fmla="*/ 60007 h 2784310"/>
                <a:gd name="connsiteX2" fmla="*/ 2088232 w 2136237"/>
                <a:gd name="connsiteY2" fmla="*/ 564063 h 2784310"/>
                <a:gd name="connsiteX3" fmla="*/ 1224136 w 2136237"/>
                <a:gd name="connsiteY3" fmla="*/ 1500168 h 2784310"/>
                <a:gd name="connsiteX4" fmla="*/ 792088 w 2136237"/>
                <a:gd name="connsiteY4" fmla="*/ 2580288 h 2784310"/>
                <a:gd name="connsiteX5" fmla="*/ 72008 w 2136237"/>
                <a:gd name="connsiteY5" fmla="*/ 2508279 h 2784310"/>
                <a:gd name="connsiteX6" fmla="*/ 360040 w 2136237"/>
                <a:gd name="connsiteY6" fmla="*/ 924103 h 27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237" h="2784310">
                  <a:moveTo>
                    <a:pt x="360040" y="924103"/>
                  </a:moveTo>
                  <a:cubicBezTo>
                    <a:pt x="600067" y="516058"/>
                    <a:pt x="1224136" y="120014"/>
                    <a:pt x="1512168" y="60007"/>
                  </a:cubicBezTo>
                  <a:cubicBezTo>
                    <a:pt x="1800200" y="0"/>
                    <a:pt x="2136237" y="324036"/>
                    <a:pt x="2088232" y="564063"/>
                  </a:cubicBezTo>
                  <a:cubicBezTo>
                    <a:pt x="2040227" y="804090"/>
                    <a:pt x="1440160" y="1164131"/>
                    <a:pt x="1224136" y="1500168"/>
                  </a:cubicBezTo>
                  <a:cubicBezTo>
                    <a:pt x="1008112" y="1836205"/>
                    <a:pt x="984109" y="2412270"/>
                    <a:pt x="792088" y="2580288"/>
                  </a:cubicBezTo>
                  <a:cubicBezTo>
                    <a:pt x="600067" y="2748307"/>
                    <a:pt x="144016" y="2784310"/>
                    <a:pt x="72008" y="2508279"/>
                  </a:cubicBezTo>
                  <a:cubicBezTo>
                    <a:pt x="0" y="2232248"/>
                    <a:pt x="120013" y="1332148"/>
                    <a:pt x="360040" y="92410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7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9" name="Straight Connector 68"/>
            <p:cNvCxnSpPr>
              <a:stCxn id="80" idx="3"/>
              <a:endCxn id="83" idx="7"/>
            </p:cNvCxnSpPr>
            <p:nvPr/>
          </p:nvCxnSpPr>
          <p:spPr>
            <a:xfrm flipH="1">
              <a:off x="1422929" y="928001"/>
              <a:ext cx="393486" cy="4654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0" idx="6"/>
              <a:endCxn id="81" idx="2"/>
            </p:cNvCxnSpPr>
            <p:nvPr/>
          </p:nvCxnSpPr>
          <p:spPr>
            <a:xfrm>
              <a:off x="2123728" y="800708"/>
              <a:ext cx="648072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81" idx="5"/>
              <a:endCxn id="82" idx="1"/>
            </p:cNvCxnSpPr>
            <p:nvPr/>
          </p:nvCxnSpPr>
          <p:spPr>
            <a:xfrm>
              <a:off x="3079113" y="1144025"/>
              <a:ext cx="321478" cy="393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3" idx="3"/>
              <a:endCxn id="86" idx="0"/>
            </p:cNvCxnSpPr>
            <p:nvPr/>
          </p:nvCxnSpPr>
          <p:spPr>
            <a:xfrm flipH="1">
              <a:off x="863588" y="1648081"/>
              <a:ext cx="304755" cy="7007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6" idx="4"/>
              <a:endCxn id="87" idx="0"/>
            </p:cNvCxnSpPr>
            <p:nvPr/>
          </p:nvCxnSpPr>
          <p:spPr>
            <a:xfrm flipH="1">
              <a:off x="719572" y="2708920"/>
              <a:ext cx="144016" cy="5760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7" idx="4"/>
              <a:endCxn id="88" idx="0"/>
            </p:cNvCxnSpPr>
            <p:nvPr/>
          </p:nvCxnSpPr>
          <p:spPr>
            <a:xfrm flipH="1">
              <a:off x="647564" y="3645024"/>
              <a:ext cx="72008" cy="5040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8" idx="5"/>
              <a:endCxn id="89" idx="2"/>
            </p:cNvCxnSpPr>
            <p:nvPr/>
          </p:nvCxnSpPr>
          <p:spPr>
            <a:xfrm>
              <a:off x="774857" y="4456393"/>
              <a:ext cx="700799" cy="2327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9" idx="3"/>
              <a:endCxn id="90" idx="7"/>
            </p:cNvCxnSpPr>
            <p:nvPr/>
          </p:nvCxnSpPr>
          <p:spPr>
            <a:xfrm flipH="1">
              <a:off x="1350921" y="4816433"/>
              <a:ext cx="177462" cy="4654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9" idx="5"/>
              <a:endCxn id="91" idx="1"/>
            </p:cNvCxnSpPr>
            <p:nvPr/>
          </p:nvCxnSpPr>
          <p:spPr>
            <a:xfrm>
              <a:off x="1782969" y="4816433"/>
              <a:ext cx="177462" cy="4654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3" idx="1"/>
              <a:endCxn id="91" idx="5"/>
            </p:cNvCxnSpPr>
            <p:nvPr/>
          </p:nvCxnSpPr>
          <p:spPr>
            <a:xfrm flipH="1" flipV="1">
              <a:off x="2215017" y="5536513"/>
              <a:ext cx="465494" cy="177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7"/>
              <a:endCxn id="90" idx="3"/>
            </p:cNvCxnSpPr>
            <p:nvPr/>
          </p:nvCxnSpPr>
          <p:spPr>
            <a:xfrm flipV="1">
              <a:off x="702849" y="5536513"/>
              <a:ext cx="393486" cy="177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1763688" y="620688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771800" y="836712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3347864" y="1484784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 dirty="0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115616" y="1340768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 dirty="0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483768" y="1844824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1763688" y="2276872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683568" y="2348880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39552" y="3284984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67544" y="4149080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 dirty="0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475656" y="4509120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043608" y="5229200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907704" y="5229200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95536" y="5661248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 dirty="0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627784" y="5661248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 dirty="0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4" name="Straight Connector 93"/>
            <p:cNvCxnSpPr>
              <a:stCxn id="84" idx="6"/>
              <a:endCxn id="82" idx="3"/>
            </p:cNvCxnSpPr>
            <p:nvPr/>
          </p:nvCxnSpPr>
          <p:spPr>
            <a:xfrm flipV="1">
              <a:off x="2843808" y="1792097"/>
              <a:ext cx="556783" cy="2327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0" idx="5"/>
              <a:endCxn id="84" idx="0"/>
            </p:cNvCxnSpPr>
            <p:nvPr/>
          </p:nvCxnSpPr>
          <p:spPr>
            <a:xfrm>
              <a:off x="2071001" y="928001"/>
              <a:ext cx="592787" cy="9168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5" idx="7"/>
              <a:endCxn id="84" idx="2"/>
            </p:cNvCxnSpPr>
            <p:nvPr/>
          </p:nvCxnSpPr>
          <p:spPr>
            <a:xfrm flipV="1">
              <a:off x="2071001" y="2024844"/>
              <a:ext cx="412767" cy="3047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5" idx="4"/>
              <a:endCxn id="89" idx="0"/>
            </p:cNvCxnSpPr>
            <p:nvPr/>
          </p:nvCxnSpPr>
          <p:spPr>
            <a:xfrm flipH="1">
              <a:off x="1655676" y="2636912"/>
              <a:ext cx="288032" cy="1872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0" idx="6"/>
              <a:endCxn id="91" idx="2"/>
            </p:cNvCxnSpPr>
            <p:nvPr/>
          </p:nvCxnSpPr>
          <p:spPr>
            <a:xfrm>
              <a:off x="1403648" y="540922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3275856" y="4869160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i="1">
                <a:solidFill>
                  <a:srgbClr val="B2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0" name="Straight Connector 99"/>
            <p:cNvCxnSpPr>
              <a:stCxn id="93" idx="7"/>
              <a:endCxn id="99" idx="3"/>
            </p:cNvCxnSpPr>
            <p:nvPr/>
          </p:nvCxnSpPr>
          <p:spPr>
            <a:xfrm flipV="1">
              <a:off x="2935097" y="5176473"/>
              <a:ext cx="393486" cy="537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>
            <a:off x="3640462" y="3037202"/>
            <a:ext cx="2403271" cy="2568580"/>
            <a:chOff x="4226591" y="837905"/>
            <a:chExt cx="4862512" cy="5196982"/>
          </a:xfrm>
        </p:grpSpPr>
        <p:grpSp>
          <p:nvGrpSpPr>
            <p:cNvPr id="102" name="Group 101"/>
            <p:cNvGrpSpPr/>
            <p:nvPr/>
          </p:nvGrpSpPr>
          <p:grpSpPr>
            <a:xfrm>
              <a:off x="6033352" y="837905"/>
              <a:ext cx="1380272" cy="1799007"/>
              <a:chOff x="4817370" y="248647"/>
              <a:chExt cx="1380272" cy="1799007"/>
            </a:xfrm>
          </p:grpSpPr>
          <p:sp>
            <p:nvSpPr>
              <p:cNvPr id="135" name="Freeform 134"/>
              <p:cNvSpPr/>
              <p:nvPr/>
            </p:nvSpPr>
            <p:spPr>
              <a:xfrm>
                <a:off x="4817370" y="248647"/>
                <a:ext cx="1380272" cy="1799007"/>
              </a:xfrm>
              <a:custGeom>
                <a:avLst/>
                <a:gdLst>
                  <a:gd name="connsiteX0" fmla="*/ 378125 w 1938068"/>
                  <a:gd name="connsiteY0" fmla="*/ 789317 h 2600864"/>
                  <a:gd name="connsiteX1" fmla="*/ 1378789 w 1938068"/>
                  <a:gd name="connsiteY1" fmla="*/ 56072 h 2600864"/>
                  <a:gd name="connsiteX2" fmla="*/ 1887747 w 1938068"/>
                  <a:gd name="connsiteY2" fmla="*/ 452887 h 2600864"/>
                  <a:gd name="connsiteX3" fmla="*/ 1076864 w 1938068"/>
                  <a:gd name="connsiteY3" fmla="*/ 1315529 h 2600864"/>
                  <a:gd name="connsiteX4" fmla="*/ 645543 w 1938068"/>
                  <a:gd name="connsiteY4" fmla="*/ 2367951 h 2600864"/>
                  <a:gd name="connsiteX5" fmla="*/ 50321 w 1938068"/>
                  <a:gd name="connsiteY5" fmla="*/ 2342072 h 2600864"/>
                  <a:gd name="connsiteX6" fmla="*/ 378125 w 1938068"/>
                  <a:gd name="connsiteY6" fmla="*/ 789317 h 2600864"/>
                  <a:gd name="connsiteX0" fmla="*/ 378125 w 1936295"/>
                  <a:gd name="connsiteY0" fmla="*/ 917397 h 2728944"/>
                  <a:gd name="connsiteX1" fmla="*/ 1368152 w 1936295"/>
                  <a:gd name="connsiteY1" fmla="*/ 56072 h 2728944"/>
                  <a:gd name="connsiteX2" fmla="*/ 1887747 w 1936295"/>
                  <a:gd name="connsiteY2" fmla="*/ 580967 h 2728944"/>
                  <a:gd name="connsiteX3" fmla="*/ 1076864 w 1936295"/>
                  <a:gd name="connsiteY3" fmla="*/ 1443609 h 2728944"/>
                  <a:gd name="connsiteX4" fmla="*/ 645543 w 1936295"/>
                  <a:gd name="connsiteY4" fmla="*/ 2496031 h 2728944"/>
                  <a:gd name="connsiteX5" fmla="*/ 50321 w 1936295"/>
                  <a:gd name="connsiteY5" fmla="*/ 2470152 h 2728944"/>
                  <a:gd name="connsiteX6" fmla="*/ 378125 w 1936295"/>
                  <a:gd name="connsiteY6" fmla="*/ 917397 h 2728944"/>
                  <a:gd name="connsiteX0" fmla="*/ 378125 w 1992765"/>
                  <a:gd name="connsiteY0" fmla="*/ 920870 h 2732417"/>
                  <a:gd name="connsiteX1" fmla="*/ 1368152 w 1992765"/>
                  <a:gd name="connsiteY1" fmla="*/ 59545 h 2732417"/>
                  <a:gd name="connsiteX2" fmla="*/ 1944217 w 1992765"/>
                  <a:gd name="connsiteY2" fmla="*/ 563601 h 2732417"/>
                  <a:gd name="connsiteX3" fmla="*/ 1076864 w 1992765"/>
                  <a:gd name="connsiteY3" fmla="*/ 1447082 h 2732417"/>
                  <a:gd name="connsiteX4" fmla="*/ 645543 w 1992765"/>
                  <a:gd name="connsiteY4" fmla="*/ 2499504 h 2732417"/>
                  <a:gd name="connsiteX5" fmla="*/ 50321 w 1992765"/>
                  <a:gd name="connsiteY5" fmla="*/ 2473625 h 2732417"/>
                  <a:gd name="connsiteX6" fmla="*/ 378125 w 1992765"/>
                  <a:gd name="connsiteY6" fmla="*/ 920870 h 2732417"/>
                  <a:gd name="connsiteX0" fmla="*/ 378125 w 1980221"/>
                  <a:gd name="connsiteY0" fmla="*/ 920870 h 2732417"/>
                  <a:gd name="connsiteX1" fmla="*/ 1368152 w 1980221"/>
                  <a:gd name="connsiteY1" fmla="*/ 59545 h 2732417"/>
                  <a:gd name="connsiteX2" fmla="*/ 1944217 w 1980221"/>
                  <a:gd name="connsiteY2" fmla="*/ 563601 h 2732417"/>
                  <a:gd name="connsiteX3" fmla="*/ 1152129 w 1980221"/>
                  <a:gd name="connsiteY3" fmla="*/ 1499706 h 2732417"/>
                  <a:gd name="connsiteX4" fmla="*/ 645543 w 1980221"/>
                  <a:gd name="connsiteY4" fmla="*/ 2499504 h 2732417"/>
                  <a:gd name="connsiteX5" fmla="*/ 50321 w 1980221"/>
                  <a:gd name="connsiteY5" fmla="*/ 2473625 h 2732417"/>
                  <a:gd name="connsiteX6" fmla="*/ 378125 w 1980221"/>
                  <a:gd name="connsiteY6" fmla="*/ 920870 h 2732417"/>
                  <a:gd name="connsiteX0" fmla="*/ 384797 w 1986893"/>
                  <a:gd name="connsiteY0" fmla="*/ 920870 h 2750118"/>
                  <a:gd name="connsiteX1" fmla="*/ 1374824 w 1986893"/>
                  <a:gd name="connsiteY1" fmla="*/ 59545 h 2750118"/>
                  <a:gd name="connsiteX2" fmla="*/ 1950889 w 1986893"/>
                  <a:gd name="connsiteY2" fmla="*/ 563601 h 2750118"/>
                  <a:gd name="connsiteX3" fmla="*/ 1158801 w 1986893"/>
                  <a:gd name="connsiteY3" fmla="*/ 1499706 h 2750118"/>
                  <a:gd name="connsiteX4" fmla="*/ 726753 w 1986893"/>
                  <a:gd name="connsiteY4" fmla="*/ 2579826 h 2750118"/>
                  <a:gd name="connsiteX5" fmla="*/ 56993 w 1986893"/>
                  <a:gd name="connsiteY5" fmla="*/ 2473625 h 2750118"/>
                  <a:gd name="connsiteX6" fmla="*/ 384797 w 1986893"/>
                  <a:gd name="connsiteY6" fmla="*/ 920870 h 2750118"/>
                  <a:gd name="connsiteX0" fmla="*/ 435117 w 2037213"/>
                  <a:gd name="connsiteY0" fmla="*/ 920870 h 2784310"/>
                  <a:gd name="connsiteX1" fmla="*/ 1425144 w 2037213"/>
                  <a:gd name="connsiteY1" fmla="*/ 59545 h 2784310"/>
                  <a:gd name="connsiteX2" fmla="*/ 2001209 w 2037213"/>
                  <a:gd name="connsiteY2" fmla="*/ 563601 h 2784310"/>
                  <a:gd name="connsiteX3" fmla="*/ 1209121 w 2037213"/>
                  <a:gd name="connsiteY3" fmla="*/ 1499706 h 2784310"/>
                  <a:gd name="connsiteX4" fmla="*/ 777073 w 2037213"/>
                  <a:gd name="connsiteY4" fmla="*/ 2579826 h 2784310"/>
                  <a:gd name="connsiteX5" fmla="*/ 56993 w 2037213"/>
                  <a:gd name="connsiteY5" fmla="*/ 2507817 h 2784310"/>
                  <a:gd name="connsiteX6" fmla="*/ 435117 w 2037213"/>
                  <a:gd name="connsiteY6" fmla="*/ 920870 h 2784310"/>
                  <a:gd name="connsiteX0" fmla="*/ 360040 w 2052228"/>
                  <a:gd name="connsiteY0" fmla="*/ 924103 h 2784310"/>
                  <a:gd name="connsiteX1" fmla="*/ 1440159 w 2052228"/>
                  <a:gd name="connsiteY1" fmla="*/ 60007 h 2784310"/>
                  <a:gd name="connsiteX2" fmla="*/ 2016224 w 2052228"/>
                  <a:gd name="connsiteY2" fmla="*/ 564063 h 2784310"/>
                  <a:gd name="connsiteX3" fmla="*/ 1224136 w 2052228"/>
                  <a:gd name="connsiteY3" fmla="*/ 1500168 h 2784310"/>
                  <a:gd name="connsiteX4" fmla="*/ 792088 w 2052228"/>
                  <a:gd name="connsiteY4" fmla="*/ 2580288 h 2784310"/>
                  <a:gd name="connsiteX5" fmla="*/ 72008 w 2052228"/>
                  <a:gd name="connsiteY5" fmla="*/ 2508279 h 2784310"/>
                  <a:gd name="connsiteX6" fmla="*/ 360040 w 2052228"/>
                  <a:gd name="connsiteY6" fmla="*/ 924103 h 2784310"/>
                  <a:gd name="connsiteX0" fmla="*/ 360040 w 2064229"/>
                  <a:gd name="connsiteY0" fmla="*/ 852095 h 2712302"/>
                  <a:gd name="connsiteX1" fmla="*/ 1512168 w 2064229"/>
                  <a:gd name="connsiteY1" fmla="*/ 60007 h 2712302"/>
                  <a:gd name="connsiteX2" fmla="*/ 2016224 w 2064229"/>
                  <a:gd name="connsiteY2" fmla="*/ 492055 h 2712302"/>
                  <a:gd name="connsiteX3" fmla="*/ 1224136 w 2064229"/>
                  <a:gd name="connsiteY3" fmla="*/ 1428160 h 2712302"/>
                  <a:gd name="connsiteX4" fmla="*/ 792088 w 2064229"/>
                  <a:gd name="connsiteY4" fmla="*/ 2508280 h 2712302"/>
                  <a:gd name="connsiteX5" fmla="*/ 72008 w 2064229"/>
                  <a:gd name="connsiteY5" fmla="*/ 2436271 h 2712302"/>
                  <a:gd name="connsiteX6" fmla="*/ 360040 w 2064229"/>
                  <a:gd name="connsiteY6" fmla="*/ 852095 h 2712302"/>
                  <a:gd name="connsiteX0" fmla="*/ 360040 w 2064229"/>
                  <a:gd name="connsiteY0" fmla="*/ 924103 h 2784310"/>
                  <a:gd name="connsiteX1" fmla="*/ 1512168 w 2064229"/>
                  <a:gd name="connsiteY1" fmla="*/ 60007 h 2784310"/>
                  <a:gd name="connsiteX2" fmla="*/ 2016224 w 2064229"/>
                  <a:gd name="connsiteY2" fmla="*/ 564063 h 2784310"/>
                  <a:gd name="connsiteX3" fmla="*/ 1224136 w 2064229"/>
                  <a:gd name="connsiteY3" fmla="*/ 1500168 h 2784310"/>
                  <a:gd name="connsiteX4" fmla="*/ 792088 w 2064229"/>
                  <a:gd name="connsiteY4" fmla="*/ 2580288 h 2784310"/>
                  <a:gd name="connsiteX5" fmla="*/ 72008 w 2064229"/>
                  <a:gd name="connsiteY5" fmla="*/ 2508279 h 2784310"/>
                  <a:gd name="connsiteX6" fmla="*/ 360040 w 2064229"/>
                  <a:gd name="connsiteY6" fmla="*/ 924103 h 2784310"/>
                  <a:gd name="connsiteX0" fmla="*/ 360040 w 2136237"/>
                  <a:gd name="connsiteY0" fmla="*/ 924103 h 2784310"/>
                  <a:gd name="connsiteX1" fmla="*/ 1512168 w 2136237"/>
                  <a:gd name="connsiteY1" fmla="*/ 60007 h 2784310"/>
                  <a:gd name="connsiteX2" fmla="*/ 2088232 w 2136237"/>
                  <a:gd name="connsiteY2" fmla="*/ 564063 h 2784310"/>
                  <a:gd name="connsiteX3" fmla="*/ 1224136 w 2136237"/>
                  <a:gd name="connsiteY3" fmla="*/ 1500168 h 2784310"/>
                  <a:gd name="connsiteX4" fmla="*/ 792088 w 2136237"/>
                  <a:gd name="connsiteY4" fmla="*/ 2580288 h 2784310"/>
                  <a:gd name="connsiteX5" fmla="*/ 72008 w 2136237"/>
                  <a:gd name="connsiteY5" fmla="*/ 2508279 h 2784310"/>
                  <a:gd name="connsiteX6" fmla="*/ 360040 w 2136237"/>
                  <a:gd name="connsiteY6" fmla="*/ 924103 h 2784310"/>
                  <a:gd name="connsiteX0" fmla="*/ 360040 w 2136237"/>
                  <a:gd name="connsiteY0" fmla="*/ 948105 h 2808312"/>
                  <a:gd name="connsiteX1" fmla="*/ 1512168 w 2136237"/>
                  <a:gd name="connsiteY1" fmla="*/ 84009 h 2808312"/>
                  <a:gd name="connsiteX2" fmla="*/ 2088232 w 2136237"/>
                  <a:gd name="connsiteY2" fmla="*/ 444049 h 2808312"/>
                  <a:gd name="connsiteX3" fmla="*/ 1224136 w 2136237"/>
                  <a:gd name="connsiteY3" fmla="*/ 1524170 h 2808312"/>
                  <a:gd name="connsiteX4" fmla="*/ 792088 w 2136237"/>
                  <a:gd name="connsiteY4" fmla="*/ 2604290 h 2808312"/>
                  <a:gd name="connsiteX5" fmla="*/ 72008 w 2136237"/>
                  <a:gd name="connsiteY5" fmla="*/ 2532281 h 2808312"/>
                  <a:gd name="connsiteX6" fmla="*/ 360040 w 2136237"/>
                  <a:gd name="connsiteY6" fmla="*/ 948105 h 2808312"/>
                  <a:gd name="connsiteX0" fmla="*/ 360040 w 2064229"/>
                  <a:gd name="connsiteY0" fmla="*/ 924103 h 2784310"/>
                  <a:gd name="connsiteX1" fmla="*/ 1512168 w 2064229"/>
                  <a:gd name="connsiteY1" fmla="*/ 60007 h 2784310"/>
                  <a:gd name="connsiteX2" fmla="*/ 2016224 w 2064229"/>
                  <a:gd name="connsiteY2" fmla="*/ 564063 h 2784310"/>
                  <a:gd name="connsiteX3" fmla="*/ 1224136 w 2064229"/>
                  <a:gd name="connsiteY3" fmla="*/ 1500168 h 2784310"/>
                  <a:gd name="connsiteX4" fmla="*/ 792088 w 2064229"/>
                  <a:gd name="connsiteY4" fmla="*/ 2580288 h 2784310"/>
                  <a:gd name="connsiteX5" fmla="*/ 72008 w 2064229"/>
                  <a:gd name="connsiteY5" fmla="*/ 2508279 h 2784310"/>
                  <a:gd name="connsiteX6" fmla="*/ 360040 w 2064229"/>
                  <a:gd name="connsiteY6" fmla="*/ 924103 h 2784310"/>
                  <a:gd name="connsiteX0" fmla="*/ 360040 w 2136237"/>
                  <a:gd name="connsiteY0" fmla="*/ 924103 h 2784310"/>
                  <a:gd name="connsiteX1" fmla="*/ 1512168 w 2136237"/>
                  <a:gd name="connsiteY1" fmla="*/ 60007 h 2784310"/>
                  <a:gd name="connsiteX2" fmla="*/ 2088232 w 2136237"/>
                  <a:gd name="connsiteY2" fmla="*/ 564063 h 2784310"/>
                  <a:gd name="connsiteX3" fmla="*/ 1224136 w 2136237"/>
                  <a:gd name="connsiteY3" fmla="*/ 1500168 h 2784310"/>
                  <a:gd name="connsiteX4" fmla="*/ 792088 w 2136237"/>
                  <a:gd name="connsiteY4" fmla="*/ 2580288 h 2784310"/>
                  <a:gd name="connsiteX5" fmla="*/ 72008 w 2136237"/>
                  <a:gd name="connsiteY5" fmla="*/ 2508279 h 2784310"/>
                  <a:gd name="connsiteX6" fmla="*/ 360040 w 2136237"/>
                  <a:gd name="connsiteY6" fmla="*/ 924103 h 278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6237" h="2784310">
                    <a:moveTo>
                      <a:pt x="360040" y="924103"/>
                    </a:moveTo>
                    <a:cubicBezTo>
                      <a:pt x="600067" y="516058"/>
                      <a:pt x="1224136" y="120014"/>
                      <a:pt x="1512168" y="60007"/>
                    </a:cubicBezTo>
                    <a:cubicBezTo>
                      <a:pt x="1800200" y="0"/>
                      <a:pt x="2136237" y="324036"/>
                      <a:pt x="2088232" y="564063"/>
                    </a:cubicBezTo>
                    <a:cubicBezTo>
                      <a:pt x="2040227" y="804090"/>
                      <a:pt x="1440160" y="1164131"/>
                      <a:pt x="1224136" y="1500168"/>
                    </a:cubicBezTo>
                    <a:cubicBezTo>
                      <a:pt x="1008112" y="1836205"/>
                      <a:pt x="984109" y="2412270"/>
                      <a:pt x="792088" y="2580288"/>
                    </a:cubicBezTo>
                    <a:cubicBezTo>
                      <a:pt x="600067" y="2748307"/>
                      <a:pt x="144016" y="2784310"/>
                      <a:pt x="72008" y="2508279"/>
                    </a:cubicBezTo>
                    <a:cubicBezTo>
                      <a:pt x="0" y="2232248"/>
                      <a:pt x="120013" y="1332148"/>
                      <a:pt x="360040" y="92410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57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6" name="Straight Connector 135"/>
              <p:cNvCxnSpPr>
                <a:stCxn id="138" idx="3"/>
                <a:endCxn id="139" idx="7"/>
              </p:cNvCxnSpPr>
              <p:nvPr/>
            </p:nvCxnSpPr>
            <p:spPr>
              <a:xfrm flipH="1">
                <a:off x="5481192" y="672085"/>
                <a:ext cx="254240" cy="300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39" idx="3"/>
                <a:endCxn id="140" idx="0"/>
              </p:cNvCxnSpPr>
              <p:nvPr/>
            </p:nvCxnSpPr>
            <p:spPr>
              <a:xfrm flipH="1">
                <a:off x="5119789" y="1137345"/>
                <a:ext cx="196909" cy="4528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137"/>
              <p:cNvSpPr/>
              <p:nvPr/>
            </p:nvSpPr>
            <p:spPr>
              <a:xfrm>
                <a:off x="5701365" y="473523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282630" y="938783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 dirty="0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003474" y="1590148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4921337" y="2926761"/>
              <a:ext cx="1388028" cy="1372518"/>
              <a:chOff x="4608002" y="2001128"/>
              <a:chExt cx="1388028" cy="1372518"/>
            </a:xfrm>
          </p:grpSpPr>
          <p:sp>
            <p:nvSpPr>
              <p:cNvPr id="129" name="Freeform 128"/>
              <p:cNvSpPr/>
              <p:nvPr/>
            </p:nvSpPr>
            <p:spPr>
              <a:xfrm>
                <a:off x="4608002" y="2001128"/>
                <a:ext cx="1388028" cy="1372518"/>
              </a:xfrm>
              <a:custGeom>
                <a:avLst/>
                <a:gdLst>
                  <a:gd name="connsiteX0" fmla="*/ 230038 w 1978324"/>
                  <a:gd name="connsiteY0" fmla="*/ 1511060 h 1976886"/>
                  <a:gd name="connsiteX1" fmla="*/ 178279 w 1978324"/>
                  <a:gd name="connsiteY1" fmla="*/ 820947 h 1976886"/>
                  <a:gd name="connsiteX2" fmla="*/ 342181 w 1978324"/>
                  <a:gd name="connsiteY2" fmla="*/ 87702 h 1976886"/>
                  <a:gd name="connsiteX3" fmla="*/ 937404 w 1978324"/>
                  <a:gd name="connsiteY3" fmla="*/ 294736 h 1976886"/>
                  <a:gd name="connsiteX4" fmla="*/ 954657 w 1978324"/>
                  <a:gd name="connsiteY4" fmla="*/ 1045234 h 1976886"/>
                  <a:gd name="connsiteX5" fmla="*/ 1877683 w 1978324"/>
                  <a:gd name="connsiteY5" fmla="*/ 1476555 h 1976886"/>
                  <a:gd name="connsiteX6" fmla="*/ 1558506 w 1978324"/>
                  <a:gd name="connsiteY6" fmla="*/ 1968260 h 1976886"/>
                  <a:gd name="connsiteX7" fmla="*/ 230038 w 1978324"/>
                  <a:gd name="connsiteY7" fmla="*/ 1511060 h 1976886"/>
                  <a:gd name="connsiteX0" fmla="*/ 230038 w 1978324"/>
                  <a:gd name="connsiteY0" fmla="*/ 1602904 h 2068730"/>
                  <a:gd name="connsiteX1" fmla="*/ 178279 w 1978324"/>
                  <a:gd name="connsiteY1" fmla="*/ 912791 h 2068730"/>
                  <a:gd name="connsiteX2" fmla="*/ 326366 w 1978324"/>
                  <a:gd name="connsiteY2" fmla="*/ 87702 h 2068730"/>
                  <a:gd name="connsiteX3" fmla="*/ 937404 w 1978324"/>
                  <a:gd name="connsiteY3" fmla="*/ 386580 h 2068730"/>
                  <a:gd name="connsiteX4" fmla="*/ 954657 w 1978324"/>
                  <a:gd name="connsiteY4" fmla="*/ 1137078 h 2068730"/>
                  <a:gd name="connsiteX5" fmla="*/ 1877683 w 1978324"/>
                  <a:gd name="connsiteY5" fmla="*/ 1568399 h 2068730"/>
                  <a:gd name="connsiteX6" fmla="*/ 1558506 w 1978324"/>
                  <a:gd name="connsiteY6" fmla="*/ 2060104 h 2068730"/>
                  <a:gd name="connsiteX7" fmla="*/ 230038 w 1978324"/>
                  <a:gd name="connsiteY7" fmla="*/ 1602904 h 2068730"/>
                  <a:gd name="connsiteX0" fmla="*/ 230038 w 1978324"/>
                  <a:gd name="connsiteY0" fmla="*/ 1604711 h 2070537"/>
                  <a:gd name="connsiteX1" fmla="*/ 178279 w 1978324"/>
                  <a:gd name="connsiteY1" fmla="*/ 914598 h 2070537"/>
                  <a:gd name="connsiteX2" fmla="*/ 326366 w 1978324"/>
                  <a:gd name="connsiteY2" fmla="*/ 89509 h 2070537"/>
                  <a:gd name="connsiteX3" fmla="*/ 974438 w 1978324"/>
                  <a:gd name="connsiteY3" fmla="*/ 377541 h 2070537"/>
                  <a:gd name="connsiteX4" fmla="*/ 954657 w 1978324"/>
                  <a:gd name="connsiteY4" fmla="*/ 1138885 h 2070537"/>
                  <a:gd name="connsiteX5" fmla="*/ 1877683 w 1978324"/>
                  <a:gd name="connsiteY5" fmla="*/ 1570206 h 2070537"/>
                  <a:gd name="connsiteX6" fmla="*/ 1558506 w 1978324"/>
                  <a:gd name="connsiteY6" fmla="*/ 2061911 h 2070537"/>
                  <a:gd name="connsiteX7" fmla="*/ 230038 w 1978324"/>
                  <a:gd name="connsiteY7" fmla="*/ 1604711 h 2070537"/>
                  <a:gd name="connsiteX0" fmla="*/ 241361 w 1989647"/>
                  <a:gd name="connsiteY0" fmla="*/ 1599211 h 2065037"/>
                  <a:gd name="connsiteX1" fmla="*/ 121665 w 1989647"/>
                  <a:gd name="connsiteY1" fmla="*/ 876098 h 2065037"/>
                  <a:gd name="connsiteX2" fmla="*/ 337689 w 1989647"/>
                  <a:gd name="connsiteY2" fmla="*/ 84009 h 2065037"/>
                  <a:gd name="connsiteX3" fmla="*/ 985761 w 1989647"/>
                  <a:gd name="connsiteY3" fmla="*/ 372041 h 2065037"/>
                  <a:gd name="connsiteX4" fmla="*/ 965980 w 1989647"/>
                  <a:gd name="connsiteY4" fmla="*/ 1133385 h 2065037"/>
                  <a:gd name="connsiteX5" fmla="*/ 1889006 w 1989647"/>
                  <a:gd name="connsiteY5" fmla="*/ 1564706 h 2065037"/>
                  <a:gd name="connsiteX6" fmla="*/ 1569829 w 1989647"/>
                  <a:gd name="connsiteY6" fmla="*/ 2056411 h 2065037"/>
                  <a:gd name="connsiteX7" fmla="*/ 241361 w 1989647"/>
                  <a:gd name="connsiteY7" fmla="*/ 1599211 h 2065037"/>
                  <a:gd name="connsiteX0" fmla="*/ 241361 w 2037334"/>
                  <a:gd name="connsiteY0" fmla="*/ 1668186 h 2073658"/>
                  <a:gd name="connsiteX1" fmla="*/ 169352 w 2037334"/>
                  <a:gd name="connsiteY1" fmla="*/ 876098 h 2073658"/>
                  <a:gd name="connsiteX2" fmla="*/ 385376 w 2037334"/>
                  <a:gd name="connsiteY2" fmla="*/ 84009 h 2073658"/>
                  <a:gd name="connsiteX3" fmla="*/ 1033448 w 2037334"/>
                  <a:gd name="connsiteY3" fmla="*/ 372041 h 2073658"/>
                  <a:gd name="connsiteX4" fmla="*/ 1013667 w 2037334"/>
                  <a:gd name="connsiteY4" fmla="*/ 1133385 h 2073658"/>
                  <a:gd name="connsiteX5" fmla="*/ 1936693 w 2037334"/>
                  <a:gd name="connsiteY5" fmla="*/ 1564706 h 2073658"/>
                  <a:gd name="connsiteX6" fmla="*/ 1617516 w 2037334"/>
                  <a:gd name="connsiteY6" fmla="*/ 2056411 h 2073658"/>
                  <a:gd name="connsiteX7" fmla="*/ 241361 w 2037334"/>
                  <a:gd name="connsiteY7" fmla="*/ 1668186 h 2073658"/>
                  <a:gd name="connsiteX0" fmla="*/ 240027 w 2034667"/>
                  <a:gd name="connsiteY0" fmla="*/ 1668186 h 2117480"/>
                  <a:gd name="connsiteX1" fmla="*/ 168018 w 2034667"/>
                  <a:gd name="connsiteY1" fmla="*/ 876098 h 2117480"/>
                  <a:gd name="connsiteX2" fmla="*/ 384042 w 2034667"/>
                  <a:gd name="connsiteY2" fmla="*/ 84009 h 2117480"/>
                  <a:gd name="connsiteX3" fmla="*/ 1032114 w 2034667"/>
                  <a:gd name="connsiteY3" fmla="*/ 372041 h 2117480"/>
                  <a:gd name="connsiteX4" fmla="*/ 1012333 w 2034667"/>
                  <a:gd name="connsiteY4" fmla="*/ 1133385 h 2117480"/>
                  <a:gd name="connsiteX5" fmla="*/ 1935359 w 2034667"/>
                  <a:gd name="connsiteY5" fmla="*/ 1564706 h 2117480"/>
                  <a:gd name="connsiteX6" fmla="*/ 1608179 w 2034667"/>
                  <a:gd name="connsiteY6" fmla="*/ 2100233 h 2117480"/>
                  <a:gd name="connsiteX7" fmla="*/ 240027 w 2034667"/>
                  <a:gd name="connsiteY7" fmla="*/ 1668186 h 2117480"/>
                  <a:gd name="connsiteX0" fmla="*/ 240027 w 2067528"/>
                  <a:gd name="connsiteY0" fmla="*/ 1668186 h 2124236"/>
                  <a:gd name="connsiteX1" fmla="*/ 168018 w 2067528"/>
                  <a:gd name="connsiteY1" fmla="*/ 876098 h 2124236"/>
                  <a:gd name="connsiteX2" fmla="*/ 384042 w 2067528"/>
                  <a:gd name="connsiteY2" fmla="*/ 84009 h 2124236"/>
                  <a:gd name="connsiteX3" fmla="*/ 1032114 w 2067528"/>
                  <a:gd name="connsiteY3" fmla="*/ 372041 h 2124236"/>
                  <a:gd name="connsiteX4" fmla="*/ 1012333 w 2067528"/>
                  <a:gd name="connsiteY4" fmla="*/ 1133385 h 2124236"/>
                  <a:gd name="connsiteX5" fmla="*/ 1968220 w 2067528"/>
                  <a:gd name="connsiteY5" fmla="*/ 1524169 h 2124236"/>
                  <a:gd name="connsiteX6" fmla="*/ 1608179 w 2067528"/>
                  <a:gd name="connsiteY6" fmla="*/ 2100233 h 2124236"/>
                  <a:gd name="connsiteX7" fmla="*/ 240027 w 2067528"/>
                  <a:gd name="connsiteY7" fmla="*/ 1668186 h 2124236"/>
                  <a:gd name="connsiteX0" fmla="*/ 240027 w 2064231"/>
                  <a:gd name="connsiteY0" fmla="*/ 1668186 h 2124236"/>
                  <a:gd name="connsiteX1" fmla="*/ 168018 w 2064231"/>
                  <a:gd name="connsiteY1" fmla="*/ 876098 h 2124236"/>
                  <a:gd name="connsiteX2" fmla="*/ 384042 w 2064231"/>
                  <a:gd name="connsiteY2" fmla="*/ 84009 h 2124236"/>
                  <a:gd name="connsiteX3" fmla="*/ 1032114 w 2064231"/>
                  <a:gd name="connsiteY3" fmla="*/ 372041 h 2124236"/>
                  <a:gd name="connsiteX4" fmla="*/ 1032115 w 2064231"/>
                  <a:gd name="connsiteY4" fmla="*/ 1092121 h 2124236"/>
                  <a:gd name="connsiteX5" fmla="*/ 1968220 w 2064231"/>
                  <a:gd name="connsiteY5" fmla="*/ 1524169 h 2124236"/>
                  <a:gd name="connsiteX6" fmla="*/ 1608179 w 2064231"/>
                  <a:gd name="connsiteY6" fmla="*/ 2100233 h 2124236"/>
                  <a:gd name="connsiteX7" fmla="*/ 240027 w 2064231"/>
                  <a:gd name="connsiteY7" fmla="*/ 1668186 h 2124236"/>
                  <a:gd name="connsiteX0" fmla="*/ 240027 w 2064231"/>
                  <a:gd name="connsiteY0" fmla="*/ 1668186 h 2124236"/>
                  <a:gd name="connsiteX1" fmla="*/ 168018 w 2064231"/>
                  <a:gd name="connsiteY1" fmla="*/ 876098 h 2124236"/>
                  <a:gd name="connsiteX2" fmla="*/ 384042 w 2064231"/>
                  <a:gd name="connsiteY2" fmla="*/ 84009 h 2124236"/>
                  <a:gd name="connsiteX3" fmla="*/ 1104124 w 2064231"/>
                  <a:gd name="connsiteY3" fmla="*/ 372041 h 2124236"/>
                  <a:gd name="connsiteX4" fmla="*/ 1032115 w 2064231"/>
                  <a:gd name="connsiteY4" fmla="*/ 1092121 h 2124236"/>
                  <a:gd name="connsiteX5" fmla="*/ 1968220 w 2064231"/>
                  <a:gd name="connsiteY5" fmla="*/ 1524169 h 2124236"/>
                  <a:gd name="connsiteX6" fmla="*/ 1608179 w 2064231"/>
                  <a:gd name="connsiteY6" fmla="*/ 2100233 h 2124236"/>
                  <a:gd name="connsiteX7" fmla="*/ 240027 w 2064231"/>
                  <a:gd name="connsiteY7" fmla="*/ 1668186 h 2124236"/>
                  <a:gd name="connsiteX0" fmla="*/ 240027 w 2052229"/>
                  <a:gd name="connsiteY0" fmla="*/ 1668186 h 2124236"/>
                  <a:gd name="connsiteX1" fmla="*/ 168018 w 2052229"/>
                  <a:gd name="connsiteY1" fmla="*/ 876098 h 2124236"/>
                  <a:gd name="connsiteX2" fmla="*/ 384042 w 2052229"/>
                  <a:gd name="connsiteY2" fmla="*/ 84009 h 2124236"/>
                  <a:gd name="connsiteX3" fmla="*/ 1104124 w 2052229"/>
                  <a:gd name="connsiteY3" fmla="*/ 372041 h 2124236"/>
                  <a:gd name="connsiteX4" fmla="*/ 1104124 w 2052229"/>
                  <a:gd name="connsiteY4" fmla="*/ 1092121 h 2124236"/>
                  <a:gd name="connsiteX5" fmla="*/ 1968220 w 2052229"/>
                  <a:gd name="connsiteY5" fmla="*/ 1524169 h 2124236"/>
                  <a:gd name="connsiteX6" fmla="*/ 1608179 w 2052229"/>
                  <a:gd name="connsiteY6" fmla="*/ 2100233 h 2124236"/>
                  <a:gd name="connsiteX7" fmla="*/ 240027 w 2052229"/>
                  <a:gd name="connsiteY7" fmla="*/ 1668186 h 2124236"/>
                  <a:gd name="connsiteX0" fmla="*/ 240027 w 2124237"/>
                  <a:gd name="connsiteY0" fmla="*/ 1668186 h 2124236"/>
                  <a:gd name="connsiteX1" fmla="*/ 168018 w 2124237"/>
                  <a:gd name="connsiteY1" fmla="*/ 876098 h 2124236"/>
                  <a:gd name="connsiteX2" fmla="*/ 384042 w 2124237"/>
                  <a:gd name="connsiteY2" fmla="*/ 84009 h 2124236"/>
                  <a:gd name="connsiteX3" fmla="*/ 1104124 w 2124237"/>
                  <a:gd name="connsiteY3" fmla="*/ 372041 h 2124236"/>
                  <a:gd name="connsiteX4" fmla="*/ 1104124 w 2124237"/>
                  <a:gd name="connsiteY4" fmla="*/ 1092121 h 2124236"/>
                  <a:gd name="connsiteX5" fmla="*/ 2040228 w 2124237"/>
                  <a:gd name="connsiteY5" fmla="*/ 1524169 h 2124236"/>
                  <a:gd name="connsiteX6" fmla="*/ 1608179 w 2124237"/>
                  <a:gd name="connsiteY6" fmla="*/ 2100233 h 2124236"/>
                  <a:gd name="connsiteX7" fmla="*/ 240027 w 2124237"/>
                  <a:gd name="connsiteY7" fmla="*/ 1668186 h 2124236"/>
                  <a:gd name="connsiteX0" fmla="*/ 252028 w 2148240"/>
                  <a:gd name="connsiteY0" fmla="*/ 1668186 h 2124236"/>
                  <a:gd name="connsiteX1" fmla="*/ 180019 w 2148240"/>
                  <a:gd name="connsiteY1" fmla="*/ 876098 h 2124236"/>
                  <a:gd name="connsiteX2" fmla="*/ 396043 w 2148240"/>
                  <a:gd name="connsiteY2" fmla="*/ 84009 h 2124236"/>
                  <a:gd name="connsiteX3" fmla="*/ 1116125 w 2148240"/>
                  <a:gd name="connsiteY3" fmla="*/ 372041 h 2124236"/>
                  <a:gd name="connsiteX4" fmla="*/ 1116125 w 2148240"/>
                  <a:gd name="connsiteY4" fmla="*/ 1092121 h 2124236"/>
                  <a:gd name="connsiteX5" fmla="*/ 2052229 w 2148240"/>
                  <a:gd name="connsiteY5" fmla="*/ 1524169 h 2124236"/>
                  <a:gd name="connsiteX6" fmla="*/ 1692189 w 2148240"/>
                  <a:gd name="connsiteY6" fmla="*/ 2100233 h 2124236"/>
                  <a:gd name="connsiteX7" fmla="*/ 252028 w 2148240"/>
                  <a:gd name="connsiteY7" fmla="*/ 1668186 h 2124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48240" h="2124236">
                    <a:moveTo>
                      <a:pt x="252028" y="1668186"/>
                    </a:moveTo>
                    <a:cubicBezTo>
                      <a:pt x="0" y="1464164"/>
                      <a:pt x="156017" y="1140127"/>
                      <a:pt x="180019" y="876098"/>
                    </a:cubicBezTo>
                    <a:cubicBezTo>
                      <a:pt x="204021" y="612069"/>
                      <a:pt x="240025" y="168018"/>
                      <a:pt x="396043" y="84009"/>
                    </a:cubicBezTo>
                    <a:cubicBezTo>
                      <a:pt x="552061" y="0"/>
                      <a:pt x="996111" y="204022"/>
                      <a:pt x="1116125" y="372041"/>
                    </a:cubicBezTo>
                    <a:cubicBezTo>
                      <a:pt x="1236139" y="540060"/>
                      <a:pt x="960108" y="900100"/>
                      <a:pt x="1116125" y="1092121"/>
                    </a:cubicBezTo>
                    <a:cubicBezTo>
                      <a:pt x="1272142" y="1284142"/>
                      <a:pt x="1956218" y="1356151"/>
                      <a:pt x="2052229" y="1524169"/>
                    </a:cubicBezTo>
                    <a:cubicBezTo>
                      <a:pt x="2148240" y="1692187"/>
                      <a:pt x="1992223" y="2076230"/>
                      <a:pt x="1692189" y="2100233"/>
                    </a:cubicBezTo>
                    <a:cubicBezTo>
                      <a:pt x="1392156" y="2124236"/>
                      <a:pt x="504056" y="1872209"/>
                      <a:pt x="252028" y="166818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57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0" name="Straight Connector 129"/>
              <p:cNvCxnSpPr>
                <a:stCxn id="132" idx="4"/>
                <a:endCxn id="133" idx="0"/>
              </p:cNvCxnSpPr>
              <p:nvPr/>
            </p:nvCxnSpPr>
            <p:spPr>
              <a:xfrm flipH="1">
                <a:off x="4980211" y="2427617"/>
                <a:ext cx="46526" cy="3256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33" idx="5"/>
                <a:endCxn id="134" idx="2"/>
              </p:cNvCxnSpPr>
              <p:nvPr/>
            </p:nvCxnSpPr>
            <p:spPr>
              <a:xfrm>
                <a:off x="5062458" y="2951861"/>
                <a:ext cx="452803" cy="1503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/>
              <p:cNvSpPr/>
              <p:nvPr/>
            </p:nvSpPr>
            <p:spPr>
              <a:xfrm>
                <a:off x="4910422" y="2194986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863896" y="2753299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 dirty="0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515261" y="2985929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226591" y="4941525"/>
              <a:ext cx="915011" cy="775434"/>
              <a:chOff x="4677792" y="3319366"/>
              <a:chExt cx="915011" cy="775434"/>
            </a:xfrm>
          </p:grpSpPr>
          <p:sp>
            <p:nvSpPr>
              <p:cNvPr id="125" name="Freeform 124"/>
              <p:cNvSpPr/>
              <p:nvPr/>
            </p:nvSpPr>
            <p:spPr>
              <a:xfrm>
                <a:off x="4677792" y="3319366"/>
                <a:ext cx="915011" cy="775434"/>
              </a:xfrm>
              <a:custGeom>
                <a:avLst/>
                <a:gdLst>
                  <a:gd name="connsiteX0" fmla="*/ 133710 w 1229264"/>
                  <a:gd name="connsiteY0" fmla="*/ 478766 h 1066799"/>
                  <a:gd name="connsiteX1" fmla="*/ 780691 w 1229264"/>
                  <a:gd name="connsiteY1" fmla="*/ 56072 h 1066799"/>
                  <a:gd name="connsiteX2" fmla="*/ 1177506 w 1229264"/>
                  <a:gd name="connsiteY2" fmla="*/ 142336 h 1066799"/>
                  <a:gd name="connsiteX3" fmla="*/ 1091242 w 1229264"/>
                  <a:gd name="connsiteY3" fmla="*/ 530525 h 1066799"/>
                  <a:gd name="connsiteX4" fmla="*/ 366623 w 1229264"/>
                  <a:gd name="connsiteY4" fmla="*/ 1004977 h 1066799"/>
                  <a:gd name="connsiteX5" fmla="*/ 38819 w 1229264"/>
                  <a:gd name="connsiteY5" fmla="*/ 901460 h 1066799"/>
                  <a:gd name="connsiteX6" fmla="*/ 133710 w 1229264"/>
                  <a:gd name="connsiteY6" fmla="*/ 478766 h 1066799"/>
                  <a:gd name="connsiteX0" fmla="*/ 133710 w 1318784"/>
                  <a:gd name="connsiteY0" fmla="*/ 480527 h 1068560"/>
                  <a:gd name="connsiteX1" fmla="*/ 780691 w 1318784"/>
                  <a:gd name="connsiteY1" fmla="*/ 57833 h 1068560"/>
                  <a:gd name="connsiteX2" fmla="*/ 1267026 w 1318784"/>
                  <a:gd name="connsiteY2" fmla="*/ 133527 h 1068560"/>
                  <a:gd name="connsiteX3" fmla="*/ 1091242 w 1318784"/>
                  <a:gd name="connsiteY3" fmla="*/ 532286 h 1068560"/>
                  <a:gd name="connsiteX4" fmla="*/ 366623 w 1318784"/>
                  <a:gd name="connsiteY4" fmla="*/ 1006738 h 1068560"/>
                  <a:gd name="connsiteX5" fmla="*/ 38819 w 1318784"/>
                  <a:gd name="connsiteY5" fmla="*/ 903221 h 1068560"/>
                  <a:gd name="connsiteX6" fmla="*/ 133710 w 1318784"/>
                  <a:gd name="connsiteY6" fmla="*/ 480527 h 1068560"/>
                  <a:gd name="connsiteX0" fmla="*/ 133710 w 1309737"/>
                  <a:gd name="connsiteY0" fmla="*/ 548849 h 1136882"/>
                  <a:gd name="connsiteX1" fmla="*/ 834978 w 1309737"/>
                  <a:gd name="connsiteY1" fmla="*/ 57833 h 1136882"/>
                  <a:gd name="connsiteX2" fmla="*/ 1267026 w 1309737"/>
                  <a:gd name="connsiteY2" fmla="*/ 201849 h 1136882"/>
                  <a:gd name="connsiteX3" fmla="*/ 1091242 w 1309737"/>
                  <a:gd name="connsiteY3" fmla="*/ 600608 h 1136882"/>
                  <a:gd name="connsiteX4" fmla="*/ 366623 w 1309737"/>
                  <a:gd name="connsiteY4" fmla="*/ 1075060 h 1136882"/>
                  <a:gd name="connsiteX5" fmla="*/ 38819 w 1309737"/>
                  <a:gd name="connsiteY5" fmla="*/ 971543 h 1136882"/>
                  <a:gd name="connsiteX6" fmla="*/ 133710 w 1309737"/>
                  <a:gd name="connsiteY6" fmla="*/ 548849 h 1136882"/>
                  <a:gd name="connsiteX0" fmla="*/ 132693 w 1399539"/>
                  <a:gd name="connsiteY0" fmla="*/ 564063 h 1139056"/>
                  <a:gd name="connsiteX1" fmla="*/ 924780 w 1399539"/>
                  <a:gd name="connsiteY1" fmla="*/ 60007 h 1139056"/>
                  <a:gd name="connsiteX2" fmla="*/ 1356828 w 1399539"/>
                  <a:gd name="connsiteY2" fmla="*/ 204023 h 1139056"/>
                  <a:gd name="connsiteX3" fmla="*/ 1181044 w 1399539"/>
                  <a:gd name="connsiteY3" fmla="*/ 602782 h 1139056"/>
                  <a:gd name="connsiteX4" fmla="*/ 456425 w 1399539"/>
                  <a:gd name="connsiteY4" fmla="*/ 1077234 h 1139056"/>
                  <a:gd name="connsiteX5" fmla="*/ 128621 w 1399539"/>
                  <a:gd name="connsiteY5" fmla="*/ 973717 h 1139056"/>
                  <a:gd name="connsiteX6" fmla="*/ 132693 w 1399539"/>
                  <a:gd name="connsiteY6" fmla="*/ 564063 h 1139056"/>
                  <a:gd name="connsiteX0" fmla="*/ 132693 w 1404833"/>
                  <a:gd name="connsiteY0" fmla="*/ 564063 h 1133508"/>
                  <a:gd name="connsiteX1" fmla="*/ 924780 w 1404833"/>
                  <a:gd name="connsiteY1" fmla="*/ 60007 h 1133508"/>
                  <a:gd name="connsiteX2" fmla="*/ 1356828 w 1404833"/>
                  <a:gd name="connsiteY2" fmla="*/ 204023 h 1133508"/>
                  <a:gd name="connsiteX3" fmla="*/ 1212813 w 1404833"/>
                  <a:gd name="connsiteY3" fmla="*/ 636071 h 1133508"/>
                  <a:gd name="connsiteX4" fmla="*/ 456425 w 1404833"/>
                  <a:gd name="connsiteY4" fmla="*/ 1077234 h 1133508"/>
                  <a:gd name="connsiteX5" fmla="*/ 128621 w 1404833"/>
                  <a:gd name="connsiteY5" fmla="*/ 973717 h 1133508"/>
                  <a:gd name="connsiteX6" fmla="*/ 132693 w 1404833"/>
                  <a:gd name="connsiteY6" fmla="*/ 564063 h 1133508"/>
                  <a:gd name="connsiteX0" fmla="*/ 132693 w 1404833"/>
                  <a:gd name="connsiteY0" fmla="*/ 564063 h 1196401"/>
                  <a:gd name="connsiteX1" fmla="*/ 924780 w 1404833"/>
                  <a:gd name="connsiteY1" fmla="*/ 60007 h 1196401"/>
                  <a:gd name="connsiteX2" fmla="*/ 1356828 w 1404833"/>
                  <a:gd name="connsiteY2" fmla="*/ 204023 h 1196401"/>
                  <a:gd name="connsiteX3" fmla="*/ 1212813 w 1404833"/>
                  <a:gd name="connsiteY3" fmla="*/ 636071 h 1196401"/>
                  <a:gd name="connsiteX4" fmla="*/ 492733 w 1404833"/>
                  <a:gd name="connsiteY4" fmla="*/ 1140127 h 1196401"/>
                  <a:gd name="connsiteX5" fmla="*/ 128621 w 1404833"/>
                  <a:gd name="connsiteY5" fmla="*/ 973717 h 1196401"/>
                  <a:gd name="connsiteX6" fmla="*/ 132693 w 1404833"/>
                  <a:gd name="connsiteY6" fmla="*/ 564063 h 1196401"/>
                  <a:gd name="connsiteX0" fmla="*/ 144016 w 1416156"/>
                  <a:gd name="connsiteY0" fmla="*/ 564063 h 1200134"/>
                  <a:gd name="connsiteX1" fmla="*/ 936103 w 1416156"/>
                  <a:gd name="connsiteY1" fmla="*/ 60007 h 1200134"/>
                  <a:gd name="connsiteX2" fmla="*/ 1368151 w 1416156"/>
                  <a:gd name="connsiteY2" fmla="*/ 204023 h 1200134"/>
                  <a:gd name="connsiteX3" fmla="*/ 1224136 w 1416156"/>
                  <a:gd name="connsiteY3" fmla="*/ 636071 h 1200134"/>
                  <a:gd name="connsiteX4" fmla="*/ 504056 w 1416156"/>
                  <a:gd name="connsiteY4" fmla="*/ 1140127 h 1200134"/>
                  <a:gd name="connsiteX5" fmla="*/ 72008 w 1416156"/>
                  <a:gd name="connsiteY5" fmla="*/ 996111 h 1200134"/>
                  <a:gd name="connsiteX6" fmla="*/ 144016 w 1416156"/>
                  <a:gd name="connsiteY6" fmla="*/ 564063 h 120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6156" h="1200134">
                    <a:moveTo>
                      <a:pt x="144016" y="564063"/>
                    </a:moveTo>
                    <a:cubicBezTo>
                      <a:pt x="288032" y="408046"/>
                      <a:pt x="732081" y="120014"/>
                      <a:pt x="936103" y="60007"/>
                    </a:cubicBezTo>
                    <a:cubicBezTo>
                      <a:pt x="1140125" y="0"/>
                      <a:pt x="1320146" y="108012"/>
                      <a:pt x="1368151" y="204023"/>
                    </a:cubicBezTo>
                    <a:cubicBezTo>
                      <a:pt x="1416156" y="300034"/>
                      <a:pt x="1368152" y="480054"/>
                      <a:pt x="1224136" y="636071"/>
                    </a:cubicBezTo>
                    <a:cubicBezTo>
                      <a:pt x="1080120" y="792088"/>
                      <a:pt x="696077" y="1080120"/>
                      <a:pt x="504056" y="1140127"/>
                    </a:cubicBezTo>
                    <a:cubicBezTo>
                      <a:pt x="312035" y="1200134"/>
                      <a:pt x="132015" y="1092122"/>
                      <a:pt x="72008" y="996111"/>
                    </a:cubicBezTo>
                    <a:cubicBezTo>
                      <a:pt x="12001" y="900100"/>
                      <a:pt x="0" y="720080"/>
                      <a:pt x="144016" y="56406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57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6" name="Straight Connector 125"/>
              <p:cNvCxnSpPr>
                <a:stCxn id="128" idx="7"/>
                <a:endCxn id="127" idx="3"/>
              </p:cNvCxnSpPr>
              <p:nvPr/>
            </p:nvCxnSpPr>
            <p:spPr>
              <a:xfrm flipV="1">
                <a:off x="5015932" y="3649751"/>
                <a:ext cx="254240" cy="1146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>
              <a:xfrm>
                <a:off x="5236104" y="3451189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817370" y="3730346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 dirty="0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7561498" y="2846948"/>
              <a:ext cx="1527605" cy="1457816"/>
              <a:chOff x="5654839" y="380470"/>
              <a:chExt cx="1527605" cy="1457816"/>
            </a:xfrm>
          </p:grpSpPr>
          <p:sp>
            <p:nvSpPr>
              <p:cNvPr id="117" name="Freeform 116"/>
              <p:cNvSpPr/>
              <p:nvPr/>
            </p:nvSpPr>
            <p:spPr>
              <a:xfrm>
                <a:off x="5654839" y="380470"/>
                <a:ext cx="1527605" cy="1457816"/>
              </a:xfrm>
              <a:custGeom>
                <a:avLst/>
                <a:gdLst>
                  <a:gd name="connsiteX0" fmla="*/ 1558506 w 1601638"/>
                  <a:gd name="connsiteY0" fmla="*/ 1155939 h 1812985"/>
                  <a:gd name="connsiteX1" fmla="*/ 877019 w 1601638"/>
                  <a:gd name="connsiteY1" fmla="*/ 181155 h 1812985"/>
                  <a:gd name="connsiteX2" fmla="*/ 333555 w 1601638"/>
                  <a:gd name="connsiteY2" fmla="*/ 224287 h 1812985"/>
                  <a:gd name="connsiteX3" fmla="*/ 31630 w 1601638"/>
                  <a:gd name="connsiteY3" fmla="*/ 1526875 h 1812985"/>
                  <a:gd name="connsiteX4" fmla="*/ 523336 w 1601638"/>
                  <a:gd name="connsiteY4" fmla="*/ 1802921 h 1812985"/>
                  <a:gd name="connsiteX5" fmla="*/ 1135811 w 1601638"/>
                  <a:gd name="connsiteY5" fmla="*/ 1587260 h 1812985"/>
                  <a:gd name="connsiteX6" fmla="*/ 1558506 w 1601638"/>
                  <a:gd name="connsiteY6" fmla="*/ 1155939 h 1812985"/>
                  <a:gd name="connsiteX0" fmla="*/ 1575413 w 1618545"/>
                  <a:gd name="connsiteY0" fmla="*/ 1125020 h 1782066"/>
                  <a:gd name="connsiteX1" fmla="*/ 893926 w 1618545"/>
                  <a:gd name="connsiteY1" fmla="*/ 150236 h 1782066"/>
                  <a:gd name="connsiteX2" fmla="*/ 249022 w 1618545"/>
                  <a:gd name="connsiteY2" fmla="*/ 224287 h 1782066"/>
                  <a:gd name="connsiteX3" fmla="*/ 48537 w 1618545"/>
                  <a:gd name="connsiteY3" fmla="*/ 1495956 h 1782066"/>
                  <a:gd name="connsiteX4" fmla="*/ 540243 w 1618545"/>
                  <a:gd name="connsiteY4" fmla="*/ 1772002 h 1782066"/>
                  <a:gd name="connsiteX5" fmla="*/ 1152718 w 1618545"/>
                  <a:gd name="connsiteY5" fmla="*/ 1556341 h 1782066"/>
                  <a:gd name="connsiteX6" fmla="*/ 1575413 w 1618545"/>
                  <a:gd name="connsiteY6" fmla="*/ 1125020 h 1782066"/>
                  <a:gd name="connsiteX0" fmla="*/ 1662959 w 1706091"/>
                  <a:gd name="connsiteY0" fmla="*/ 1141100 h 1866471"/>
                  <a:gd name="connsiteX1" fmla="*/ 981472 w 1706091"/>
                  <a:gd name="connsiteY1" fmla="*/ 166316 h 1866471"/>
                  <a:gd name="connsiteX2" fmla="*/ 336568 w 1706091"/>
                  <a:gd name="connsiteY2" fmla="*/ 240367 h 1866471"/>
                  <a:gd name="connsiteX3" fmla="*/ 48537 w 1706091"/>
                  <a:gd name="connsiteY3" fmla="*/ 1608518 h 1866471"/>
                  <a:gd name="connsiteX4" fmla="*/ 627789 w 1706091"/>
                  <a:gd name="connsiteY4" fmla="*/ 1788082 h 1866471"/>
                  <a:gd name="connsiteX5" fmla="*/ 1240264 w 1706091"/>
                  <a:gd name="connsiteY5" fmla="*/ 1572421 h 1866471"/>
                  <a:gd name="connsiteX6" fmla="*/ 1662959 w 1706091"/>
                  <a:gd name="connsiteY6" fmla="*/ 1141100 h 1866471"/>
                  <a:gd name="connsiteX0" fmla="*/ 1709961 w 1753093"/>
                  <a:gd name="connsiteY0" fmla="*/ 1141100 h 1831375"/>
                  <a:gd name="connsiteX1" fmla="*/ 1028474 w 1753093"/>
                  <a:gd name="connsiteY1" fmla="*/ 166316 h 1831375"/>
                  <a:gd name="connsiteX2" fmla="*/ 383570 w 1753093"/>
                  <a:gd name="connsiteY2" fmla="*/ 240367 h 1831375"/>
                  <a:gd name="connsiteX3" fmla="*/ 95539 w 1753093"/>
                  <a:gd name="connsiteY3" fmla="*/ 1608518 h 1831375"/>
                  <a:gd name="connsiteX4" fmla="*/ 96542 w 1753093"/>
                  <a:gd name="connsiteY4" fmla="*/ 1577511 h 1831375"/>
                  <a:gd name="connsiteX5" fmla="*/ 674791 w 1753093"/>
                  <a:gd name="connsiteY5" fmla="*/ 1788082 h 1831375"/>
                  <a:gd name="connsiteX6" fmla="*/ 1287266 w 1753093"/>
                  <a:gd name="connsiteY6" fmla="*/ 1572421 h 1831375"/>
                  <a:gd name="connsiteX7" fmla="*/ 1709961 w 1753093"/>
                  <a:gd name="connsiteY7" fmla="*/ 1141100 h 1831375"/>
                  <a:gd name="connsiteX0" fmla="*/ 1650426 w 1693558"/>
                  <a:gd name="connsiteY0" fmla="*/ 1141100 h 1926477"/>
                  <a:gd name="connsiteX1" fmla="*/ 968939 w 1693558"/>
                  <a:gd name="connsiteY1" fmla="*/ 166316 h 1926477"/>
                  <a:gd name="connsiteX2" fmla="*/ 324035 w 1693558"/>
                  <a:gd name="connsiteY2" fmla="*/ 240367 h 1926477"/>
                  <a:gd name="connsiteX3" fmla="*/ 36004 w 1693558"/>
                  <a:gd name="connsiteY3" fmla="*/ 1608518 h 1926477"/>
                  <a:gd name="connsiteX4" fmla="*/ 108012 w 1693558"/>
                  <a:gd name="connsiteY4" fmla="*/ 1896550 h 1926477"/>
                  <a:gd name="connsiteX5" fmla="*/ 615256 w 1693558"/>
                  <a:gd name="connsiteY5" fmla="*/ 1788082 h 1926477"/>
                  <a:gd name="connsiteX6" fmla="*/ 1227731 w 1693558"/>
                  <a:gd name="connsiteY6" fmla="*/ 1572421 h 1926477"/>
                  <a:gd name="connsiteX7" fmla="*/ 1650426 w 1693558"/>
                  <a:gd name="connsiteY7" fmla="*/ 1141100 h 1926477"/>
                  <a:gd name="connsiteX0" fmla="*/ 1722435 w 1765567"/>
                  <a:gd name="connsiteY0" fmla="*/ 1124906 h 1958289"/>
                  <a:gd name="connsiteX1" fmla="*/ 1040948 w 1765567"/>
                  <a:gd name="connsiteY1" fmla="*/ 150122 h 1958289"/>
                  <a:gd name="connsiteX2" fmla="*/ 396044 w 1765567"/>
                  <a:gd name="connsiteY2" fmla="*/ 224173 h 1958289"/>
                  <a:gd name="connsiteX3" fmla="*/ 36004 w 1765567"/>
                  <a:gd name="connsiteY3" fmla="*/ 1304292 h 1958289"/>
                  <a:gd name="connsiteX4" fmla="*/ 180021 w 1765567"/>
                  <a:gd name="connsiteY4" fmla="*/ 1880356 h 1958289"/>
                  <a:gd name="connsiteX5" fmla="*/ 687265 w 1765567"/>
                  <a:gd name="connsiteY5" fmla="*/ 1771888 h 1958289"/>
                  <a:gd name="connsiteX6" fmla="*/ 1299740 w 1765567"/>
                  <a:gd name="connsiteY6" fmla="*/ 1556227 h 1958289"/>
                  <a:gd name="connsiteX7" fmla="*/ 1722435 w 1765567"/>
                  <a:gd name="connsiteY7" fmla="*/ 1124906 h 1958289"/>
                  <a:gd name="connsiteX0" fmla="*/ 1742895 w 1786027"/>
                  <a:gd name="connsiteY0" fmla="*/ 1124906 h 1961459"/>
                  <a:gd name="connsiteX1" fmla="*/ 1061408 w 1786027"/>
                  <a:gd name="connsiteY1" fmla="*/ 150122 h 1961459"/>
                  <a:gd name="connsiteX2" fmla="*/ 416504 w 1786027"/>
                  <a:gd name="connsiteY2" fmla="*/ 224173 h 1961459"/>
                  <a:gd name="connsiteX3" fmla="*/ 56464 w 1786027"/>
                  <a:gd name="connsiteY3" fmla="*/ 1304292 h 1961459"/>
                  <a:gd name="connsiteX4" fmla="*/ 77718 w 1786027"/>
                  <a:gd name="connsiteY4" fmla="*/ 1285271 h 1961459"/>
                  <a:gd name="connsiteX5" fmla="*/ 200481 w 1786027"/>
                  <a:gd name="connsiteY5" fmla="*/ 1880356 h 1961459"/>
                  <a:gd name="connsiteX6" fmla="*/ 707725 w 1786027"/>
                  <a:gd name="connsiteY6" fmla="*/ 1771888 h 1961459"/>
                  <a:gd name="connsiteX7" fmla="*/ 1320200 w 1786027"/>
                  <a:gd name="connsiteY7" fmla="*/ 1556227 h 1961459"/>
                  <a:gd name="connsiteX8" fmla="*/ 1742895 w 1786027"/>
                  <a:gd name="connsiteY8" fmla="*/ 1124906 h 1961459"/>
                  <a:gd name="connsiteX0" fmla="*/ 1782441 w 1825573"/>
                  <a:gd name="connsiteY0" fmla="*/ 1124906 h 1934286"/>
                  <a:gd name="connsiteX1" fmla="*/ 1100954 w 1825573"/>
                  <a:gd name="connsiteY1" fmla="*/ 150122 h 1934286"/>
                  <a:gd name="connsiteX2" fmla="*/ 456050 w 1825573"/>
                  <a:gd name="connsiteY2" fmla="*/ 224173 h 1934286"/>
                  <a:gd name="connsiteX3" fmla="*/ 96010 w 1825573"/>
                  <a:gd name="connsiteY3" fmla="*/ 1304292 h 1934286"/>
                  <a:gd name="connsiteX4" fmla="*/ 24003 w 1825573"/>
                  <a:gd name="connsiteY4" fmla="*/ 1448308 h 1934286"/>
                  <a:gd name="connsiteX5" fmla="*/ 240027 w 1825573"/>
                  <a:gd name="connsiteY5" fmla="*/ 1880356 h 1934286"/>
                  <a:gd name="connsiteX6" fmla="*/ 747271 w 1825573"/>
                  <a:gd name="connsiteY6" fmla="*/ 1771888 h 1934286"/>
                  <a:gd name="connsiteX7" fmla="*/ 1359746 w 1825573"/>
                  <a:gd name="connsiteY7" fmla="*/ 1556227 h 1934286"/>
                  <a:gd name="connsiteX8" fmla="*/ 1782441 w 1825573"/>
                  <a:gd name="connsiteY8" fmla="*/ 1124906 h 1934286"/>
                  <a:gd name="connsiteX0" fmla="*/ 2142481 w 2185613"/>
                  <a:gd name="connsiteY0" fmla="*/ 1124906 h 1898282"/>
                  <a:gd name="connsiteX1" fmla="*/ 1460994 w 2185613"/>
                  <a:gd name="connsiteY1" fmla="*/ 150122 h 1898282"/>
                  <a:gd name="connsiteX2" fmla="*/ 816090 w 2185613"/>
                  <a:gd name="connsiteY2" fmla="*/ 224173 h 1898282"/>
                  <a:gd name="connsiteX3" fmla="*/ 456050 w 2185613"/>
                  <a:gd name="connsiteY3" fmla="*/ 1304292 h 1898282"/>
                  <a:gd name="connsiteX4" fmla="*/ 24003 w 2185613"/>
                  <a:gd name="connsiteY4" fmla="*/ 1664332 h 1898282"/>
                  <a:gd name="connsiteX5" fmla="*/ 600067 w 2185613"/>
                  <a:gd name="connsiteY5" fmla="*/ 1880356 h 1898282"/>
                  <a:gd name="connsiteX6" fmla="*/ 1107311 w 2185613"/>
                  <a:gd name="connsiteY6" fmla="*/ 1771888 h 1898282"/>
                  <a:gd name="connsiteX7" fmla="*/ 1719786 w 2185613"/>
                  <a:gd name="connsiteY7" fmla="*/ 1556227 h 1898282"/>
                  <a:gd name="connsiteX8" fmla="*/ 2142481 w 2185613"/>
                  <a:gd name="connsiteY8" fmla="*/ 1124906 h 1898282"/>
                  <a:gd name="connsiteX0" fmla="*/ 2142480 w 2185612"/>
                  <a:gd name="connsiteY0" fmla="*/ 1124906 h 2114306"/>
                  <a:gd name="connsiteX1" fmla="*/ 1460993 w 2185612"/>
                  <a:gd name="connsiteY1" fmla="*/ 150122 h 2114306"/>
                  <a:gd name="connsiteX2" fmla="*/ 816089 w 2185612"/>
                  <a:gd name="connsiteY2" fmla="*/ 224173 h 2114306"/>
                  <a:gd name="connsiteX3" fmla="*/ 456049 w 2185612"/>
                  <a:gd name="connsiteY3" fmla="*/ 1304292 h 2114306"/>
                  <a:gd name="connsiteX4" fmla="*/ 24002 w 2185612"/>
                  <a:gd name="connsiteY4" fmla="*/ 1664332 h 2114306"/>
                  <a:gd name="connsiteX5" fmla="*/ 312034 w 2185612"/>
                  <a:gd name="connsiteY5" fmla="*/ 2096380 h 2114306"/>
                  <a:gd name="connsiteX6" fmla="*/ 1107310 w 2185612"/>
                  <a:gd name="connsiteY6" fmla="*/ 1771888 h 2114306"/>
                  <a:gd name="connsiteX7" fmla="*/ 1719785 w 2185612"/>
                  <a:gd name="connsiteY7" fmla="*/ 1556227 h 2114306"/>
                  <a:gd name="connsiteX8" fmla="*/ 2142480 w 2185612"/>
                  <a:gd name="connsiteY8" fmla="*/ 1124906 h 2114306"/>
                  <a:gd name="connsiteX0" fmla="*/ 2142480 w 2185612"/>
                  <a:gd name="connsiteY0" fmla="*/ 1124906 h 2120383"/>
                  <a:gd name="connsiteX1" fmla="*/ 1460993 w 2185612"/>
                  <a:gd name="connsiteY1" fmla="*/ 150122 h 2120383"/>
                  <a:gd name="connsiteX2" fmla="*/ 816089 w 2185612"/>
                  <a:gd name="connsiteY2" fmla="*/ 224173 h 2120383"/>
                  <a:gd name="connsiteX3" fmla="*/ 456049 w 2185612"/>
                  <a:gd name="connsiteY3" fmla="*/ 1304292 h 2120383"/>
                  <a:gd name="connsiteX4" fmla="*/ 24002 w 2185612"/>
                  <a:gd name="connsiteY4" fmla="*/ 1664332 h 2120383"/>
                  <a:gd name="connsiteX5" fmla="*/ 312034 w 2185612"/>
                  <a:gd name="connsiteY5" fmla="*/ 2096380 h 2120383"/>
                  <a:gd name="connsiteX6" fmla="*/ 1104121 w 2185612"/>
                  <a:gd name="connsiteY6" fmla="*/ 1808348 h 2120383"/>
                  <a:gd name="connsiteX7" fmla="*/ 1719785 w 2185612"/>
                  <a:gd name="connsiteY7" fmla="*/ 1556227 h 2120383"/>
                  <a:gd name="connsiteX8" fmla="*/ 2142480 w 2185612"/>
                  <a:gd name="connsiteY8" fmla="*/ 1124906 h 2120383"/>
                  <a:gd name="connsiteX0" fmla="*/ 2142480 w 2191013"/>
                  <a:gd name="connsiteY0" fmla="*/ 1124906 h 2120383"/>
                  <a:gd name="connsiteX1" fmla="*/ 1460993 w 2191013"/>
                  <a:gd name="connsiteY1" fmla="*/ 150122 h 2120383"/>
                  <a:gd name="connsiteX2" fmla="*/ 816089 w 2191013"/>
                  <a:gd name="connsiteY2" fmla="*/ 224173 h 2120383"/>
                  <a:gd name="connsiteX3" fmla="*/ 456049 w 2191013"/>
                  <a:gd name="connsiteY3" fmla="*/ 1304292 h 2120383"/>
                  <a:gd name="connsiteX4" fmla="*/ 24002 w 2191013"/>
                  <a:gd name="connsiteY4" fmla="*/ 1664332 h 2120383"/>
                  <a:gd name="connsiteX5" fmla="*/ 312034 w 2191013"/>
                  <a:gd name="connsiteY5" fmla="*/ 2096380 h 2120383"/>
                  <a:gd name="connsiteX6" fmla="*/ 1104121 w 2191013"/>
                  <a:gd name="connsiteY6" fmla="*/ 1808348 h 2120383"/>
                  <a:gd name="connsiteX7" fmla="*/ 1752193 w 2191013"/>
                  <a:gd name="connsiteY7" fmla="*/ 1592324 h 2120383"/>
                  <a:gd name="connsiteX8" fmla="*/ 2142480 w 2191013"/>
                  <a:gd name="connsiteY8" fmla="*/ 1124906 h 2120383"/>
                  <a:gd name="connsiteX0" fmla="*/ 2142480 w 2191013"/>
                  <a:gd name="connsiteY0" fmla="*/ 1124906 h 2132384"/>
                  <a:gd name="connsiteX1" fmla="*/ 1460993 w 2191013"/>
                  <a:gd name="connsiteY1" fmla="*/ 150122 h 2132384"/>
                  <a:gd name="connsiteX2" fmla="*/ 816089 w 2191013"/>
                  <a:gd name="connsiteY2" fmla="*/ 224173 h 2132384"/>
                  <a:gd name="connsiteX3" fmla="*/ 456049 w 2191013"/>
                  <a:gd name="connsiteY3" fmla="*/ 1304292 h 2132384"/>
                  <a:gd name="connsiteX4" fmla="*/ 24002 w 2191013"/>
                  <a:gd name="connsiteY4" fmla="*/ 1664332 h 2132384"/>
                  <a:gd name="connsiteX5" fmla="*/ 312034 w 2191013"/>
                  <a:gd name="connsiteY5" fmla="*/ 2096380 h 2132384"/>
                  <a:gd name="connsiteX6" fmla="*/ 1104121 w 2191013"/>
                  <a:gd name="connsiteY6" fmla="*/ 1880356 h 2132384"/>
                  <a:gd name="connsiteX7" fmla="*/ 1752193 w 2191013"/>
                  <a:gd name="connsiteY7" fmla="*/ 1592324 h 2132384"/>
                  <a:gd name="connsiteX8" fmla="*/ 2142480 w 2191013"/>
                  <a:gd name="connsiteY8" fmla="*/ 1124906 h 2132384"/>
                  <a:gd name="connsiteX0" fmla="*/ 2184241 w 2232774"/>
                  <a:gd name="connsiteY0" fmla="*/ 1082161 h 2126278"/>
                  <a:gd name="connsiteX1" fmla="*/ 1460993 w 2232774"/>
                  <a:gd name="connsiteY1" fmla="*/ 144016 h 2126278"/>
                  <a:gd name="connsiteX2" fmla="*/ 816089 w 2232774"/>
                  <a:gd name="connsiteY2" fmla="*/ 218067 h 2126278"/>
                  <a:gd name="connsiteX3" fmla="*/ 456049 w 2232774"/>
                  <a:gd name="connsiteY3" fmla="*/ 1298186 h 2126278"/>
                  <a:gd name="connsiteX4" fmla="*/ 24002 w 2232774"/>
                  <a:gd name="connsiteY4" fmla="*/ 1658226 h 2126278"/>
                  <a:gd name="connsiteX5" fmla="*/ 312034 w 2232774"/>
                  <a:gd name="connsiteY5" fmla="*/ 2090274 h 2126278"/>
                  <a:gd name="connsiteX6" fmla="*/ 1104121 w 2232774"/>
                  <a:gd name="connsiteY6" fmla="*/ 1874250 h 2126278"/>
                  <a:gd name="connsiteX7" fmla="*/ 1752193 w 2232774"/>
                  <a:gd name="connsiteY7" fmla="*/ 1586218 h 2126278"/>
                  <a:gd name="connsiteX8" fmla="*/ 2184241 w 2232774"/>
                  <a:gd name="connsiteY8" fmla="*/ 1082161 h 2126278"/>
                  <a:gd name="connsiteX0" fmla="*/ 2184241 w 2232247"/>
                  <a:gd name="connsiteY0" fmla="*/ 1152128 h 2196245"/>
                  <a:gd name="connsiteX1" fmla="*/ 1464160 w 2232247"/>
                  <a:gd name="connsiteY1" fmla="*/ 144016 h 2196245"/>
                  <a:gd name="connsiteX2" fmla="*/ 816089 w 2232247"/>
                  <a:gd name="connsiteY2" fmla="*/ 288034 h 2196245"/>
                  <a:gd name="connsiteX3" fmla="*/ 456049 w 2232247"/>
                  <a:gd name="connsiteY3" fmla="*/ 1368153 h 2196245"/>
                  <a:gd name="connsiteX4" fmla="*/ 24002 w 2232247"/>
                  <a:gd name="connsiteY4" fmla="*/ 1728193 h 2196245"/>
                  <a:gd name="connsiteX5" fmla="*/ 312034 w 2232247"/>
                  <a:gd name="connsiteY5" fmla="*/ 2160241 h 2196245"/>
                  <a:gd name="connsiteX6" fmla="*/ 1104121 w 2232247"/>
                  <a:gd name="connsiteY6" fmla="*/ 1944217 h 2196245"/>
                  <a:gd name="connsiteX7" fmla="*/ 1752193 w 2232247"/>
                  <a:gd name="connsiteY7" fmla="*/ 1656185 h 2196245"/>
                  <a:gd name="connsiteX8" fmla="*/ 2184241 w 2232247"/>
                  <a:gd name="connsiteY8" fmla="*/ 1152128 h 2196245"/>
                  <a:gd name="connsiteX0" fmla="*/ 2256249 w 2304255"/>
                  <a:gd name="connsiteY0" fmla="*/ 1152129 h 2196245"/>
                  <a:gd name="connsiteX1" fmla="*/ 1464160 w 2304255"/>
                  <a:gd name="connsiteY1" fmla="*/ 144016 h 2196245"/>
                  <a:gd name="connsiteX2" fmla="*/ 816089 w 2304255"/>
                  <a:gd name="connsiteY2" fmla="*/ 288034 h 2196245"/>
                  <a:gd name="connsiteX3" fmla="*/ 456049 w 2304255"/>
                  <a:gd name="connsiteY3" fmla="*/ 1368153 h 2196245"/>
                  <a:gd name="connsiteX4" fmla="*/ 24002 w 2304255"/>
                  <a:gd name="connsiteY4" fmla="*/ 1728193 h 2196245"/>
                  <a:gd name="connsiteX5" fmla="*/ 312034 w 2304255"/>
                  <a:gd name="connsiteY5" fmla="*/ 2160241 h 2196245"/>
                  <a:gd name="connsiteX6" fmla="*/ 1104121 w 2304255"/>
                  <a:gd name="connsiteY6" fmla="*/ 1944217 h 2196245"/>
                  <a:gd name="connsiteX7" fmla="*/ 1752193 w 2304255"/>
                  <a:gd name="connsiteY7" fmla="*/ 1656185 h 2196245"/>
                  <a:gd name="connsiteX8" fmla="*/ 2256249 w 2304255"/>
                  <a:gd name="connsiteY8" fmla="*/ 1152129 h 2196245"/>
                  <a:gd name="connsiteX0" fmla="*/ 2256249 w 2316256"/>
                  <a:gd name="connsiteY0" fmla="*/ 1152129 h 2196245"/>
                  <a:gd name="connsiteX1" fmla="*/ 1464160 w 2316256"/>
                  <a:gd name="connsiteY1" fmla="*/ 144016 h 2196245"/>
                  <a:gd name="connsiteX2" fmla="*/ 816089 w 2316256"/>
                  <a:gd name="connsiteY2" fmla="*/ 288034 h 2196245"/>
                  <a:gd name="connsiteX3" fmla="*/ 456049 w 2316256"/>
                  <a:gd name="connsiteY3" fmla="*/ 1368153 h 2196245"/>
                  <a:gd name="connsiteX4" fmla="*/ 24002 w 2316256"/>
                  <a:gd name="connsiteY4" fmla="*/ 1728193 h 2196245"/>
                  <a:gd name="connsiteX5" fmla="*/ 312034 w 2316256"/>
                  <a:gd name="connsiteY5" fmla="*/ 2160241 h 2196245"/>
                  <a:gd name="connsiteX6" fmla="*/ 1104121 w 2316256"/>
                  <a:gd name="connsiteY6" fmla="*/ 1944217 h 2196245"/>
                  <a:gd name="connsiteX7" fmla="*/ 1824201 w 2316256"/>
                  <a:gd name="connsiteY7" fmla="*/ 1656185 h 2196245"/>
                  <a:gd name="connsiteX8" fmla="*/ 2256249 w 2316256"/>
                  <a:gd name="connsiteY8" fmla="*/ 1152129 h 2196245"/>
                  <a:gd name="connsiteX0" fmla="*/ 2256249 w 2316256"/>
                  <a:gd name="connsiteY0" fmla="*/ 1224136 h 2268252"/>
                  <a:gd name="connsiteX1" fmla="*/ 1464160 w 2316256"/>
                  <a:gd name="connsiteY1" fmla="*/ 144016 h 2268252"/>
                  <a:gd name="connsiteX2" fmla="*/ 816089 w 2316256"/>
                  <a:gd name="connsiteY2" fmla="*/ 360041 h 2268252"/>
                  <a:gd name="connsiteX3" fmla="*/ 456049 w 2316256"/>
                  <a:gd name="connsiteY3" fmla="*/ 1440160 h 2268252"/>
                  <a:gd name="connsiteX4" fmla="*/ 24002 w 2316256"/>
                  <a:gd name="connsiteY4" fmla="*/ 1800200 h 2268252"/>
                  <a:gd name="connsiteX5" fmla="*/ 312034 w 2316256"/>
                  <a:gd name="connsiteY5" fmla="*/ 2232248 h 2268252"/>
                  <a:gd name="connsiteX6" fmla="*/ 1104121 w 2316256"/>
                  <a:gd name="connsiteY6" fmla="*/ 2016224 h 2268252"/>
                  <a:gd name="connsiteX7" fmla="*/ 1824201 w 2316256"/>
                  <a:gd name="connsiteY7" fmla="*/ 1728192 h 2268252"/>
                  <a:gd name="connsiteX8" fmla="*/ 2256249 w 2316256"/>
                  <a:gd name="connsiteY8" fmla="*/ 1224136 h 2268252"/>
                  <a:gd name="connsiteX0" fmla="*/ 2307780 w 2367787"/>
                  <a:gd name="connsiteY0" fmla="*/ 1224136 h 2265293"/>
                  <a:gd name="connsiteX1" fmla="*/ 1515691 w 2367787"/>
                  <a:gd name="connsiteY1" fmla="*/ 144016 h 2265293"/>
                  <a:gd name="connsiteX2" fmla="*/ 867620 w 2367787"/>
                  <a:gd name="connsiteY2" fmla="*/ 360041 h 2265293"/>
                  <a:gd name="connsiteX3" fmla="*/ 507580 w 2367787"/>
                  <a:gd name="connsiteY3" fmla="*/ 1440160 h 2265293"/>
                  <a:gd name="connsiteX4" fmla="*/ 75533 w 2367787"/>
                  <a:gd name="connsiteY4" fmla="*/ 1800200 h 2265293"/>
                  <a:gd name="connsiteX5" fmla="*/ 54379 w 2367787"/>
                  <a:gd name="connsiteY5" fmla="*/ 1817954 h 2265293"/>
                  <a:gd name="connsiteX6" fmla="*/ 363565 w 2367787"/>
                  <a:gd name="connsiteY6" fmla="*/ 2232248 h 2265293"/>
                  <a:gd name="connsiteX7" fmla="*/ 1155652 w 2367787"/>
                  <a:gd name="connsiteY7" fmla="*/ 2016224 h 2265293"/>
                  <a:gd name="connsiteX8" fmla="*/ 1875732 w 2367787"/>
                  <a:gd name="connsiteY8" fmla="*/ 1728192 h 2265293"/>
                  <a:gd name="connsiteX9" fmla="*/ 2307780 w 2367787"/>
                  <a:gd name="connsiteY9" fmla="*/ 1224136 h 2265293"/>
                  <a:gd name="connsiteX0" fmla="*/ 2330065 w 2390072"/>
                  <a:gd name="connsiteY0" fmla="*/ 1224136 h 2265293"/>
                  <a:gd name="connsiteX1" fmla="*/ 1537976 w 2390072"/>
                  <a:gd name="connsiteY1" fmla="*/ 144016 h 2265293"/>
                  <a:gd name="connsiteX2" fmla="*/ 889905 w 2390072"/>
                  <a:gd name="connsiteY2" fmla="*/ 360041 h 2265293"/>
                  <a:gd name="connsiteX3" fmla="*/ 529865 w 2390072"/>
                  <a:gd name="connsiteY3" fmla="*/ 1440160 h 2265293"/>
                  <a:gd name="connsiteX4" fmla="*/ 97818 w 2390072"/>
                  <a:gd name="connsiteY4" fmla="*/ 1800200 h 2265293"/>
                  <a:gd name="connsiteX5" fmla="*/ 76664 w 2390072"/>
                  <a:gd name="connsiteY5" fmla="*/ 1817954 h 2265293"/>
                  <a:gd name="connsiteX6" fmla="*/ 385850 w 2390072"/>
                  <a:gd name="connsiteY6" fmla="*/ 2232248 h 2265293"/>
                  <a:gd name="connsiteX7" fmla="*/ 1177937 w 2390072"/>
                  <a:gd name="connsiteY7" fmla="*/ 2016224 h 2265293"/>
                  <a:gd name="connsiteX8" fmla="*/ 1898017 w 2390072"/>
                  <a:gd name="connsiteY8" fmla="*/ 1728192 h 2265293"/>
                  <a:gd name="connsiteX9" fmla="*/ 2330065 w 2390072"/>
                  <a:gd name="connsiteY9" fmla="*/ 1224136 h 2265293"/>
                  <a:gd name="connsiteX0" fmla="*/ 2380920 w 2440927"/>
                  <a:gd name="connsiteY0" fmla="*/ 1224136 h 2292772"/>
                  <a:gd name="connsiteX1" fmla="*/ 1588831 w 2440927"/>
                  <a:gd name="connsiteY1" fmla="*/ 144016 h 2292772"/>
                  <a:gd name="connsiteX2" fmla="*/ 940760 w 2440927"/>
                  <a:gd name="connsiteY2" fmla="*/ 360041 h 2292772"/>
                  <a:gd name="connsiteX3" fmla="*/ 580720 w 2440927"/>
                  <a:gd name="connsiteY3" fmla="*/ 1440160 h 2292772"/>
                  <a:gd name="connsiteX4" fmla="*/ 148673 w 2440927"/>
                  <a:gd name="connsiteY4" fmla="*/ 1800200 h 2292772"/>
                  <a:gd name="connsiteX5" fmla="*/ 76664 w 2440927"/>
                  <a:gd name="connsiteY5" fmla="*/ 2016225 h 2292772"/>
                  <a:gd name="connsiteX6" fmla="*/ 436705 w 2440927"/>
                  <a:gd name="connsiteY6" fmla="*/ 2232248 h 2292772"/>
                  <a:gd name="connsiteX7" fmla="*/ 1228792 w 2440927"/>
                  <a:gd name="connsiteY7" fmla="*/ 2016224 h 2292772"/>
                  <a:gd name="connsiteX8" fmla="*/ 1948872 w 2440927"/>
                  <a:gd name="connsiteY8" fmla="*/ 1728192 h 2292772"/>
                  <a:gd name="connsiteX9" fmla="*/ 2380920 w 2440927"/>
                  <a:gd name="connsiteY9" fmla="*/ 1224136 h 2292772"/>
                  <a:gd name="connsiteX0" fmla="*/ 2352261 w 2412268"/>
                  <a:gd name="connsiteY0" fmla="*/ 1224136 h 2266667"/>
                  <a:gd name="connsiteX1" fmla="*/ 1560172 w 2412268"/>
                  <a:gd name="connsiteY1" fmla="*/ 144016 h 2266667"/>
                  <a:gd name="connsiteX2" fmla="*/ 912101 w 2412268"/>
                  <a:gd name="connsiteY2" fmla="*/ 360041 h 2266667"/>
                  <a:gd name="connsiteX3" fmla="*/ 552061 w 2412268"/>
                  <a:gd name="connsiteY3" fmla="*/ 1440160 h 2266667"/>
                  <a:gd name="connsiteX4" fmla="*/ 120014 w 2412268"/>
                  <a:gd name="connsiteY4" fmla="*/ 1800200 h 2266667"/>
                  <a:gd name="connsiteX5" fmla="*/ 48005 w 2412268"/>
                  <a:gd name="connsiteY5" fmla="*/ 2016225 h 2266667"/>
                  <a:gd name="connsiteX6" fmla="*/ 408046 w 2412268"/>
                  <a:gd name="connsiteY6" fmla="*/ 2232248 h 2266667"/>
                  <a:gd name="connsiteX7" fmla="*/ 1200133 w 2412268"/>
                  <a:gd name="connsiteY7" fmla="*/ 2016224 h 2266667"/>
                  <a:gd name="connsiteX8" fmla="*/ 1920213 w 2412268"/>
                  <a:gd name="connsiteY8" fmla="*/ 1728192 h 2266667"/>
                  <a:gd name="connsiteX9" fmla="*/ 2352261 w 2412268"/>
                  <a:gd name="connsiteY9" fmla="*/ 1224136 h 2266667"/>
                  <a:gd name="connsiteX0" fmla="*/ 2256249 w 2316256"/>
                  <a:gd name="connsiteY0" fmla="*/ 1224136 h 2268252"/>
                  <a:gd name="connsiteX1" fmla="*/ 1464160 w 2316256"/>
                  <a:gd name="connsiteY1" fmla="*/ 144016 h 2268252"/>
                  <a:gd name="connsiteX2" fmla="*/ 816089 w 2316256"/>
                  <a:gd name="connsiteY2" fmla="*/ 360041 h 2268252"/>
                  <a:gd name="connsiteX3" fmla="*/ 456049 w 2316256"/>
                  <a:gd name="connsiteY3" fmla="*/ 1440160 h 2268252"/>
                  <a:gd name="connsiteX4" fmla="*/ 24002 w 2316256"/>
                  <a:gd name="connsiteY4" fmla="*/ 1800200 h 2268252"/>
                  <a:gd name="connsiteX5" fmla="*/ 312034 w 2316256"/>
                  <a:gd name="connsiteY5" fmla="*/ 2232248 h 2268252"/>
                  <a:gd name="connsiteX6" fmla="*/ 1104121 w 2316256"/>
                  <a:gd name="connsiteY6" fmla="*/ 2016224 h 2268252"/>
                  <a:gd name="connsiteX7" fmla="*/ 1824201 w 2316256"/>
                  <a:gd name="connsiteY7" fmla="*/ 1728192 h 2268252"/>
                  <a:gd name="connsiteX8" fmla="*/ 2256249 w 2316256"/>
                  <a:gd name="connsiteY8" fmla="*/ 1224136 h 2268252"/>
                  <a:gd name="connsiteX0" fmla="*/ 2302029 w 2362036"/>
                  <a:gd name="connsiteY0" fmla="*/ 1224136 h 2265293"/>
                  <a:gd name="connsiteX1" fmla="*/ 1509940 w 2362036"/>
                  <a:gd name="connsiteY1" fmla="*/ 144016 h 2265293"/>
                  <a:gd name="connsiteX2" fmla="*/ 861869 w 2362036"/>
                  <a:gd name="connsiteY2" fmla="*/ 360041 h 2265293"/>
                  <a:gd name="connsiteX3" fmla="*/ 501829 w 2362036"/>
                  <a:gd name="connsiteY3" fmla="*/ 1440160 h 2265293"/>
                  <a:gd name="connsiteX4" fmla="*/ 69782 w 2362036"/>
                  <a:gd name="connsiteY4" fmla="*/ 1800200 h 2265293"/>
                  <a:gd name="connsiteX5" fmla="*/ 83135 w 2362036"/>
                  <a:gd name="connsiteY5" fmla="*/ 1817954 h 2265293"/>
                  <a:gd name="connsiteX6" fmla="*/ 357814 w 2362036"/>
                  <a:gd name="connsiteY6" fmla="*/ 2232248 h 2265293"/>
                  <a:gd name="connsiteX7" fmla="*/ 1149901 w 2362036"/>
                  <a:gd name="connsiteY7" fmla="*/ 2016224 h 2265293"/>
                  <a:gd name="connsiteX8" fmla="*/ 1869981 w 2362036"/>
                  <a:gd name="connsiteY8" fmla="*/ 1728192 h 2265293"/>
                  <a:gd name="connsiteX9" fmla="*/ 2302029 w 2362036"/>
                  <a:gd name="connsiteY9" fmla="*/ 1224136 h 2265293"/>
                  <a:gd name="connsiteX0" fmla="*/ 2304255 w 2364262"/>
                  <a:gd name="connsiteY0" fmla="*/ 1224136 h 2256251"/>
                  <a:gd name="connsiteX1" fmla="*/ 1512166 w 2364262"/>
                  <a:gd name="connsiteY1" fmla="*/ 144016 h 2256251"/>
                  <a:gd name="connsiteX2" fmla="*/ 864095 w 2364262"/>
                  <a:gd name="connsiteY2" fmla="*/ 360041 h 2256251"/>
                  <a:gd name="connsiteX3" fmla="*/ 504055 w 2364262"/>
                  <a:gd name="connsiteY3" fmla="*/ 1440160 h 2256251"/>
                  <a:gd name="connsiteX4" fmla="*/ 72008 w 2364262"/>
                  <a:gd name="connsiteY4" fmla="*/ 1800200 h 2256251"/>
                  <a:gd name="connsiteX5" fmla="*/ 72007 w 2364262"/>
                  <a:gd name="connsiteY5" fmla="*/ 2160241 h 2256251"/>
                  <a:gd name="connsiteX6" fmla="*/ 360040 w 2364262"/>
                  <a:gd name="connsiteY6" fmla="*/ 2232248 h 2256251"/>
                  <a:gd name="connsiteX7" fmla="*/ 1152127 w 2364262"/>
                  <a:gd name="connsiteY7" fmla="*/ 2016224 h 2256251"/>
                  <a:gd name="connsiteX8" fmla="*/ 1872207 w 2364262"/>
                  <a:gd name="connsiteY8" fmla="*/ 1728192 h 2256251"/>
                  <a:gd name="connsiteX9" fmla="*/ 2304255 w 2364262"/>
                  <a:gd name="connsiteY9" fmla="*/ 1224136 h 225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4262" h="2256251">
                    <a:moveTo>
                      <a:pt x="2304255" y="1224136"/>
                    </a:moveTo>
                    <a:cubicBezTo>
                      <a:pt x="2244248" y="960107"/>
                      <a:pt x="1752193" y="288032"/>
                      <a:pt x="1512166" y="144016"/>
                    </a:cubicBezTo>
                    <a:cubicBezTo>
                      <a:pt x="1272139" y="0"/>
                      <a:pt x="1032114" y="144017"/>
                      <a:pt x="864095" y="360041"/>
                    </a:cubicBezTo>
                    <a:cubicBezTo>
                      <a:pt x="696076" y="576065"/>
                      <a:pt x="636069" y="1200134"/>
                      <a:pt x="504055" y="1440160"/>
                    </a:cubicBezTo>
                    <a:cubicBezTo>
                      <a:pt x="372041" y="1680186"/>
                      <a:pt x="144016" y="1680187"/>
                      <a:pt x="72008" y="1800200"/>
                    </a:cubicBezTo>
                    <a:cubicBezTo>
                      <a:pt x="0" y="1920214"/>
                      <a:pt x="24002" y="2088233"/>
                      <a:pt x="72007" y="2160241"/>
                    </a:cubicBezTo>
                    <a:cubicBezTo>
                      <a:pt x="120012" y="2232249"/>
                      <a:pt x="180020" y="2256251"/>
                      <a:pt x="360040" y="2232248"/>
                    </a:cubicBezTo>
                    <a:cubicBezTo>
                      <a:pt x="540060" y="2208245"/>
                      <a:pt x="900099" y="2100233"/>
                      <a:pt x="1152127" y="2016224"/>
                    </a:cubicBezTo>
                    <a:cubicBezTo>
                      <a:pt x="1404155" y="1932215"/>
                      <a:pt x="1680186" y="1860207"/>
                      <a:pt x="1872207" y="1728192"/>
                    </a:cubicBezTo>
                    <a:cubicBezTo>
                      <a:pt x="2064228" y="1596177"/>
                      <a:pt x="2364262" y="1488165"/>
                      <a:pt x="2304255" y="122413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57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8" name="Straight Connector 117"/>
              <p:cNvCxnSpPr>
                <a:stCxn id="119" idx="5"/>
                <a:endCxn id="120" idx="1"/>
              </p:cNvCxnSpPr>
              <p:nvPr/>
            </p:nvCxnSpPr>
            <p:spPr>
              <a:xfrm>
                <a:off x="6551291" y="811663"/>
                <a:ext cx="207714" cy="2542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/>
              <p:cNvSpPr/>
              <p:nvPr/>
            </p:nvSpPr>
            <p:spPr>
              <a:xfrm>
                <a:off x="6352729" y="613101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724938" y="1031836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 dirty="0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166625" y="1264466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701365" y="1543622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3" name="Straight Connector 122"/>
              <p:cNvCxnSpPr>
                <a:stCxn id="121" idx="6"/>
                <a:endCxn id="120" idx="3"/>
              </p:cNvCxnSpPr>
              <p:nvPr/>
            </p:nvCxnSpPr>
            <p:spPr>
              <a:xfrm flipV="1">
                <a:off x="6399255" y="1230398"/>
                <a:ext cx="359750" cy="1503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22" idx="7"/>
                <a:endCxn id="121" idx="2"/>
              </p:cNvCxnSpPr>
              <p:nvPr/>
            </p:nvCxnSpPr>
            <p:spPr>
              <a:xfrm flipV="1">
                <a:off x="5899927" y="1380781"/>
                <a:ext cx="266698" cy="1969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5814781" y="4941525"/>
              <a:ext cx="1411291" cy="1093362"/>
              <a:chOff x="5639330" y="3055718"/>
              <a:chExt cx="1411291" cy="1093362"/>
            </a:xfrm>
          </p:grpSpPr>
          <p:sp>
            <p:nvSpPr>
              <p:cNvPr id="111" name="Freeform 110"/>
              <p:cNvSpPr/>
              <p:nvPr/>
            </p:nvSpPr>
            <p:spPr>
              <a:xfrm>
                <a:off x="5639330" y="3055718"/>
                <a:ext cx="1411291" cy="1093362"/>
              </a:xfrm>
              <a:custGeom>
                <a:avLst/>
                <a:gdLst>
                  <a:gd name="connsiteX0" fmla="*/ 1121434 w 2020019"/>
                  <a:gd name="connsiteY0" fmla="*/ 1393165 h 1536938"/>
                  <a:gd name="connsiteX1" fmla="*/ 1889185 w 2020019"/>
                  <a:gd name="connsiteY1" fmla="*/ 513271 h 1536938"/>
                  <a:gd name="connsiteX2" fmla="*/ 1906438 w 2020019"/>
                  <a:gd name="connsiteY2" fmla="*/ 81950 h 1536938"/>
                  <a:gd name="connsiteX3" fmla="*/ 1535502 w 2020019"/>
                  <a:gd name="connsiteY3" fmla="*/ 47445 h 1536938"/>
                  <a:gd name="connsiteX4" fmla="*/ 983412 w 2020019"/>
                  <a:gd name="connsiteY4" fmla="*/ 366622 h 1536938"/>
                  <a:gd name="connsiteX5" fmla="*/ 293299 w 2020019"/>
                  <a:gd name="connsiteY5" fmla="*/ 418380 h 1536938"/>
                  <a:gd name="connsiteX6" fmla="*/ 17253 w 2020019"/>
                  <a:gd name="connsiteY6" fmla="*/ 677173 h 1536938"/>
                  <a:gd name="connsiteX7" fmla="*/ 189782 w 2020019"/>
                  <a:gd name="connsiteY7" fmla="*/ 970471 h 1536938"/>
                  <a:gd name="connsiteX8" fmla="*/ 948906 w 2020019"/>
                  <a:gd name="connsiteY8" fmla="*/ 1375912 h 1536938"/>
                  <a:gd name="connsiteX9" fmla="*/ 1121434 w 2020019"/>
                  <a:gd name="connsiteY9" fmla="*/ 1393165 h 1536938"/>
                  <a:gd name="connsiteX0" fmla="*/ 1121434 w 2020019"/>
                  <a:gd name="connsiteY0" fmla="*/ 1393165 h 1469365"/>
                  <a:gd name="connsiteX1" fmla="*/ 1889185 w 2020019"/>
                  <a:gd name="connsiteY1" fmla="*/ 513271 h 1469365"/>
                  <a:gd name="connsiteX2" fmla="*/ 1906438 w 2020019"/>
                  <a:gd name="connsiteY2" fmla="*/ 81950 h 1469365"/>
                  <a:gd name="connsiteX3" fmla="*/ 1535502 w 2020019"/>
                  <a:gd name="connsiteY3" fmla="*/ 47445 h 1469365"/>
                  <a:gd name="connsiteX4" fmla="*/ 983412 w 2020019"/>
                  <a:gd name="connsiteY4" fmla="*/ 366622 h 1469365"/>
                  <a:gd name="connsiteX5" fmla="*/ 293299 w 2020019"/>
                  <a:gd name="connsiteY5" fmla="*/ 418380 h 1469365"/>
                  <a:gd name="connsiteX6" fmla="*/ 17253 w 2020019"/>
                  <a:gd name="connsiteY6" fmla="*/ 677173 h 1469365"/>
                  <a:gd name="connsiteX7" fmla="*/ 189782 w 2020019"/>
                  <a:gd name="connsiteY7" fmla="*/ 970471 h 1469365"/>
                  <a:gd name="connsiteX8" fmla="*/ 1121434 w 2020019"/>
                  <a:gd name="connsiteY8" fmla="*/ 1393165 h 1469365"/>
                  <a:gd name="connsiteX0" fmla="*/ 1121159 w 2019744"/>
                  <a:gd name="connsiteY0" fmla="*/ 1393165 h 1469365"/>
                  <a:gd name="connsiteX1" fmla="*/ 1888910 w 2019744"/>
                  <a:gd name="connsiteY1" fmla="*/ 513271 h 1469365"/>
                  <a:gd name="connsiteX2" fmla="*/ 1906163 w 2019744"/>
                  <a:gd name="connsiteY2" fmla="*/ 81950 h 1469365"/>
                  <a:gd name="connsiteX3" fmla="*/ 1535227 w 2019744"/>
                  <a:gd name="connsiteY3" fmla="*/ 47445 h 1469365"/>
                  <a:gd name="connsiteX4" fmla="*/ 983137 w 2019744"/>
                  <a:gd name="connsiteY4" fmla="*/ 366622 h 1469365"/>
                  <a:gd name="connsiteX5" fmla="*/ 291377 w 2019744"/>
                  <a:gd name="connsiteY5" fmla="*/ 358686 h 1469365"/>
                  <a:gd name="connsiteX6" fmla="*/ 16978 w 2019744"/>
                  <a:gd name="connsiteY6" fmla="*/ 677173 h 1469365"/>
                  <a:gd name="connsiteX7" fmla="*/ 189507 w 2019744"/>
                  <a:gd name="connsiteY7" fmla="*/ 970471 h 1469365"/>
                  <a:gd name="connsiteX8" fmla="*/ 1121159 w 2019744"/>
                  <a:gd name="connsiteY8" fmla="*/ 1393165 h 1469365"/>
                  <a:gd name="connsiteX0" fmla="*/ 1206801 w 2105386"/>
                  <a:gd name="connsiteY0" fmla="*/ 1393165 h 1469365"/>
                  <a:gd name="connsiteX1" fmla="*/ 1974552 w 2105386"/>
                  <a:gd name="connsiteY1" fmla="*/ 513271 h 1469365"/>
                  <a:gd name="connsiteX2" fmla="*/ 1991805 w 2105386"/>
                  <a:gd name="connsiteY2" fmla="*/ 81950 h 1469365"/>
                  <a:gd name="connsiteX3" fmla="*/ 1620869 w 2105386"/>
                  <a:gd name="connsiteY3" fmla="*/ 47445 h 1469365"/>
                  <a:gd name="connsiteX4" fmla="*/ 1068779 w 2105386"/>
                  <a:gd name="connsiteY4" fmla="*/ 366622 h 1469365"/>
                  <a:gd name="connsiteX5" fmla="*/ 377019 w 2105386"/>
                  <a:gd name="connsiteY5" fmla="*/ 358686 h 1469365"/>
                  <a:gd name="connsiteX6" fmla="*/ 16978 w 2105386"/>
                  <a:gd name="connsiteY6" fmla="*/ 646718 h 1469365"/>
                  <a:gd name="connsiteX7" fmla="*/ 275149 w 2105386"/>
                  <a:gd name="connsiteY7" fmla="*/ 970471 h 1469365"/>
                  <a:gd name="connsiteX8" fmla="*/ 1206801 w 2105386"/>
                  <a:gd name="connsiteY8" fmla="*/ 1393165 h 1469365"/>
                  <a:gd name="connsiteX0" fmla="*/ 1134793 w 2033378"/>
                  <a:gd name="connsiteY0" fmla="*/ 1393165 h 1469365"/>
                  <a:gd name="connsiteX1" fmla="*/ 1902544 w 2033378"/>
                  <a:gd name="connsiteY1" fmla="*/ 513271 h 1469365"/>
                  <a:gd name="connsiteX2" fmla="*/ 1919797 w 2033378"/>
                  <a:gd name="connsiteY2" fmla="*/ 81950 h 1469365"/>
                  <a:gd name="connsiteX3" fmla="*/ 1548861 w 2033378"/>
                  <a:gd name="connsiteY3" fmla="*/ 47445 h 1469365"/>
                  <a:gd name="connsiteX4" fmla="*/ 996771 w 2033378"/>
                  <a:gd name="connsiteY4" fmla="*/ 366622 h 1469365"/>
                  <a:gd name="connsiteX5" fmla="*/ 305011 w 2033378"/>
                  <a:gd name="connsiteY5" fmla="*/ 358686 h 1469365"/>
                  <a:gd name="connsiteX6" fmla="*/ 16978 w 2033378"/>
                  <a:gd name="connsiteY6" fmla="*/ 646718 h 1469365"/>
                  <a:gd name="connsiteX7" fmla="*/ 203141 w 2033378"/>
                  <a:gd name="connsiteY7" fmla="*/ 970471 h 1469365"/>
                  <a:gd name="connsiteX8" fmla="*/ 1134793 w 2033378"/>
                  <a:gd name="connsiteY8" fmla="*/ 1393165 h 1469365"/>
                  <a:gd name="connsiteX0" fmla="*/ 1160101 w 2058686"/>
                  <a:gd name="connsiteY0" fmla="*/ 1393165 h 1475413"/>
                  <a:gd name="connsiteX1" fmla="*/ 1927852 w 2058686"/>
                  <a:gd name="connsiteY1" fmla="*/ 513271 h 1475413"/>
                  <a:gd name="connsiteX2" fmla="*/ 1945105 w 2058686"/>
                  <a:gd name="connsiteY2" fmla="*/ 81950 h 1475413"/>
                  <a:gd name="connsiteX3" fmla="*/ 1574169 w 2058686"/>
                  <a:gd name="connsiteY3" fmla="*/ 47445 h 1475413"/>
                  <a:gd name="connsiteX4" fmla="*/ 1022079 w 2058686"/>
                  <a:gd name="connsiteY4" fmla="*/ 366622 h 1475413"/>
                  <a:gd name="connsiteX5" fmla="*/ 330319 w 2058686"/>
                  <a:gd name="connsiteY5" fmla="*/ 358686 h 1475413"/>
                  <a:gd name="connsiteX6" fmla="*/ 42286 w 2058686"/>
                  <a:gd name="connsiteY6" fmla="*/ 646718 h 1475413"/>
                  <a:gd name="connsiteX7" fmla="*/ 186302 w 2058686"/>
                  <a:gd name="connsiteY7" fmla="*/ 1006758 h 1475413"/>
                  <a:gd name="connsiteX8" fmla="*/ 1160101 w 2058686"/>
                  <a:gd name="connsiteY8" fmla="*/ 1393165 h 1475413"/>
                  <a:gd name="connsiteX0" fmla="*/ 1200133 w 2058686"/>
                  <a:gd name="connsiteY0" fmla="*/ 1438806 h 1521054"/>
                  <a:gd name="connsiteX1" fmla="*/ 1933571 w 2058686"/>
                  <a:gd name="connsiteY1" fmla="*/ 513271 h 1521054"/>
                  <a:gd name="connsiteX2" fmla="*/ 1950824 w 2058686"/>
                  <a:gd name="connsiteY2" fmla="*/ 81950 h 1521054"/>
                  <a:gd name="connsiteX3" fmla="*/ 1579888 w 2058686"/>
                  <a:gd name="connsiteY3" fmla="*/ 47445 h 1521054"/>
                  <a:gd name="connsiteX4" fmla="*/ 1027798 w 2058686"/>
                  <a:gd name="connsiteY4" fmla="*/ 366622 h 1521054"/>
                  <a:gd name="connsiteX5" fmla="*/ 336038 w 2058686"/>
                  <a:gd name="connsiteY5" fmla="*/ 358686 h 1521054"/>
                  <a:gd name="connsiteX6" fmla="*/ 48005 w 2058686"/>
                  <a:gd name="connsiteY6" fmla="*/ 646718 h 1521054"/>
                  <a:gd name="connsiteX7" fmla="*/ 192021 w 2058686"/>
                  <a:gd name="connsiteY7" fmla="*/ 1006758 h 1521054"/>
                  <a:gd name="connsiteX8" fmla="*/ 1200133 w 2058686"/>
                  <a:gd name="connsiteY8" fmla="*/ 1438806 h 1521054"/>
                  <a:gd name="connsiteX0" fmla="*/ 1200133 w 2117337"/>
                  <a:gd name="connsiteY0" fmla="*/ 1444733 h 1516741"/>
                  <a:gd name="connsiteX1" fmla="*/ 1992222 w 2117337"/>
                  <a:gd name="connsiteY1" fmla="*/ 580636 h 1516741"/>
                  <a:gd name="connsiteX2" fmla="*/ 1950824 w 2117337"/>
                  <a:gd name="connsiteY2" fmla="*/ 87877 h 1516741"/>
                  <a:gd name="connsiteX3" fmla="*/ 1579888 w 2117337"/>
                  <a:gd name="connsiteY3" fmla="*/ 53372 h 1516741"/>
                  <a:gd name="connsiteX4" fmla="*/ 1027798 w 2117337"/>
                  <a:gd name="connsiteY4" fmla="*/ 372549 h 1516741"/>
                  <a:gd name="connsiteX5" fmla="*/ 336038 w 2117337"/>
                  <a:gd name="connsiteY5" fmla="*/ 364613 h 1516741"/>
                  <a:gd name="connsiteX6" fmla="*/ 48005 w 2117337"/>
                  <a:gd name="connsiteY6" fmla="*/ 652645 h 1516741"/>
                  <a:gd name="connsiteX7" fmla="*/ 192021 w 2117337"/>
                  <a:gd name="connsiteY7" fmla="*/ 1012685 h 1516741"/>
                  <a:gd name="connsiteX8" fmla="*/ 1200133 w 2117337"/>
                  <a:gd name="connsiteY8" fmla="*/ 1444733 h 1516741"/>
                  <a:gd name="connsiteX0" fmla="*/ 1200133 w 2124237"/>
                  <a:gd name="connsiteY0" fmla="*/ 1456029 h 1528037"/>
                  <a:gd name="connsiteX1" fmla="*/ 1992222 w 2124237"/>
                  <a:gd name="connsiteY1" fmla="*/ 591932 h 1528037"/>
                  <a:gd name="connsiteX2" fmla="*/ 1992222 w 2124237"/>
                  <a:gd name="connsiteY2" fmla="*/ 87877 h 1528037"/>
                  <a:gd name="connsiteX3" fmla="*/ 1579888 w 2124237"/>
                  <a:gd name="connsiteY3" fmla="*/ 64668 h 1528037"/>
                  <a:gd name="connsiteX4" fmla="*/ 1027798 w 2124237"/>
                  <a:gd name="connsiteY4" fmla="*/ 383845 h 1528037"/>
                  <a:gd name="connsiteX5" fmla="*/ 336038 w 2124237"/>
                  <a:gd name="connsiteY5" fmla="*/ 375909 h 1528037"/>
                  <a:gd name="connsiteX6" fmla="*/ 48005 w 2124237"/>
                  <a:gd name="connsiteY6" fmla="*/ 663941 h 1528037"/>
                  <a:gd name="connsiteX7" fmla="*/ 192021 w 2124237"/>
                  <a:gd name="connsiteY7" fmla="*/ 1023981 h 1528037"/>
                  <a:gd name="connsiteX8" fmla="*/ 1200133 w 2124237"/>
                  <a:gd name="connsiteY8" fmla="*/ 1456029 h 1528037"/>
                  <a:gd name="connsiteX0" fmla="*/ 1200133 w 2124237"/>
                  <a:gd name="connsiteY0" fmla="*/ 1489488 h 1561496"/>
                  <a:gd name="connsiteX1" fmla="*/ 1992222 w 2124237"/>
                  <a:gd name="connsiteY1" fmla="*/ 625391 h 1561496"/>
                  <a:gd name="connsiteX2" fmla="*/ 1992222 w 2124237"/>
                  <a:gd name="connsiteY2" fmla="*/ 121336 h 1561496"/>
                  <a:gd name="connsiteX3" fmla="*/ 1560174 w 2124237"/>
                  <a:gd name="connsiteY3" fmla="*/ 49328 h 1561496"/>
                  <a:gd name="connsiteX4" fmla="*/ 1027798 w 2124237"/>
                  <a:gd name="connsiteY4" fmla="*/ 417304 h 1561496"/>
                  <a:gd name="connsiteX5" fmla="*/ 336038 w 2124237"/>
                  <a:gd name="connsiteY5" fmla="*/ 409368 h 1561496"/>
                  <a:gd name="connsiteX6" fmla="*/ 48005 w 2124237"/>
                  <a:gd name="connsiteY6" fmla="*/ 697400 h 1561496"/>
                  <a:gd name="connsiteX7" fmla="*/ 192021 w 2124237"/>
                  <a:gd name="connsiteY7" fmla="*/ 1057440 h 1561496"/>
                  <a:gd name="connsiteX8" fmla="*/ 1200133 w 2124237"/>
                  <a:gd name="connsiteY8" fmla="*/ 1489488 h 1561496"/>
                  <a:gd name="connsiteX0" fmla="*/ 1200133 w 2124237"/>
                  <a:gd name="connsiteY0" fmla="*/ 1476164 h 1548172"/>
                  <a:gd name="connsiteX1" fmla="*/ 1992222 w 2124237"/>
                  <a:gd name="connsiteY1" fmla="*/ 612067 h 1548172"/>
                  <a:gd name="connsiteX2" fmla="*/ 1992222 w 2124237"/>
                  <a:gd name="connsiteY2" fmla="*/ 108012 h 1548172"/>
                  <a:gd name="connsiteX3" fmla="*/ 1560174 w 2124237"/>
                  <a:gd name="connsiteY3" fmla="*/ 36004 h 1548172"/>
                  <a:gd name="connsiteX4" fmla="*/ 1056118 w 2124237"/>
                  <a:gd name="connsiteY4" fmla="*/ 324036 h 1548172"/>
                  <a:gd name="connsiteX5" fmla="*/ 336038 w 2124237"/>
                  <a:gd name="connsiteY5" fmla="*/ 396044 h 1548172"/>
                  <a:gd name="connsiteX6" fmla="*/ 48005 w 2124237"/>
                  <a:gd name="connsiteY6" fmla="*/ 684076 h 1548172"/>
                  <a:gd name="connsiteX7" fmla="*/ 192021 w 2124237"/>
                  <a:gd name="connsiteY7" fmla="*/ 1044116 h 1548172"/>
                  <a:gd name="connsiteX8" fmla="*/ 1200133 w 2124237"/>
                  <a:gd name="connsiteY8" fmla="*/ 1476164 h 1548172"/>
                  <a:gd name="connsiteX0" fmla="*/ 1200133 w 2136238"/>
                  <a:gd name="connsiteY0" fmla="*/ 1476164 h 1548172"/>
                  <a:gd name="connsiteX1" fmla="*/ 1992222 w 2136238"/>
                  <a:gd name="connsiteY1" fmla="*/ 612067 h 1548172"/>
                  <a:gd name="connsiteX2" fmla="*/ 2064230 w 2136238"/>
                  <a:gd name="connsiteY2" fmla="*/ 108012 h 1548172"/>
                  <a:gd name="connsiteX3" fmla="*/ 1560174 w 2136238"/>
                  <a:gd name="connsiteY3" fmla="*/ 36004 h 1548172"/>
                  <a:gd name="connsiteX4" fmla="*/ 1056118 w 2136238"/>
                  <a:gd name="connsiteY4" fmla="*/ 324036 h 1548172"/>
                  <a:gd name="connsiteX5" fmla="*/ 336038 w 2136238"/>
                  <a:gd name="connsiteY5" fmla="*/ 396044 h 1548172"/>
                  <a:gd name="connsiteX6" fmla="*/ 48005 w 2136238"/>
                  <a:gd name="connsiteY6" fmla="*/ 684076 h 1548172"/>
                  <a:gd name="connsiteX7" fmla="*/ 192021 w 2136238"/>
                  <a:gd name="connsiteY7" fmla="*/ 1044116 h 1548172"/>
                  <a:gd name="connsiteX8" fmla="*/ 1200133 w 2136238"/>
                  <a:gd name="connsiteY8" fmla="*/ 1476164 h 1548172"/>
                  <a:gd name="connsiteX0" fmla="*/ 1200133 w 2136238"/>
                  <a:gd name="connsiteY0" fmla="*/ 1548172 h 1620180"/>
                  <a:gd name="connsiteX1" fmla="*/ 1992222 w 2136238"/>
                  <a:gd name="connsiteY1" fmla="*/ 684075 h 1620180"/>
                  <a:gd name="connsiteX2" fmla="*/ 2064230 w 2136238"/>
                  <a:gd name="connsiteY2" fmla="*/ 180020 h 1620180"/>
                  <a:gd name="connsiteX3" fmla="*/ 1560173 w 2136238"/>
                  <a:gd name="connsiteY3" fmla="*/ 36004 h 1620180"/>
                  <a:gd name="connsiteX4" fmla="*/ 1056118 w 2136238"/>
                  <a:gd name="connsiteY4" fmla="*/ 396044 h 1620180"/>
                  <a:gd name="connsiteX5" fmla="*/ 336038 w 2136238"/>
                  <a:gd name="connsiteY5" fmla="*/ 468052 h 1620180"/>
                  <a:gd name="connsiteX6" fmla="*/ 48005 w 2136238"/>
                  <a:gd name="connsiteY6" fmla="*/ 756084 h 1620180"/>
                  <a:gd name="connsiteX7" fmla="*/ 192021 w 2136238"/>
                  <a:gd name="connsiteY7" fmla="*/ 1116124 h 1620180"/>
                  <a:gd name="connsiteX8" fmla="*/ 1200133 w 2136238"/>
                  <a:gd name="connsiteY8" fmla="*/ 1548172 h 1620180"/>
                  <a:gd name="connsiteX0" fmla="*/ 1200133 w 2136238"/>
                  <a:gd name="connsiteY0" fmla="*/ 1620180 h 1692188"/>
                  <a:gd name="connsiteX1" fmla="*/ 1992222 w 2136238"/>
                  <a:gd name="connsiteY1" fmla="*/ 684075 h 1692188"/>
                  <a:gd name="connsiteX2" fmla="*/ 2064230 w 2136238"/>
                  <a:gd name="connsiteY2" fmla="*/ 180020 h 1692188"/>
                  <a:gd name="connsiteX3" fmla="*/ 1560173 w 2136238"/>
                  <a:gd name="connsiteY3" fmla="*/ 36004 h 1692188"/>
                  <a:gd name="connsiteX4" fmla="*/ 1056118 w 2136238"/>
                  <a:gd name="connsiteY4" fmla="*/ 396044 h 1692188"/>
                  <a:gd name="connsiteX5" fmla="*/ 336038 w 2136238"/>
                  <a:gd name="connsiteY5" fmla="*/ 468052 h 1692188"/>
                  <a:gd name="connsiteX6" fmla="*/ 48005 w 2136238"/>
                  <a:gd name="connsiteY6" fmla="*/ 756084 h 1692188"/>
                  <a:gd name="connsiteX7" fmla="*/ 192021 w 2136238"/>
                  <a:gd name="connsiteY7" fmla="*/ 1116124 h 1692188"/>
                  <a:gd name="connsiteX8" fmla="*/ 1200133 w 2136238"/>
                  <a:gd name="connsiteY8" fmla="*/ 1620180 h 1692188"/>
                  <a:gd name="connsiteX0" fmla="*/ 1248139 w 2184244"/>
                  <a:gd name="connsiteY0" fmla="*/ 1620180 h 1692188"/>
                  <a:gd name="connsiteX1" fmla="*/ 2040228 w 2184244"/>
                  <a:gd name="connsiteY1" fmla="*/ 684075 h 1692188"/>
                  <a:gd name="connsiteX2" fmla="*/ 2112236 w 2184244"/>
                  <a:gd name="connsiteY2" fmla="*/ 180020 h 1692188"/>
                  <a:gd name="connsiteX3" fmla="*/ 1608179 w 2184244"/>
                  <a:gd name="connsiteY3" fmla="*/ 36004 h 1692188"/>
                  <a:gd name="connsiteX4" fmla="*/ 1104124 w 2184244"/>
                  <a:gd name="connsiteY4" fmla="*/ 396044 h 1692188"/>
                  <a:gd name="connsiteX5" fmla="*/ 384044 w 2184244"/>
                  <a:gd name="connsiteY5" fmla="*/ 468052 h 1692188"/>
                  <a:gd name="connsiteX6" fmla="*/ 24003 w 2184244"/>
                  <a:gd name="connsiteY6" fmla="*/ 756084 h 1692188"/>
                  <a:gd name="connsiteX7" fmla="*/ 240027 w 2184244"/>
                  <a:gd name="connsiteY7" fmla="*/ 1116124 h 1692188"/>
                  <a:gd name="connsiteX8" fmla="*/ 1248139 w 2184244"/>
                  <a:gd name="connsiteY8" fmla="*/ 1620180 h 1692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4244" h="1692188">
                    <a:moveTo>
                      <a:pt x="1248139" y="1620180"/>
                    </a:moveTo>
                    <a:cubicBezTo>
                      <a:pt x="1548172" y="1548172"/>
                      <a:pt x="1896212" y="924102"/>
                      <a:pt x="2040228" y="684075"/>
                    </a:cubicBezTo>
                    <a:cubicBezTo>
                      <a:pt x="2184244" y="444048"/>
                      <a:pt x="2184244" y="288032"/>
                      <a:pt x="2112236" y="180020"/>
                    </a:cubicBezTo>
                    <a:cubicBezTo>
                      <a:pt x="2040228" y="72008"/>
                      <a:pt x="1776198" y="0"/>
                      <a:pt x="1608179" y="36004"/>
                    </a:cubicBezTo>
                    <a:cubicBezTo>
                      <a:pt x="1440160" y="72008"/>
                      <a:pt x="1308146" y="324036"/>
                      <a:pt x="1104124" y="396044"/>
                    </a:cubicBezTo>
                    <a:cubicBezTo>
                      <a:pt x="900102" y="468052"/>
                      <a:pt x="564064" y="408045"/>
                      <a:pt x="384044" y="468052"/>
                    </a:cubicBezTo>
                    <a:cubicBezTo>
                      <a:pt x="204024" y="528059"/>
                      <a:pt x="48006" y="648072"/>
                      <a:pt x="24003" y="756084"/>
                    </a:cubicBezTo>
                    <a:cubicBezTo>
                      <a:pt x="0" y="864096"/>
                      <a:pt x="36004" y="972108"/>
                      <a:pt x="240027" y="1116124"/>
                    </a:cubicBezTo>
                    <a:cubicBezTo>
                      <a:pt x="444050" y="1260140"/>
                      <a:pt x="948106" y="1692188"/>
                      <a:pt x="1248139" y="162018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57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2" name="Straight Connector 111"/>
              <p:cNvCxnSpPr>
                <a:stCxn id="114" idx="1"/>
                <a:endCxn id="113" idx="5"/>
              </p:cNvCxnSpPr>
              <p:nvPr/>
            </p:nvCxnSpPr>
            <p:spPr>
              <a:xfrm flipH="1" flipV="1">
                <a:off x="5992979" y="3649751"/>
                <a:ext cx="300767" cy="1146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/>
              <p:cNvSpPr/>
              <p:nvPr/>
            </p:nvSpPr>
            <p:spPr>
              <a:xfrm>
                <a:off x="5794417" y="3451189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259677" y="3730346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 dirty="0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678412" y="3218559"/>
                <a:ext cx="232630" cy="23263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i="1">
                  <a:solidFill>
                    <a:srgbClr val="B2333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6" name="Straight Connector 115"/>
              <p:cNvCxnSpPr>
                <a:stCxn id="114" idx="7"/>
                <a:endCxn id="115" idx="3"/>
              </p:cNvCxnSpPr>
              <p:nvPr/>
            </p:nvCxnSpPr>
            <p:spPr>
              <a:xfrm flipV="1">
                <a:off x="6458239" y="3417121"/>
                <a:ext cx="254240" cy="3472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Straight Connector 106"/>
            <p:cNvCxnSpPr>
              <a:stCxn id="135" idx="5"/>
              <a:endCxn id="129" idx="3"/>
            </p:cNvCxnSpPr>
            <p:nvPr/>
          </p:nvCxnSpPr>
          <p:spPr>
            <a:xfrm flipH="1">
              <a:off x="5642491" y="2458562"/>
              <a:ext cx="437387" cy="7085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35" idx="4"/>
              <a:endCxn id="117" idx="2"/>
            </p:cNvCxnSpPr>
            <p:nvPr/>
          </p:nvCxnSpPr>
          <p:spPr>
            <a:xfrm>
              <a:off x="6545138" y="2505089"/>
              <a:ext cx="1574672" cy="574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29" idx="0"/>
              <a:endCxn id="125" idx="1"/>
            </p:cNvCxnSpPr>
            <p:nvPr/>
          </p:nvCxnSpPr>
          <p:spPr>
            <a:xfrm flipH="1">
              <a:off x="4831429" y="4004615"/>
              <a:ext cx="252749" cy="9756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29" idx="6"/>
              <a:endCxn id="111" idx="4"/>
            </p:cNvCxnSpPr>
            <p:nvPr/>
          </p:nvCxnSpPr>
          <p:spPr>
            <a:xfrm>
              <a:off x="6014700" y="4283770"/>
              <a:ext cx="513481" cy="9136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>
            <a:grpSpLocks noChangeAspect="1"/>
          </p:cNvGrpSpPr>
          <p:nvPr/>
        </p:nvGrpSpPr>
        <p:grpSpPr>
          <a:xfrm>
            <a:off x="7267803" y="3422958"/>
            <a:ext cx="1461528" cy="1760477"/>
            <a:chOff x="4283968" y="1988840"/>
            <a:chExt cx="3168352" cy="3816424"/>
          </a:xfrm>
        </p:grpSpPr>
        <p:cxnSp>
          <p:nvCxnSpPr>
            <p:cNvPr id="142" name="Straight Connector 141"/>
            <p:cNvCxnSpPr>
              <a:stCxn id="147" idx="3"/>
              <a:endCxn id="148" idx="7"/>
            </p:cNvCxnSpPr>
            <p:nvPr/>
          </p:nvCxnSpPr>
          <p:spPr>
            <a:xfrm flipH="1">
              <a:off x="5671401" y="2296153"/>
              <a:ext cx="465494" cy="825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47" idx="5"/>
              <a:endCxn id="146" idx="1"/>
            </p:cNvCxnSpPr>
            <p:nvPr/>
          </p:nvCxnSpPr>
          <p:spPr>
            <a:xfrm>
              <a:off x="6391481" y="2296153"/>
              <a:ext cx="465494" cy="8255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48" idx="5"/>
              <a:endCxn id="150" idx="0"/>
            </p:cNvCxnSpPr>
            <p:nvPr/>
          </p:nvCxnSpPr>
          <p:spPr>
            <a:xfrm>
              <a:off x="5671401" y="3376273"/>
              <a:ext cx="376763" cy="9168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48" idx="3"/>
              <a:endCxn id="149" idx="0"/>
            </p:cNvCxnSpPr>
            <p:nvPr/>
          </p:nvCxnSpPr>
          <p:spPr>
            <a:xfrm flipH="1">
              <a:off x="4968044" y="3376273"/>
              <a:ext cx="448771" cy="9168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6804248" y="3068960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600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084168" y="1988840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600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5364088" y="3068960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4788024" y="4293096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600" i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5868144" y="4293096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4283968" y="4293096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ko-KR" alt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4788024" y="5445224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</a:t>
              </a:r>
              <a:endParaRPr lang="ko-KR" alt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5580112" y="5445224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</a:t>
              </a:r>
              <a:endParaRPr lang="ko-KR" alt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156176" y="5445224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ko-KR" alt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516216" y="4293096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ko-KR" alt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7092280" y="4293096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</a:t>
              </a:r>
              <a:endParaRPr lang="ko-KR" alt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7" name="Straight Connector 156"/>
            <p:cNvCxnSpPr>
              <a:stCxn id="148" idx="3"/>
              <a:endCxn id="151" idx="7"/>
            </p:cNvCxnSpPr>
            <p:nvPr/>
          </p:nvCxnSpPr>
          <p:spPr>
            <a:xfrm flipH="1">
              <a:off x="4591281" y="3376273"/>
              <a:ext cx="825534" cy="969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46" idx="4"/>
              <a:endCxn id="155" idx="0"/>
            </p:cNvCxnSpPr>
            <p:nvPr/>
          </p:nvCxnSpPr>
          <p:spPr>
            <a:xfrm flipH="1">
              <a:off x="6696236" y="3429000"/>
              <a:ext cx="288032" cy="864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46" idx="4"/>
              <a:endCxn id="156" idx="0"/>
            </p:cNvCxnSpPr>
            <p:nvPr/>
          </p:nvCxnSpPr>
          <p:spPr>
            <a:xfrm>
              <a:off x="6984268" y="3429000"/>
              <a:ext cx="288032" cy="864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49" idx="4"/>
              <a:endCxn id="152" idx="0"/>
            </p:cNvCxnSpPr>
            <p:nvPr/>
          </p:nvCxnSpPr>
          <p:spPr>
            <a:xfrm>
              <a:off x="4968044" y="4653136"/>
              <a:ext cx="0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50" idx="4"/>
              <a:endCxn id="153" idx="0"/>
            </p:cNvCxnSpPr>
            <p:nvPr/>
          </p:nvCxnSpPr>
          <p:spPr>
            <a:xfrm flipH="1">
              <a:off x="5760132" y="4653136"/>
              <a:ext cx="288032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50" idx="4"/>
              <a:endCxn id="154" idx="0"/>
            </p:cNvCxnSpPr>
            <p:nvPr/>
          </p:nvCxnSpPr>
          <p:spPr>
            <a:xfrm>
              <a:off x="6048164" y="4653136"/>
              <a:ext cx="288032" cy="7920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0886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to a 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</a:p>
          <a:p>
            <a:pPr marL="0" indent="0">
              <a:buNone/>
            </a:pPr>
            <a:r>
              <a:rPr lang="en-US" dirty="0"/>
              <a:t>If we can find an integral distance-</a:t>
            </a:r>
            <a:r>
              <a:rPr lang="en-US" i="1" dirty="0"/>
              <a:t>r</a:t>
            </a:r>
            <a:r>
              <a:rPr lang="en-US" dirty="0"/>
              <a:t> transfer of a tree instance, we obtain a (3</a:t>
            </a:r>
            <a:r>
              <a:rPr lang="en-US" i="1" dirty="0"/>
              <a:t>r</a:t>
            </a:r>
            <a:r>
              <a:rPr lang="en-US" dirty="0"/>
              <a:t>+3)-approximation algorithm for capacitated </a:t>
            </a:r>
            <a:r>
              <a:rPr lang="en-US" i="1" dirty="0"/>
              <a:t>k</a:t>
            </a:r>
            <a:r>
              <a:rPr lang="en-US" dirty="0"/>
              <a:t>-center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3333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Want: distance-2 transfer of a tree instance</a:t>
            </a:r>
          </a:p>
        </p:txBody>
      </p:sp>
    </p:spTree>
    <p:extLst>
      <p:ext uri="{BB962C8B-B14F-4D97-AF65-F5344CB8AC3E}">
        <p14:creationId xmlns:p14="http://schemas.microsoft.com/office/powerpoint/2010/main" val="292833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(uniform capacity)</a:t>
            </a:r>
          </a:p>
        </p:txBody>
      </p:sp>
      <p:sp>
        <p:nvSpPr>
          <p:cNvPr id="10" name="Oval 9"/>
          <p:cNvSpPr/>
          <p:nvPr/>
        </p:nvSpPr>
        <p:spPr>
          <a:xfrm>
            <a:off x="2957835" y="1916790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28318" y="2996940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0532" y="3007004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248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25775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48168" y="5201481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28318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48472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72392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52542" y="5201481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14" idx="0"/>
            <a:endCxn id="10" idx="3"/>
          </p:cNvCxnSpPr>
          <p:nvPr/>
        </p:nvCxnSpPr>
        <p:spPr>
          <a:xfrm flipV="1">
            <a:off x="2244348" y="2285576"/>
            <a:ext cx="776761" cy="711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5"/>
            <a:endCxn id="15" idx="0"/>
          </p:cNvCxnSpPr>
          <p:nvPr/>
        </p:nvCxnSpPr>
        <p:spPr>
          <a:xfrm>
            <a:off x="3326621" y="2285576"/>
            <a:ext cx="769941" cy="721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3"/>
            <a:endCxn id="18" idx="0"/>
          </p:cNvCxnSpPr>
          <p:nvPr/>
        </p:nvCxnSpPr>
        <p:spPr>
          <a:xfrm flipH="1">
            <a:off x="1740278" y="3365726"/>
            <a:ext cx="351314" cy="756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4"/>
            <a:endCxn id="19" idx="0"/>
          </p:cNvCxnSpPr>
          <p:nvPr/>
        </p:nvCxnSpPr>
        <p:spPr>
          <a:xfrm>
            <a:off x="2244348" y="3429000"/>
            <a:ext cx="497457" cy="6932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5"/>
            <a:endCxn id="23" idx="0"/>
          </p:cNvCxnSpPr>
          <p:nvPr/>
        </p:nvCxnSpPr>
        <p:spPr>
          <a:xfrm>
            <a:off x="2397104" y="3365726"/>
            <a:ext cx="1267398" cy="756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8" idx="3"/>
            <a:endCxn id="21" idx="0"/>
          </p:cNvCxnSpPr>
          <p:nvPr/>
        </p:nvCxnSpPr>
        <p:spPr>
          <a:xfrm flipH="1">
            <a:off x="1164198" y="4491062"/>
            <a:ext cx="42332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5"/>
            <a:endCxn id="22" idx="0"/>
          </p:cNvCxnSpPr>
          <p:nvPr/>
        </p:nvCxnSpPr>
        <p:spPr>
          <a:xfrm>
            <a:off x="1893034" y="4491062"/>
            <a:ext cx="35131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3"/>
            <a:endCxn id="24" idx="0"/>
          </p:cNvCxnSpPr>
          <p:nvPr/>
        </p:nvCxnSpPr>
        <p:spPr>
          <a:xfrm flipH="1">
            <a:off x="3088422" y="4491062"/>
            <a:ext cx="42332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3" idx="5"/>
            <a:endCxn id="25" idx="0"/>
          </p:cNvCxnSpPr>
          <p:nvPr/>
        </p:nvCxnSpPr>
        <p:spPr>
          <a:xfrm>
            <a:off x="3817258" y="4491062"/>
            <a:ext cx="35131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3952542" y="5201482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>
            <a:off x="943800" y="5201482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56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stCxn id="14" idx="3"/>
            <a:endCxn id="18" idx="0"/>
          </p:cNvCxnSpPr>
          <p:nvPr/>
        </p:nvCxnSpPr>
        <p:spPr>
          <a:xfrm flipH="1">
            <a:off x="1740278" y="3365726"/>
            <a:ext cx="351314" cy="7565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5"/>
            <a:endCxn id="23" idx="0"/>
          </p:cNvCxnSpPr>
          <p:nvPr/>
        </p:nvCxnSpPr>
        <p:spPr>
          <a:xfrm>
            <a:off x="2397104" y="3365726"/>
            <a:ext cx="1267398" cy="7565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8" idx="3"/>
            <a:endCxn id="21" idx="0"/>
          </p:cNvCxnSpPr>
          <p:nvPr/>
        </p:nvCxnSpPr>
        <p:spPr>
          <a:xfrm flipH="1">
            <a:off x="1164198" y="4491062"/>
            <a:ext cx="423324" cy="71041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3" idx="5"/>
            <a:endCxn id="25" idx="0"/>
          </p:cNvCxnSpPr>
          <p:nvPr/>
        </p:nvCxnSpPr>
        <p:spPr>
          <a:xfrm>
            <a:off x="3817258" y="4491062"/>
            <a:ext cx="351314" cy="71041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(uniform capacity)</a:t>
            </a:r>
          </a:p>
        </p:txBody>
      </p:sp>
      <p:sp>
        <p:nvSpPr>
          <p:cNvPr id="10" name="Oval 9"/>
          <p:cNvSpPr/>
          <p:nvPr/>
        </p:nvSpPr>
        <p:spPr>
          <a:xfrm>
            <a:off x="2957835" y="1916790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28318" y="2996940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0532" y="3007004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248" y="4122276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25775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48168" y="5201481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28318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48472" y="4122276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72392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52542" y="5201481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14" idx="0"/>
            <a:endCxn id="10" idx="3"/>
          </p:cNvCxnSpPr>
          <p:nvPr/>
        </p:nvCxnSpPr>
        <p:spPr>
          <a:xfrm flipV="1">
            <a:off x="2244348" y="2285576"/>
            <a:ext cx="776761" cy="711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5"/>
            <a:endCxn id="15" idx="0"/>
          </p:cNvCxnSpPr>
          <p:nvPr/>
        </p:nvCxnSpPr>
        <p:spPr>
          <a:xfrm>
            <a:off x="3326621" y="2285576"/>
            <a:ext cx="769941" cy="721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4"/>
            <a:endCxn id="19" idx="0"/>
          </p:cNvCxnSpPr>
          <p:nvPr/>
        </p:nvCxnSpPr>
        <p:spPr>
          <a:xfrm>
            <a:off x="2244348" y="3429000"/>
            <a:ext cx="497457" cy="6932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5"/>
            <a:endCxn id="22" idx="0"/>
          </p:cNvCxnSpPr>
          <p:nvPr/>
        </p:nvCxnSpPr>
        <p:spPr>
          <a:xfrm>
            <a:off x="1893034" y="4491062"/>
            <a:ext cx="35131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3"/>
            <a:endCxn id="24" idx="0"/>
          </p:cNvCxnSpPr>
          <p:nvPr/>
        </p:nvCxnSpPr>
        <p:spPr>
          <a:xfrm flipH="1">
            <a:off x="3088422" y="4491062"/>
            <a:ext cx="42332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3952542" y="5201482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>
            <a:off x="943800" y="5201482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>
            <a:off x="1528260" y="4122277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>
            <a:off x="3448472" y="4122277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>
            <a:off x="3448472" y="4122276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>
            <a:off x="2036904" y="2996940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>
            <a:off x="2039739" y="2996941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1524537" y="4122275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05608 0.156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78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15399 0.1641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81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0559 -0.1641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-82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06389 -0.1574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stCxn id="14" idx="3"/>
            <a:endCxn id="18" idx="0"/>
          </p:cNvCxnSpPr>
          <p:nvPr/>
        </p:nvCxnSpPr>
        <p:spPr>
          <a:xfrm flipH="1">
            <a:off x="1740278" y="3365726"/>
            <a:ext cx="351314" cy="7565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5"/>
            <a:endCxn id="23" idx="0"/>
          </p:cNvCxnSpPr>
          <p:nvPr/>
        </p:nvCxnSpPr>
        <p:spPr>
          <a:xfrm>
            <a:off x="2397104" y="3365726"/>
            <a:ext cx="1267398" cy="7565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8" idx="3"/>
            <a:endCxn id="21" idx="0"/>
          </p:cNvCxnSpPr>
          <p:nvPr/>
        </p:nvCxnSpPr>
        <p:spPr>
          <a:xfrm flipH="1">
            <a:off x="1164198" y="4491062"/>
            <a:ext cx="423324" cy="71041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3" idx="5"/>
            <a:endCxn id="25" idx="0"/>
          </p:cNvCxnSpPr>
          <p:nvPr/>
        </p:nvCxnSpPr>
        <p:spPr>
          <a:xfrm>
            <a:off x="3817258" y="4491062"/>
            <a:ext cx="351314" cy="71041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(the two nodes have capacity 10, others 1000)</a:t>
            </a:r>
          </a:p>
        </p:txBody>
      </p:sp>
      <p:sp>
        <p:nvSpPr>
          <p:cNvPr id="10" name="Oval 9"/>
          <p:cNvSpPr/>
          <p:nvPr/>
        </p:nvSpPr>
        <p:spPr>
          <a:xfrm>
            <a:off x="2957835" y="1916790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28318" y="2996940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0532" y="3007004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248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25775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48168" y="5201481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28318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48472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72392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52542" y="5201481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14" idx="0"/>
            <a:endCxn id="10" idx="3"/>
          </p:cNvCxnSpPr>
          <p:nvPr/>
        </p:nvCxnSpPr>
        <p:spPr>
          <a:xfrm flipV="1">
            <a:off x="2244348" y="2285576"/>
            <a:ext cx="776761" cy="711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5"/>
            <a:endCxn id="15" idx="0"/>
          </p:cNvCxnSpPr>
          <p:nvPr/>
        </p:nvCxnSpPr>
        <p:spPr>
          <a:xfrm>
            <a:off x="3326621" y="2285576"/>
            <a:ext cx="769941" cy="721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4"/>
            <a:endCxn id="19" idx="0"/>
          </p:cNvCxnSpPr>
          <p:nvPr/>
        </p:nvCxnSpPr>
        <p:spPr>
          <a:xfrm>
            <a:off x="2244348" y="3429000"/>
            <a:ext cx="497457" cy="6932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5"/>
            <a:endCxn id="22" idx="0"/>
          </p:cNvCxnSpPr>
          <p:nvPr/>
        </p:nvCxnSpPr>
        <p:spPr>
          <a:xfrm>
            <a:off x="1893034" y="4491062"/>
            <a:ext cx="35131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3"/>
            <a:endCxn id="24" idx="0"/>
          </p:cNvCxnSpPr>
          <p:nvPr/>
        </p:nvCxnSpPr>
        <p:spPr>
          <a:xfrm flipH="1">
            <a:off x="3088422" y="4491062"/>
            <a:ext cx="42332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3952542" y="5201482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>
            <a:off x="943800" y="5201482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97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(the two nodes have capacity 1000, others 10)</a:t>
            </a:r>
          </a:p>
        </p:txBody>
      </p:sp>
      <p:sp>
        <p:nvSpPr>
          <p:cNvPr id="10" name="Oval 9"/>
          <p:cNvSpPr/>
          <p:nvPr/>
        </p:nvSpPr>
        <p:spPr>
          <a:xfrm>
            <a:off x="2957835" y="1916790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28318" y="2996940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0532" y="3007004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248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25775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48168" y="5201481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28318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48472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72392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52542" y="5201481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14" idx="0"/>
            <a:endCxn id="10" idx="3"/>
          </p:cNvCxnSpPr>
          <p:nvPr/>
        </p:nvCxnSpPr>
        <p:spPr>
          <a:xfrm flipV="1">
            <a:off x="2244348" y="2285576"/>
            <a:ext cx="776761" cy="711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5"/>
            <a:endCxn id="15" idx="0"/>
          </p:cNvCxnSpPr>
          <p:nvPr/>
        </p:nvCxnSpPr>
        <p:spPr>
          <a:xfrm>
            <a:off x="3326621" y="2285576"/>
            <a:ext cx="769941" cy="721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3"/>
            <a:endCxn id="18" idx="0"/>
          </p:cNvCxnSpPr>
          <p:nvPr/>
        </p:nvCxnSpPr>
        <p:spPr>
          <a:xfrm flipH="1">
            <a:off x="1740278" y="3365726"/>
            <a:ext cx="351314" cy="756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4"/>
            <a:endCxn id="19" idx="0"/>
          </p:cNvCxnSpPr>
          <p:nvPr/>
        </p:nvCxnSpPr>
        <p:spPr>
          <a:xfrm>
            <a:off x="2244348" y="3429000"/>
            <a:ext cx="497457" cy="6932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5"/>
            <a:endCxn id="23" idx="0"/>
          </p:cNvCxnSpPr>
          <p:nvPr/>
        </p:nvCxnSpPr>
        <p:spPr>
          <a:xfrm>
            <a:off x="2397104" y="3365726"/>
            <a:ext cx="1267398" cy="756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8" idx="3"/>
            <a:endCxn id="21" idx="0"/>
          </p:cNvCxnSpPr>
          <p:nvPr/>
        </p:nvCxnSpPr>
        <p:spPr>
          <a:xfrm flipH="1">
            <a:off x="1164198" y="4491062"/>
            <a:ext cx="42332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5"/>
            <a:endCxn id="22" idx="0"/>
          </p:cNvCxnSpPr>
          <p:nvPr/>
        </p:nvCxnSpPr>
        <p:spPr>
          <a:xfrm>
            <a:off x="1893034" y="4491062"/>
            <a:ext cx="35131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3"/>
            <a:endCxn id="24" idx="0"/>
          </p:cNvCxnSpPr>
          <p:nvPr/>
        </p:nvCxnSpPr>
        <p:spPr>
          <a:xfrm flipH="1">
            <a:off x="3088422" y="4491062"/>
            <a:ext cx="42332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3" idx="5"/>
            <a:endCxn id="25" idx="0"/>
          </p:cNvCxnSpPr>
          <p:nvPr/>
        </p:nvCxnSpPr>
        <p:spPr>
          <a:xfrm>
            <a:off x="3817258" y="4491062"/>
            <a:ext cx="35131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3952542" y="5201482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>
            <a:off x="943800" y="5201482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97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63808" y="2893875"/>
            <a:ext cx="1891458" cy="2901154"/>
          </a:xfrm>
          <a:custGeom>
            <a:avLst/>
            <a:gdLst>
              <a:gd name="connsiteX0" fmla="*/ 40289 w 1959763"/>
              <a:gd name="connsiteY0" fmla="*/ 1346200 h 1807696"/>
              <a:gd name="connsiteX1" fmla="*/ 726089 w 1959763"/>
              <a:gd name="connsiteY1" fmla="*/ 168910 h 1807696"/>
              <a:gd name="connsiteX2" fmla="*/ 1331879 w 1959763"/>
              <a:gd name="connsiteY2" fmla="*/ 134620 h 1807696"/>
              <a:gd name="connsiteX3" fmla="*/ 1926239 w 1959763"/>
              <a:gd name="connsiteY3" fmla="*/ 1369060 h 1807696"/>
              <a:gd name="connsiteX4" fmla="*/ 1709069 w 1959763"/>
              <a:gd name="connsiteY4" fmla="*/ 1757680 h 1807696"/>
              <a:gd name="connsiteX5" fmla="*/ 257459 w 1959763"/>
              <a:gd name="connsiteY5" fmla="*/ 1757680 h 1807696"/>
              <a:gd name="connsiteX6" fmla="*/ 40289 w 1959763"/>
              <a:gd name="connsiteY6" fmla="*/ 1346200 h 1807696"/>
              <a:gd name="connsiteX0" fmla="*/ 88518 w 2007992"/>
              <a:gd name="connsiteY0" fmla="*/ 2416026 h 2877522"/>
              <a:gd name="connsiteX1" fmla="*/ 1425828 w 2007992"/>
              <a:gd name="connsiteY1" fmla="*/ 27156 h 2877522"/>
              <a:gd name="connsiteX2" fmla="*/ 1380108 w 2007992"/>
              <a:gd name="connsiteY2" fmla="*/ 1204446 h 2877522"/>
              <a:gd name="connsiteX3" fmla="*/ 1974468 w 2007992"/>
              <a:gd name="connsiteY3" fmla="*/ 2438886 h 2877522"/>
              <a:gd name="connsiteX4" fmla="*/ 1757298 w 2007992"/>
              <a:gd name="connsiteY4" fmla="*/ 2827506 h 2877522"/>
              <a:gd name="connsiteX5" fmla="*/ 305688 w 2007992"/>
              <a:gd name="connsiteY5" fmla="*/ 2827506 h 2877522"/>
              <a:gd name="connsiteX6" fmla="*/ 88518 w 2007992"/>
              <a:gd name="connsiteY6" fmla="*/ 2416026 h 2877522"/>
              <a:gd name="connsiteX0" fmla="*/ 88518 w 1988014"/>
              <a:gd name="connsiteY0" fmla="*/ 2544949 h 3006445"/>
              <a:gd name="connsiteX1" fmla="*/ 1425828 w 1988014"/>
              <a:gd name="connsiteY1" fmla="*/ 156079 h 3006445"/>
              <a:gd name="connsiteX2" fmla="*/ 1905888 w 1988014"/>
              <a:gd name="connsiteY2" fmla="*/ 487549 h 3006445"/>
              <a:gd name="connsiteX3" fmla="*/ 1974468 w 1988014"/>
              <a:gd name="connsiteY3" fmla="*/ 2567809 h 3006445"/>
              <a:gd name="connsiteX4" fmla="*/ 1757298 w 1988014"/>
              <a:gd name="connsiteY4" fmla="*/ 2956429 h 3006445"/>
              <a:gd name="connsiteX5" fmla="*/ 305688 w 1988014"/>
              <a:gd name="connsiteY5" fmla="*/ 2956429 h 3006445"/>
              <a:gd name="connsiteX6" fmla="*/ 88518 w 1988014"/>
              <a:gd name="connsiteY6" fmla="*/ 2544949 h 3006445"/>
              <a:gd name="connsiteX0" fmla="*/ 88518 w 1993407"/>
              <a:gd name="connsiteY0" fmla="*/ 2505392 h 2966888"/>
              <a:gd name="connsiteX1" fmla="*/ 1425828 w 1993407"/>
              <a:gd name="connsiteY1" fmla="*/ 116522 h 2966888"/>
              <a:gd name="connsiteX2" fmla="*/ 1905888 w 1993407"/>
              <a:gd name="connsiteY2" fmla="*/ 447992 h 2966888"/>
              <a:gd name="connsiteX3" fmla="*/ 1974468 w 1993407"/>
              <a:gd name="connsiteY3" fmla="*/ 1122363 h 2966888"/>
              <a:gd name="connsiteX4" fmla="*/ 1974468 w 1993407"/>
              <a:gd name="connsiteY4" fmla="*/ 2528252 h 2966888"/>
              <a:gd name="connsiteX5" fmla="*/ 1757298 w 1993407"/>
              <a:gd name="connsiteY5" fmla="*/ 2916872 h 2966888"/>
              <a:gd name="connsiteX6" fmla="*/ 305688 w 1993407"/>
              <a:gd name="connsiteY6" fmla="*/ 2916872 h 2966888"/>
              <a:gd name="connsiteX7" fmla="*/ 88518 w 1993407"/>
              <a:gd name="connsiteY7" fmla="*/ 2505392 h 2966888"/>
              <a:gd name="connsiteX0" fmla="*/ 88518 w 1989404"/>
              <a:gd name="connsiteY0" fmla="*/ 2516105 h 2977601"/>
              <a:gd name="connsiteX1" fmla="*/ 1425828 w 1989404"/>
              <a:gd name="connsiteY1" fmla="*/ 127235 h 2977601"/>
              <a:gd name="connsiteX2" fmla="*/ 1905888 w 1989404"/>
              <a:gd name="connsiteY2" fmla="*/ 458705 h 2977601"/>
              <a:gd name="connsiteX3" fmla="*/ 1631568 w 1989404"/>
              <a:gd name="connsiteY3" fmla="*/ 1578846 h 2977601"/>
              <a:gd name="connsiteX4" fmla="*/ 1974468 w 1989404"/>
              <a:gd name="connsiteY4" fmla="*/ 2538965 h 2977601"/>
              <a:gd name="connsiteX5" fmla="*/ 1757298 w 1989404"/>
              <a:gd name="connsiteY5" fmla="*/ 2927585 h 2977601"/>
              <a:gd name="connsiteX6" fmla="*/ 305688 w 1989404"/>
              <a:gd name="connsiteY6" fmla="*/ 2927585 h 2977601"/>
              <a:gd name="connsiteX7" fmla="*/ 88518 w 1989404"/>
              <a:gd name="connsiteY7" fmla="*/ 2516105 h 2977601"/>
              <a:gd name="connsiteX0" fmla="*/ 80902 w 1981788"/>
              <a:gd name="connsiteY0" fmla="*/ 2421075 h 2882571"/>
              <a:gd name="connsiteX1" fmla="*/ 1315342 w 1981788"/>
              <a:gd name="connsiteY1" fmla="*/ 146505 h 2882571"/>
              <a:gd name="connsiteX2" fmla="*/ 1898272 w 1981788"/>
              <a:gd name="connsiteY2" fmla="*/ 363675 h 2882571"/>
              <a:gd name="connsiteX3" fmla="*/ 1623952 w 1981788"/>
              <a:gd name="connsiteY3" fmla="*/ 1483816 h 2882571"/>
              <a:gd name="connsiteX4" fmla="*/ 1966852 w 1981788"/>
              <a:gd name="connsiteY4" fmla="*/ 2443935 h 2882571"/>
              <a:gd name="connsiteX5" fmla="*/ 1749682 w 1981788"/>
              <a:gd name="connsiteY5" fmla="*/ 2832555 h 2882571"/>
              <a:gd name="connsiteX6" fmla="*/ 298072 w 1981788"/>
              <a:gd name="connsiteY6" fmla="*/ 2832555 h 2882571"/>
              <a:gd name="connsiteX7" fmla="*/ 80902 w 1981788"/>
              <a:gd name="connsiteY7" fmla="*/ 2421075 h 2882571"/>
              <a:gd name="connsiteX0" fmla="*/ 22794 w 1923680"/>
              <a:gd name="connsiteY0" fmla="*/ 2421075 h 2888772"/>
              <a:gd name="connsiteX1" fmla="*/ 1257234 w 1923680"/>
              <a:gd name="connsiteY1" fmla="*/ 146505 h 2888772"/>
              <a:gd name="connsiteX2" fmla="*/ 1840164 w 1923680"/>
              <a:gd name="connsiteY2" fmla="*/ 363675 h 2888772"/>
              <a:gd name="connsiteX3" fmla="*/ 1565844 w 1923680"/>
              <a:gd name="connsiteY3" fmla="*/ 1483816 h 2888772"/>
              <a:gd name="connsiteX4" fmla="*/ 1908744 w 1923680"/>
              <a:gd name="connsiteY4" fmla="*/ 2443935 h 2888772"/>
              <a:gd name="connsiteX5" fmla="*/ 1691574 w 1923680"/>
              <a:gd name="connsiteY5" fmla="*/ 2832555 h 2888772"/>
              <a:gd name="connsiteX6" fmla="*/ 548574 w 1923680"/>
              <a:gd name="connsiteY6" fmla="*/ 2843985 h 2888772"/>
              <a:gd name="connsiteX7" fmla="*/ 22794 w 1923680"/>
              <a:gd name="connsiteY7" fmla="*/ 2421075 h 2888772"/>
              <a:gd name="connsiteX0" fmla="*/ 23325 w 1924211"/>
              <a:gd name="connsiteY0" fmla="*/ 2421075 h 2875471"/>
              <a:gd name="connsiteX1" fmla="*/ 1257765 w 1924211"/>
              <a:gd name="connsiteY1" fmla="*/ 146505 h 2875471"/>
              <a:gd name="connsiteX2" fmla="*/ 1840695 w 1924211"/>
              <a:gd name="connsiteY2" fmla="*/ 363675 h 2875471"/>
              <a:gd name="connsiteX3" fmla="*/ 1566375 w 1924211"/>
              <a:gd name="connsiteY3" fmla="*/ 1483816 h 2875471"/>
              <a:gd name="connsiteX4" fmla="*/ 1909275 w 1924211"/>
              <a:gd name="connsiteY4" fmla="*/ 2443935 h 2875471"/>
              <a:gd name="connsiteX5" fmla="*/ 1692105 w 1924211"/>
              <a:gd name="connsiteY5" fmla="*/ 2832555 h 2875471"/>
              <a:gd name="connsiteX6" fmla="*/ 549105 w 1924211"/>
              <a:gd name="connsiteY6" fmla="*/ 2843985 h 2875471"/>
              <a:gd name="connsiteX7" fmla="*/ 23325 w 1924211"/>
              <a:gd name="connsiteY7" fmla="*/ 2421075 h 2875471"/>
              <a:gd name="connsiteX0" fmla="*/ 24264 w 1890860"/>
              <a:gd name="connsiteY0" fmla="*/ 2421075 h 2888772"/>
              <a:gd name="connsiteX1" fmla="*/ 1224414 w 1890860"/>
              <a:gd name="connsiteY1" fmla="*/ 146505 h 2888772"/>
              <a:gd name="connsiteX2" fmla="*/ 1807344 w 1890860"/>
              <a:gd name="connsiteY2" fmla="*/ 363675 h 2888772"/>
              <a:gd name="connsiteX3" fmla="*/ 1533024 w 1890860"/>
              <a:gd name="connsiteY3" fmla="*/ 1483816 h 2888772"/>
              <a:gd name="connsiteX4" fmla="*/ 1875924 w 1890860"/>
              <a:gd name="connsiteY4" fmla="*/ 2443935 h 2888772"/>
              <a:gd name="connsiteX5" fmla="*/ 1658754 w 1890860"/>
              <a:gd name="connsiteY5" fmla="*/ 2832555 h 2888772"/>
              <a:gd name="connsiteX6" fmla="*/ 515754 w 1890860"/>
              <a:gd name="connsiteY6" fmla="*/ 2843985 h 2888772"/>
              <a:gd name="connsiteX7" fmla="*/ 24264 w 1890860"/>
              <a:gd name="connsiteY7" fmla="*/ 2421075 h 2888772"/>
              <a:gd name="connsiteX0" fmla="*/ 1989 w 1868585"/>
              <a:gd name="connsiteY0" fmla="*/ 2421075 h 2888772"/>
              <a:gd name="connsiteX1" fmla="*/ 1202139 w 1868585"/>
              <a:gd name="connsiteY1" fmla="*/ 146505 h 2888772"/>
              <a:gd name="connsiteX2" fmla="*/ 1785069 w 1868585"/>
              <a:gd name="connsiteY2" fmla="*/ 363675 h 2888772"/>
              <a:gd name="connsiteX3" fmla="*/ 1510749 w 1868585"/>
              <a:gd name="connsiteY3" fmla="*/ 1483816 h 2888772"/>
              <a:gd name="connsiteX4" fmla="*/ 1853649 w 1868585"/>
              <a:gd name="connsiteY4" fmla="*/ 2443935 h 2888772"/>
              <a:gd name="connsiteX5" fmla="*/ 1636479 w 1868585"/>
              <a:gd name="connsiteY5" fmla="*/ 2832555 h 2888772"/>
              <a:gd name="connsiteX6" fmla="*/ 493479 w 1868585"/>
              <a:gd name="connsiteY6" fmla="*/ 2843985 h 2888772"/>
              <a:gd name="connsiteX7" fmla="*/ 1989 w 1868585"/>
              <a:gd name="connsiteY7" fmla="*/ 2421075 h 2888772"/>
              <a:gd name="connsiteX0" fmla="*/ 24263 w 1890859"/>
              <a:gd name="connsiteY0" fmla="*/ 2421075 h 2911309"/>
              <a:gd name="connsiteX1" fmla="*/ 1224413 w 1890859"/>
              <a:gd name="connsiteY1" fmla="*/ 146505 h 2911309"/>
              <a:gd name="connsiteX2" fmla="*/ 1807343 w 1890859"/>
              <a:gd name="connsiteY2" fmla="*/ 363675 h 2911309"/>
              <a:gd name="connsiteX3" fmla="*/ 1533023 w 1890859"/>
              <a:gd name="connsiteY3" fmla="*/ 1483816 h 2911309"/>
              <a:gd name="connsiteX4" fmla="*/ 1875923 w 1890859"/>
              <a:gd name="connsiteY4" fmla="*/ 2443935 h 2911309"/>
              <a:gd name="connsiteX5" fmla="*/ 1658753 w 1890859"/>
              <a:gd name="connsiteY5" fmla="*/ 2832555 h 2911309"/>
              <a:gd name="connsiteX6" fmla="*/ 515753 w 1890859"/>
              <a:gd name="connsiteY6" fmla="*/ 2878275 h 2911309"/>
              <a:gd name="connsiteX7" fmla="*/ 24263 w 1890859"/>
              <a:gd name="connsiteY7" fmla="*/ 2421075 h 2911309"/>
              <a:gd name="connsiteX0" fmla="*/ 24862 w 1891458"/>
              <a:gd name="connsiteY0" fmla="*/ 2421075 h 2901154"/>
              <a:gd name="connsiteX1" fmla="*/ 1225012 w 1891458"/>
              <a:gd name="connsiteY1" fmla="*/ 146505 h 2901154"/>
              <a:gd name="connsiteX2" fmla="*/ 1807942 w 1891458"/>
              <a:gd name="connsiteY2" fmla="*/ 363675 h 2901154"/>
              <a:gd name="connsiteX3" fmla="*/ 1533622 w 1891458"/>
              <a:gd name="connsiteY3" fmla="*/ 1483816 h 2901154"/>
              <a:gd name="connsiteX4" fmla="*/ 1876522 w 1891458"/>
              <a:gd name="connsiteY4" fmla="*/ 2443935 h 2901154"/>
              <a:gd name="connsiteX5" fmla="*/ 1659352 w 1891458"/>
              <a:gd name="connsiteY5" fmla="*/ 2832555 h 2901154"/>
              <a:gd name="connsiteX6" fmla="*/ 516352 w 1891458"/>
              <a:gd name="connsiteY6" fmla="*/ 2878275 h 2901154"/>
              <a:gd name="connsiteX7" fmla="*/ 24862 w 1891458"/>
              <a:gd name="connsiteY7" fmla="*/ 2421075 h 290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458" h="2901154">
                <a:moveTo>
                  <a:pt x="24862" y="2421075"/>
                </a:moveTo>
                <a:cubicBezTo>
                  <a:pt x="142972" y="1965780"/>
                  <a:pt x="927832" y="489405"/>
                  <a:pt x="1225012" y="146505"/>
                </a:cubicBezTo>
                <a:cubicBezTo>
                  <a:pt x="1522192" y="-196395"/>
                  <a:pt x="1756507" y="140790"/>
                  <a:pt x="1807942" y="363675"/>
                </a:cubicBezTo>
                <a:cubicBezTo>
                  <a:pt x="1859377" y="586560"/>
                  <a:pt x="1522192" y="1137106"/>
                  <a:pt x="1533622" y="1483816"/>
                </a:cubicBezTo>
                <a:cubicBezTo>
                  <a:pt x="1545052" y="1830526"/>
                  <a:pt x="1855567" y="2219145"/>
                  <a:pt x="1876522" y="2443935"/>
                </a:cubicBezTo>
                <a:cubicBezTo>
                  <a:pt x="1897477" y="2668725"/>
                  <a:pt x="1937482" y="2767785"/>
                  <a:pt x="1659352" y="2832555"/>
                </a:cubicBezTo>
                <a:cubicBezTo>
                  <a:pt x="1381222" y="2897325"/>
                  <a:pt x="800197" y="2923995"/>
                  <a:pt x="516352" y="2878275"/>
                </a:cubicBezTo>
                <a:cubicBezTo>
                  <a:pt x="232507" y="2832555"/>
                  <a:pt x="-93248" y="2876370"/>
                  <a:pt x="24862" y="242107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56392" y="5093300"/>
            <a:ext cx="631005" cy="605126"/>
          </a:xfrm>
          <a:custGeom>
            <a:avLst/>
            <a:gdLst>
              <a:gd name="connsiteX0" fmla="*/ 320898 w 631005"/>
              <a:gd name="connsiteY0" fmla="*/ 4480 h 605126"/>
              <a:gd name="connsiteX1" fmla="*/ 595218 w 631005"/>
              <a:gd name="connsiteY1" fmla="*/ 153070 h 605126"/>
              <a:gd name="connsiteX2" fmla="*/ 606648 w 631005"/>
              <a:gd name="connsiteY2" fmla="*/ 461680 h 605126"/>
              <a:gd name="connsiteX3" fmla="*/ 400908 w 631005"/>
              <a:gd name="connsiteY3" fmla="*/ 598840 h 605126"/>
              <a:gd name="connsiteX4" fmla="*/ 103728 w 631005"/>
              <a:gd name="connsiteY4" fmla="*/ 553120 h 605126"/>
              <a:gd name="connsiteX5" fmla="*/ 858 w 631005"/>
              <a:gd name="connsiteY5" fmla="*/ 301660 h 605126"/>
              <a:gd name="connsiteX6" fmla="*/ 149448 w 631005"/>
              <a:gd name="connsiteY6" fmla="*/ 61630 h 605126"/>
              <a:gd name="connsiteX7" fmla="*/ 320898 w 631005"/>
              <a:gd name="connsiteY7" fmla="*/ 4480 h 60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005" h="605126">
                <a:moveTo>
                  <a:pt x="320898" y="4480"/>
                </a:moveTo>
                <a:cubicBezTo>
                  <a:pt x="395193" y="19720"/>
                  <a:pt x="547593" y="76870"/>
                  <a:pt x="595218" y="153070"/>
                </a:cubicBezTo>
                <a:cubicBezTo>
                  <a:pt x="642843" y="229270"/>
                  <a:pt x="639033" y="387385"/>
                  <a:pt x="606648" y="461680"/>
                </a:cubicBezTo>
                <a:cubicBezTo>
                  <a:pt x="574263" y="535975"/>
                  <a:pt x="484728" y="583600"/>
                  <a:pt x="400908" y="598840"/>
                </a:cubicBezTo>
                <a:cubicBezTo>
                  <a:pt x="317088" y="614080"/>
                  <a:pt x="170403" y="602650"/>
                  <a:pt x="103728" y="553120"/>
                </a:cubicBezTo>
                <a:cubicBezTo>
                  <a:pt x="37053" y="503590"/>
                  <a:pt x="-6762" y="383575"/>
                  <a:pt x="858" y="301660"/>
                </a:cubicBezTo>
                <a:cubicBezTo>
                  <a:pt x="8478" y="219745"/>
                  <a:pt x="94203" y="109255"/>
                  <a:pt x="149448" y="61630"/>
                </a:cubicBezTo>
                <a:cubicBezTo>
                  <a:pt x="204693" y="14005"/>
                  <a:pt x="246603" y="-10760"/>
                  <a:pt x="320898" y="4480"/>
                </a:cubicBezTo>
                <a:close/>
              </a:path>
            </a:pathLst>
          </a:custGeom>
          <a:solidFill>
            <a:srgbClr val="FF8080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(the two nodes have capacity 1000, others 10)</a:t>
            </a:r>
          </a:p>
        </p:txBody>
      </p:sp>
      <p:sp>
        <p:nvSpPr>
          <p:cNvPr id="10" name="Oval 9"/>
          <p:cNvSpPr/>
          <p:nvPr/>
        </p:nvSpPr>
        <p:spPr>
          <a:xfrm>
            <a:off x="2957835" y="1916790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28318" y="2996940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0532" y="3007004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248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25775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48168" y="5201481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28318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48472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72392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52542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14" idx="0"/>
            <a:endCxn id="10" idx="3"/>
          </p:cNvCxnSpPr>
          <p:nvPr/>
        </p:nvCxnSpPr>
        <p:spPr>
          <a:xfrm flipV="1">
            <a:off x="2244348" y="2285576"/>
            <a:ext cx="776761" cy="711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5"/>
            <a:endCxn id="15" idx="0"/>
          </p:cNvCxnSpPr>
          <p:nvPr/>
        </p:nvCxnSpPr>
        <p:spPr>
          <a:xfrm>
            <a:off x="3326621" y="2285576"/>
            <a:ext cx="769941" cy="721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3"/>
            <a:endCxn id="18" idx="0"/>
          </p:cNvCxnSpPr>
          <p:nvPr/>
        </p:nvCxnSpPr>
        <p:spPr>
          <a:xfrm flipH="1">
            <a:off x="1740278" y="3365726"/>
            <a:ext cx="351314" cy="756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4"/>
            <a:endCxn id="19" idx="0"/>
          </p:cNvCxnSpPr>
          <p:nvPr/>
        </p:nvCxnSpPr>
        <p:spPr>
          <a:xfrm>
            <a:off x="2244348" y="3429000"/>
            <a:ext cx="497457" cy="6932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5"/>
            <a:endCxn id="23" idx="0"/>
          </p:cNvCxnSpPr>
          <p:nvPr/>
        </p:nvCxnSpPr>
        <p:spPr>
          <a:xfrm>
            <a:off x="2397104" y="3365726"/>
            <a:ext cx="1267398" cy="756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8" idx="3"/>
            <a:endCxn id="21" idx="0"/>
          </p:cNvCxnSpPr>
          <p:nvPr/>
        </p:nvCxnSpPr>
        <p:spPr>
          <a:xfrm flipH="1">
            <a:off x="1164198" y="4491062"/>
            <a:ext cx="42332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5"/>
            <a:endCxn id="22" idx="0"/>
          </p:cNvCxnSpPr>
          <p:nvPr/>
        </p:nvCxnSpPr>
        <p:spPr>
          <a:xfrm>
            <a:off x="1893034" y="4491062"/>
            <a:ext cx="35131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3"/>
            <a:endCxn id="24" idx="0"/>
          </p:cNvCxnSpPr>
          <p:nvPr/>
        </p:nvCxnSpPr>
        <p:spPr>
          <a:xfrm flipH="1">
            <a:off x="3088422" y="4491062"/>
            <a:ext cx="42332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3" idx="5"/>
            <a:endCxn id="25" idx="0"/>
          </p:cNvCxnSpPr>
          <p:nvPr/>
        </p:nvCxnSpPr>
        <p:spPr>
          <a:xfrm>
            <a:off x="3817258" y="4491062"/>
            <a:ext cx="35131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80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18" idx="3"/>
            <a:endCxn id="21" idx="0"/>
          </p:cNvCxnSpPr>
          <p:nvPr/>
        </p:nvCxnSpPr>
        <p:spPr>
          <a:xfrm flipH="1">
            <a:off x="1164198" y="4491062"/>
            <a:ext cx="423324" cy="71041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(the two nodes have capacity 1000, others 10)</a:t>
            </a:r>
          </a:p>
        </p:txBody>
      </p:sp>
      <p:sp>
        <p:nvSpPr>
          <p:cNvPr id="10" name="Oval 9"/>
          <p:cNvSpPr/>
          <p:nvPr/>
        </p:nvSpPr>
        <p:spPr>
          <a:xfrm>
            <a:off x="2957835" y="1916790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28318" y="2996940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0532" y="3007004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248" y="4122276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25775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48168" y="5201481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28318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48472" y="4122276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72392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52542" y="5201481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14" idx="0"/>
            <a:endCxn id="10" idx="3"/>
          </p:cNvCxnSpPr>
          <p:nvPr/>
        </p:nvCxnSpPr>
        <p:spPr>
          <a:xfrm flipV="1">
            <a:off x="2244348" y="2285576"/>
            <a:ext cx="776761" cy="711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5"/>
            <a:endCxn id="15" idx="0"/>
          </p:cNvCxnSpPr>
          <p:nvPr/>
        </p:nvCxnSpPr>
        <p:spPr>
          <a:xfrm>
            <a:off x="3326621" y="2285576"/>
            <a:ext cx="769941" cy="721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3"/>
            <a:endCxn id="18" idx="0"/>
          </p:cNvCxnSpPr>
          <p:nvPr/>
        </p:nvCxnSpPr>
        <p:spPr>
          <a:xfrm flipH="1">
            <a:off x="1740278" y="3365726"/>
            <a:ext cx="351314" cy="756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4"/>
            <a:endCxn id="19" idx="0"/>
          </p:cNvCxnSpPr>
          <p:nvPr/>
        </p:nvCxnSpPr>
        <p:spPr>
          <a:xfrm>
            <a:off x="2244348" y="3429000"/>
            <a:ext cx="497457" cy="6932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5"/>
            <a:endCxn id="23" idx="0"/>
          </p:cNvCxnSpPr>
          <p:nvPr/>
        </p:nvCxnSpPr>
        <p:spPr>
          <a:xfrm>
            <a:off x="2397104" y="3365726"/>
            <a:ext cx="1267398" cy="756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5"/>
            <a:endCxn id="22" idx="0"/>
          </p:cNvCxnSpPr>
          <p:nvPr/>
        </p:nvCxnSpPr>
        <p:spPr>
          <a:xfrm>
            <a:off x="1893034" y="4491062"/>
            <a:ext cx="35131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3"/>
            <a:endCxn id="24" idx="0"/>
          </p:cNvCxnSpPr>
          <p:nvPr/>
        </p:nvCxnSpPr>
        <p:spPr>
          <a:xfrm flipH="1">
            <a:off x="3088422" y="4491062"/>
            <a:ext cx="42332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3" idx="5"/>
            <a:endCxn id="25" idx="0"/>
          </p:cNvCxnSpPr>
          <p:nvPr/>
        </p:nvCxnSpPr>
        <p:spPr>
          <a:xfrm>
            <a:off x="3817258" y="4491062"/>
            <a:ext cx="35131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3952542" y="5201482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>
            <a:off x="943800" y="5201482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>
            <a:off x="1528260" y="4122277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>
            <a:off x="3448472" y="4122277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>
            <a:off x="3448472" y="4122276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>
            <a:off x="2036904" y="2996940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>
            <a:off x="2039739" y="2996941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1524537" y="4122275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06441 0.156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Location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Given a metric on nodes (called </a:t>
            </a:r>
            <a:r>
              <a:rPr lang="en-US" i="1" dirty="0"/>
              <a:t>servers</a:t>
            </a:r>
            <a:r>
              <a:rPr lang="en-US" dirty="0"/>
              <a:t> and </a:t>
            </a:r>
            <a:r>
              <a:rPr lang="en-US" i="1" dirty="0"/>
              <a:t>clients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Need to connect every client to a server</a:t>
            </a:r>
          </a:p>
          <a:p>
            <a:pPr lvl="1"/>
            <a:r>
              <a:rPr lang="en-US" dirty="0"/>
              <a:t>Need to choose a subset of servers to be used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97671"/>
              </p:ext>
            </p:extLst>
          </p:nvPr>
        </p:nvGraphicFramePr>
        <p:xfrm>
          <a:off x="611559" y="2564904"/>
          <a:ext cx="8064896" cy="276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-center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minimize </a:t>
                      </a:r>
                      <a:r>
                        <a:rPr lang="en-US" sz="2400" b="0" i="1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maximum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 connection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3333B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-median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minimize </a:t>
                      </a:r>
                      <a:r>
                        <a:rPr lang="en-US" sz="2400" b="0" i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connection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B2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US" sz="2400" b="0" baseline="0" dirty="0">
                          <a:latin typeface="+mn-lt"/>
                          <a:cs typeface="Arial" panose="020B0604020202020204" pitchFamily="34" charset="0"/>
                        </a:rPr>
                        <a:t> location</a:t>
                      </a:r>
                      <a:endParaRPr lang="en-US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minimize </a:t>
                      </a:r>
                      <a:r>
                        <a:rPr lang="en-US" sz="2400" b="0" i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connection cost</a:t>
                      </a:r>
                    </a:p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opening cost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instead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of hard budget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B260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72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stCxn id="14" idx="3"/>
            <a:endCxn id="18" idx="0"/>
          </p:cNvCxnSpPr>
          <p:nvPr/>
        </p:nvCxnSpPr>
        <p:spPr>
          <a:xfrm flipH="1">
            <a:off x="1740278" y="3365726"/>
            <a:ext cx="351314" cy="7565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5"/>
            <a:endCxn id="23" idx="0"/>
          </p:cNvCxnSpPr>
          <p:nvPr/>
        </p:nvCxnSpPr>
        <p:spPr>
          <a:xfrm>
            <a:off x="2397104" y="3365726"/>
            <a:ext cx="1267398" cy="7565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3" idx="5"/>
            <a:endCxn id="25" idx="0"/>
          </p:cNvCxnSpPr>
          <p:nvPr/>
        </p:nvCxnSpPr>
        <p:spPr>
          <a:xfrm>
            <a:off x="3817258" y="4491062"/>
            <a:ext cx="351314" cy="71041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(the two nodes have capacity 1000, others 10)</a:t>
            </a:r>
          </a:p>
        </p:txBody>
      </p:sp>
      <p:sp>
        <p:nvSpPr>
          <p:cNvPr id="10" name="Oval 9"/>
          <p:cNvSpPr/>
          <p:nvPr/>
        </p:nvSpPr>
        <p:spPr>
          <a:xfrm>
            <a:off x="2957835" y="1916790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28318" y="2996940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0532" y="3007004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248" y="4122276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25775" y="4122276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48168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28318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48472" y="4122276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72392" y="5201481"/>
            <a:ext cx="432060" cy="4320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52542" y="5201481"/>
            <a:ext cx="432060" cy="432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14" idx="0"/>
            <a:endCxn id="10" idx="3"/>
          </p:cNvCxnSpPr>
          <p:nvPr/>
        </p:nvCxnSpPr>
        <p:spPr>
          <a:xfrm flipV="1">
            <a:off x="2244348" y="2285576"/>
            <a:ext cx="776761" cy="711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5"/>
            <a:endCxn id="15" idx="0"/>
          </p:cNvCxnSpPr>
          <p:nvPr/>
        </p:nvCxnSpPr>
        <p:spPr>
          <a:xfrm>
            <a:off x="3326621" y="2285576"/>
            <a:ext cx="769941" cy="721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4"/>
            <a:endCxn id="19" idx="0"/>
          </p:cNvCxnSpPr>
          <p:nvPr/>
        </p:nvCxnSpPr>
        <p:spPr>
          <a:xfrm>
            <a:off x="2244348" y="3429000"/>
            <a:ext cx="497457" cy="6932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8" idx="3"/>
            <a:endCxn id="21" idx="0"/>
          </p:cNvCxnSpPr>
          <p:nvPr/>
        </p:nvCxnSpPr>
        <p:spPr>
          <a:xfrm flipH="1">
            <a:off x="1164198" y="4491062"/>
            <a:ext cx="42332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5"/>
            <a:endCxn id="22" idx="0"/>
          </p:cNvCxnSpPr>
          <p:nvPr/>
        </p:nvCxnSpPr>
        <p:spPr>
          <a:xfrm>
            <a:off x="1893034" y="4491062"/>
            <a:ext cx="35131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3" idx="3"/>
            <a:endCxn id="24" idx="0"/>
          </p:cNvCxnSpPr>
          <p:nvPr/>
        </p:nvCxnSpPr>
        <p:spPr>
          <a:xfrm flipH="1">
            <a:off x="3088422" y="4491062"/>
            <a:ext cx="423324" cy="710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3952542" y="5201482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>
            <a:off x="1528260" y="4122277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>
            <a:off x="3448472" y="4122277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>
            <a:off x="3448472" y="4122276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>
            <a:off x="2036904" y="2996940"/>
            <a:ext cx="432060" cy="432059"/>
          </a:xfrm>
          <a:prstGeom prst="arc">
            <a:avLst>
              <a:gd name="adj1" fmla="val 16200000"/>
              <a:gd name="adj2" fmla="val 54129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>
            <a:off x="2039739" y="2996941"/>
            <a:ext cx="432060" cy="432059"/>
          </a:xfrm>
          <a:prstGeom prst="arc">
            <a:avLst>
              <a:gd name="adj1" fmla="val 5406794"/>
              <a:gd name="adj2" fmla="val 162105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05608 0.156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78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15399 0.1641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81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0559 -0.1641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Closing a fully open center</a:t>
            </a:r>
          </a:p>
          <a:p>
            <a:pPr lvl="1"/>
            <a:r>
              <a:rPr lang="en-US" dirty="0"/>
              <a:t>Useful strategy; but its viability depends on the choice of open centers in the neighborhood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Our algorithm departs from previous approaches by using a simple </a:t>
            </a:r>
            <a:r>
              <a:rPr lang="en-US" i="1" dirty="0">
                <a:solidFill>
                  <a:srgbClr val="FF0000"/>
                </a:solidFill>
              </a:rPr>
              <a:t>local</a:t>
            </a:r>
            <a:r>
              <a:rPr lang="en-US" dirty="0"/>
              <a:t> strategy for </a:t>
            </a:r>
            <a:r>
              <a:rPr lang="en-US" i="1" dirty="0">
                <a:solidFill>
                  <a:srgbClr val="FF0000"/>
                </a:solidFill>
              </a:rPr>
              <a:t>every</a:t>
            </a:r>
            <a:r>
              <a:rPr lang="en-US" dirty="0"/>
              <a:t> internal node</a:t>
            </a:r>
          </a:p>
        </p:txBody>
      </p:sp>
    </p:spTree>
    <p:extLst>
      <p:ext uri="{BB962C8B-B14F-4D97-AF65-F5344CB8AC3E}">
        <p14:creationId xmlns:p14="http://schemas.microsoft.com/office/powerpoint/2010/main" val="157068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</a:t>
            </a:r>
            <a:r>
              <a:rPr lang="en-US"/>
              <a:t>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430" y="1219200"/>
            <a:ext cx="8229600" cy="1190516"/>
          </a:xfrm>
        </p:spPr>
        <p:txBody>
          <a:bodyPr/>
          <a:lstStyle/>
          <a:p>
            <a:r>
              <a:rPr lang="en-US" dirty="0"/>
              <a:t>Our algorithm</a:t>
            </a:r>
          </a:p>
          <a:p>
            <a:pPr lvl="1"/>
            <a:r>
              <a:rPr lang="en-US" dirty="0"/>
              <a:t>Locally round a height-2 subtree to obtain a smaller instance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7430" y="2409716"/>
            <a:ext cx="4968690" cy="38996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Would want to open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r>
              <a:rPr lang="en-US" dirty="0"/>
              <a:t> centers in the subtree</a:t>
            </a:r>
          </a:p>
          <a:p>
            <a:pPr lvl="2"/>
            <a:r>
              <a:rPr lang="en-US" dirty="0"/>
              <a:t>Instead will open either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⌊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⌋+1</a:t>
            </a:r>
            <a:r>
              <a:rPr lang="en-US" dirty="0"/>
              <a:t> or ⌈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⌉+1 </a:t>
            </a:r>
            <a:r>
              <a:rPr lang="en-US" dirty="0"/>
              <a:t>centers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Choose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⌊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⌋+1</a:t>
            </a:r>
            <a:r>
              <a:rPr lang="en-US" dirty="0">
                <a:cs typeface="Arial" panose="020B0604020202020204" pitchFamily="34" charset="0"/>
              </a:rPr>
              <a:t> centers and commit now to open them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Choose one additional candidate for which the decision is postponed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004060" y="2229696"/>
            <a:ext cx="3752422" cy="3215584"/>
            <a:chOff x="5004060" y="2229696"/>
            <a:chExt cx="3752422" cy="3215584"/>
          </a:xfrm>
        </p:grpSpPr>
        <p:sp>
          <p:nvSpPr>
            <p:cNvPr id="4" name="Freeform 3"/>
            <p:cNvSpPr/>
            <p:nvPr/>
          </p:nvSpPr>
          <p:spPr>
            <a:xfrm>
              <a:off x="5612645" y="2805761"/>
              <a:ext cx="2226265" cy="1483915"/>
            </a:xfrm>
            <a:custGeom>
              <a:avLst/>
              <a:gdLst>
                <a:gd name="connsiteX0" fmla="*/ 422694 w 2209800"/>
                <a:gd name="connsiteY0" fmla="*/ 1559943 h 1626079"/>
                <a:gd name="connsiteX1" fmla="*/ 1733909 w 2209800"/>
                <a:gd name="connsiteY1" fmla="*/ 1559943 h 1626079"/>
                <a:gd name="connsiteX2" fmla="*/ 2173856 w 2209800"/>
                <a:gd name="connsiteY2" fmla="*/ 1292524 h 1626079"/>
                <a:gd name="connsiteX3" fmla="*/ 1949570 w 2209800"/>
                <a:gd name="connsiteY3" fmla="*/ 749060 h 1626079"/>
                <a:gd name="connsiteX4" fmla="*/ 1164566 w 2209800"/>
                <a:gd name="connsiteY4" fmla="*/ 136585 h 1626079"/>
                <a:gd name="connsiteX5" fmla="*/ 957532 w 2209800"/>
                <a:gd name="connsiteY5" fmla="*/ 171090 h 1626079"/>
                <a:gd name="connsiteX6" fmla="*/ 86264 w 2209800"/>
                <a:gd name="connsiteY6" fmla="*/ 1163128 h 1626079"/>
                <a:gd name="connsiteX7" fmla="*/ 422694 w 2209800"/>
                <a:gd name="connsiteY7" fmla="*/ 1559943 h 1626079"/>
                <a:gd name="connsiteX0" fmla="*/ 427158 w 2214264"/>
                <a:gd name="connsiteY0" fmla="*/ 1588869 h 1655005"/>
                <a:gd name="connsiteX1" fmla="*/ 1738373 w 2214264"/>
                <a:gd name="connsiteY1" fmla="*/ 1588869 h 1655005"/>
                <a:gd name="connsiteX2" fmla="*/ 2178320 w 2214264"/>
                <a:gd name="connsiteY2" fmla="*/ 1321450 h 1655005"/>
                <a:gd name="connsiteX3" fmla="*/ 1954034 w 2214264"/>
                <a:gd name="connsiteY3" fmla="*/ 777986 h 1655005"/>
                <a:gd name="connsiteX4" fmla="*/ 1169030 w 2214264"/>
                <a:gd name="connsiteY4" fmla="*/ 165511 h 1655005"/>
                <a:gd name="connsiteX5" fmla="*/ 971525 w 2214264"/>
                <a:gd name="connsiteY5" fmla="*/ 171090 h 1655005"/>
                <a:gd name="connsiteX6" fmla="*/ 90728 w 2214264"/>
                <a:gd name="connsiteY6" fmla="*/ 1192054 h 1655005"/>
                <a:gd name="connsiteX7" fmla="*/ 427158 w 2214264"/>
                <a:gd name="connsiteY7" fmla="*/ 1588869 h 1655005"/>
                <a:gd name="connsiteX0" fmla="*/ 460075 w 2247181"/>
                <a:gd name="connsiteY0" fmla="*/ 1492369 h 1558505"/>
                <a:gd name="connsiteX1" fmla="*/ 1771290 w 2247181"/>
                <a:gd name="connsiteY1" fmla="*/ 1492369 h 1558505"/>
                <a:gd name="connsiteX2" fmla="*/ 2211237 w 2247181"/>
                <a:gd name="connsiteY2" fmla="*/ 1224950 h 1558505"/>
                <a:gd name="connsiteX3" fmla="*/ 1986951 w 2247181"/>
                <a:gd name="connsiteY3" fmla="*/ 681486 h 1558505"/>
                <a:gd name="connsiteX4" fmla="*/ 1201947 w 2247181"/>
                <a:gd name="connsiteY4" fmla="*/ 69011 h 1558505"/>
                <a:gd name="connsiteX5" fmla="*/ 123645 w 2247181"/>
                <a:gd name="connsiteY5" fmla="*/ 1095554 h 1558505"/>
                <a:gd name="connsiteX6" fmla="*/ 460075 w 2247181"/>
                <a:gd name="connsiteY6" fmla="*/ 1492369 h 1558505"/>
                <a:gd name="connsiteX0" fmla="*/ 439159 w 2226265"/>
                <a:gd name="connsiteY0" fmla="*/ 1486790 h 1552926"/>
                <a:gd name="connsiteX1" fmla="*/ 1750374 w 2226265"/>
                <a:gd name="connsiteY1" fmla="*/ 1486790 h 1552926"/>
                <a:gd name="connsiteX2" fmla="*/ 2190321 w 2226265"/>
                <a:gd name="connsiteY2" fmla="*/ 1219371 h 1552926"/>
                <a:gd name="connsiteX3" fmla="*/ 1966035 w 2226265"/>
                <a:gd name="connsiteY3" fmla="*/ 675907 h 1552926"/>
                <a:gd name="connsiteX4" fmla="*/ 1055535 w 2226265"/>
                <a:gd name="connsiteY4" fmla="*/ 69011 h 1552926"/>
                <a:gd name="connsiteX5" fmla="*/ 102729 w 2226265"/>
                <a:gd name="connsiteY5" fmla="*/ 1089975 h 1552926"/>
                <a:gd name="connsiteX6" fmla="*/ 439159 w 2226265"/>
                <a:gd name="connsiteY6" fmla="*/ 1486790 h 1552926"/>
                <a:gd name="connsiteX0" fmla="*/ 439159 w 2226265"/>
                <a:gd name="connsiteY0" fmla="*/ 1417779 h 1483915"/>
                <a:gd name="connsiteX1" fmla="*/ 1750374 w 2226265"/>
                <a:gd name="connsiteY1" fmla="*/ 1417779 h 1483915"/>
                <a:gd name="connsiteX2" fmla="*/ 2190321 w 2226265"/>
                <a:gd name="connsiteY2" fmla="*/ 1150360 h 1483915"/>
                <a:gd name="connsiteX3" fmla="*/ 1966035 w 2226265"/>
                <a:gd name="connsiteY3" fmla="*/ 606896 h 1483915"/>
                <a:gd name="connsiteX4" fmla="*/ 1055535 w 2226265"/>
                <a:gd name="connsiteY4" fmla="*/ 0 h 1483915"/>
                <a:gd name="connsiteX5" fmla="*/ 102729 w 2226265"/>
                <a:gd name="connsiteY5" fmla="*/ 1020964 h 1483915"/>
                <a:gd name="connsiteX6" fmla="*/ 439159 w 2226265"/>
                <a:gd name="connsiteY6" fmla="*/ 1417779 h 1483915"/>
                <a:gd name="connsiteX0" fmla="*/ 439159 w 2226265"/>
                <a:gd name="connsiteY0" fmla="*/ 1417779 h 1483915"/>
                <a:gd name="connsiteX1" fmla="*/ 1750374 w 2226265"/>
                <a:gd name="connsiteY1" fmla="*/ 1417779 h 1483915"/>
                <a:gd name="connsiteX2" fmla="*/ 2190321 w 2226265"/>
                <a:gd name="connsiteY2" fmla="*/ 1150360 h 1483915"/>
                <a:gd name="connsiteX3" fmla="*/ 1966035 w 2226265"/>
                <a:gd name="connsiteY3" fmla="*/ 606896 h 1483915"/>
                <a:gd name="connsiteX4" fmla="*/ 1055535 w 2226265"/>
                <a:gd name="connsiteY4" fmla="*/ 0 h 1483915"/>
                <a:gd name="connsiteX5" fmla="*/ 102729 w 2226265"/>
                <a:gd name="connsiteY5" fmla="*/ 1020964 h 1483915"/>
                <a:gd name="connsiteX6" fmla="*/ 439159 w 2226265"/>
                <a:gd name="connsiteY6" fmla="*/ 1417779 h 148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6265" h="1483915">
                  <a:moveTo>
                    <a:pt x="439159" y="1417779"/>
                  </a:moveTo>
                  <a:cubicBezTo>
                    <a:pt x="713767" y="1483915"/>
                    <a:pt x="1458514" y="1462349"/>
                    <a:pt x="1750374" y="1417779"/>
                  </a:cubicBezTo>
                  <a:cubicBezTo>
                    <a:pt x="2042234" y="1373209"/>
                    <a:pt x="2154377" y="1285507"/>
                    <a:pt x="2190321" y="1150360"/>
                  </a:cubicBezTo>
                  <a:cubicBezTo>
                    <a:pt x="2226265" y="1015213"/>
                    <a:pt x="2155166" y="798623"/>
                    <a:pt x="1966035" y="606896"/>
                  </a:cubicBezTo>
                  <a:cubicBezTo>
                    <a:pt x="1776904" y="415169"/>
                    <a:pt x="1419211" y="14670"/>
                    <a:pt x="1055535" y="0"/>
                  </a:cubicBezTo>
                  <a:cubicBezTo>
                    <a:pt x="744445" y="50"/>
                    <a:pt x="205458" y="784668"/>
                    <a:pt x="102729" y="1020964"/>
                  </a:cubicBezTo>
                  <a:cubicBezTo>
                    <a:pt x="0" y="1257260"/>
                    <a:pt x="164552" y="1351643"/>
                    <a:pt x="439159" y="141777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172236" y="2229696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524164" y="2949776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820308" y="2949776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524164" y="3741864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876092" y="3741864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172236" y="3741864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Connector 10"/>
            <p:cNvCxnSpPr>
              <a:stCxn id="6" idx="7"/>
              <a:endCxn id="5" idx="3"/>
            </p:cNvCxnSpPr>
            <p:nvPr/>
          </p:nvCxnSpPr>
          <p:spPr>
            <a:xfrm flipV="1">
              <a:off x="6831477" y="2537009"/>
              <a:ext cx="393486" cy="4654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5"/>
              <a:endCxn id="7" idx="1"/>
            </p:cNvCxnSpPr>
            <p:nvPr/>
          </p:nvCxnSpPr>
          <p:spPr>
            <a:xfrm>
              <a:off x="7479549" y="2537009"/>
              <a:ext cx="393486" cy="4654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4"/>
              <a:endCxn id="8" idx="0"/>
            </p:cNvCxnSpPr>
            <p:nvPr/>
          </p:nvCxnSpPr>
          <p:spPr>
            <a:xfrm>
              <a:off x="6704184" y="3309816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3"/>
              <a:endCxn id="9" idx="0"/>
            </p:cNvCxnSpPr>
            <p:nvPr/>
          </p:nvCxnSpPr>
          <p:spPr>
            <a:xfrm flipH="1">
              <a:off x="6056112" y="3257089"/>
              <a:ext cx="520779" cy="484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5"/>
              <a:endCxn id="10" idx="0"/>
            </p:cNvCxnSpPr>
            <p:nvPr/>
          </p:nvCxnSpPr>
          <p:spPr>
            <a:xfrm>
              <a:off x="6831477" y="3257089"/>
              <a:ext cx="520779" cy="484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460268" y="2229696"/>
              <a:ext cx="383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12196" y="2949776"/>
              <a:ext cx="383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08340" y="2949776"/>
              <a:ext cx="383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.9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60268" y="3741864"/>
              <a:ext cx="383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.7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12196" y="3741864"/>
              <a:ext cx="383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64124" y="3741864"/>
              <a:ext cx="383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.4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5004060" y="4359538"/>
              <a:ext cx="3752422" cy="1085742"/>
            </a:xfrm>
            <a:prstGeom prst="rect">
              <a:avLst/>
            </a:prstGeom>
          </p:spPr>
          <p:txBody>
            <a:bodyPr vert="horz" lIns="0" tIns="0" rIns="0" bIns="0">
              <a:norm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500"/>
                </a:spcBef>
                <a:buClr>
                  <a:schemeClr val="bg1">
                    <a:shade val="50000"/>
                  </a:schemeClr>
                </a:buClr>
                <a:buSzPct val="76000"/>
                <a:buFont typeface="Wingdings 3"/>
                <a:buChar char="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400"/>
                </a:spcBef>
                <a:buClr>
                  <a:schemeClr val="accent2">
                    <a:shade val="75000"/>
                  </a:schemeClr>
                </a:buClr>
                <a:buSzPct val="70000"/>
                <a:buFont typeface="Wingdings"/>
                <a:buChar char=""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/>
                <a:buChar char=""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4320" lvl="1" indent="0">
                <a:buNone/>
              </a:pP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dirty="0"/>
                <a:t>: total opening of children</a:t>
              </a:r>
            </a:p>
            <a:p>
              <a:pPr marL="274320" lvl="1" indent="0">
                <a:buNone/>
              </a:pPr>
              <a:r>
                <a:rPr lang="en-US" dirty="0"/>
                <a:t>(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2.1</a:t>
              </a:r>
              <a:r>
                <a:rPr lang="en-US" dirty="0"/>
                <a:t>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</a:t>
            </a:r>
            <a:r>
              <a:rPr lang="en-US"/>
              <a:t>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430" y="1219200"/>
            <a:ext cx="8229600" cy="5090200"/>
          </a:xfrm>
        </p:spPr>
        <p:txBody>
          <a:bodyPr>
            <a:normAutofit/>
          </a:bodyPr>
          <a:lstStyle/>
          <a:p>
            <a:r>
              <a:rPr lang="en-US" dirty="0"/>
              <a:t>Our algorithm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⌊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⌋+1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centers to commit</a:t>
            </a:r>
          </a:p>
        </p:txBody>
      </p:sp>
      <p:sp>
        <p:nvSpPr>
          <p:cNvPr id="24" name="Freeform 23"/>
          <p:cNvSpPr/>
          <p:nvPr/>
        </p:nvSpPr>
        <p:spPr>
          <a:xfrm>
            <a:off x="1204493" y="4689165"/>
            <a:ext cx="2226265" cy="1483915"/>
          </a:xfrm>
          <a:custGeom>
            <a:avLst/>
            <a:gdLst>
              <a:gd name="connsiteX0" fmla="*/ 422694 w 2209800"/>
              <a:gd name="connsiteY0" fmla="*/ 1559943 h 1626079"/>
              <a:gd name="connsiteX1" fmla="*/ 1733909 w 2209800"/>
              <a:gd name="connsiteY1" fmla="*/ 1559943 h 1626079"/>
              <a:gd name="connsiteX2" fmla="*/ 2173856 w 2209800"/>
              <a:gd name="connsiteY2" fmla="*/ 1292524 h 1626079"/>
              <a:gd name="connsiteX3" fmla="*/ 1949570 w 2209800"/>
              <a:gd name="connsiteY3" fmla="*/ 749060 h 1626079"/>
              <a:gd name="connsiteX4" fmla="*/ 1164566 w 2209800"/>
              <a:gd name="connsiteY4" fmla="*/ 136585 h 1626079"/>
              <a:gd name="connsiteX5" fmla="*/ 957532 w 2209800"/>
              <a:gd name="connsiteY5" fmla="*/ 171090 h 1626079"/>
              <a:gd name="connsiteX6" fmla="*/ 86264 w 2209800"/>
              <a:gd name="connsiteY6" fmla="*/ 1163128 h 1626079"/>
              <a:gd name="connsiteX7" fmla="*/ 422694 w 2209800"/>
              <a:gd name="connsiteY7" fmla="*/ 1559943 h 1626079"/>
              <a:gd name="connsiteX0" fmla="*/ 427158 w 2214264"/>
              <a:gd name="connsiteY0" fmla="*/ 1588869 h 1655005"/>
              <a:gd name="connsiteX1" fmla="*/ 1738373 w 2214264"/>
              <a:gd name="connsiteY1" fmla="*/ 1588869 h 1655005"/>
              <a:gd name="connsiteX2" fmla="*/ 2178320 w 2214264"/>
              <a:gd name="connsiteY2" fmla="*/ 1321450 h 1655005"/>
              <a:gd name="connsiteX3" fmla="*/ 1954034 w 2214264"/>
              <a:gd name="connsiteY3" fmla="*/ 777986 h 1655005"/>
              <a:gd name="connsiteX4" fmla="*/ 1169030 w 2214264"/>
              <a:gd name="connsiteY4" fmla="*/ 165511 h 1655005"/>
              <a:gd name="connsiteX5" fmla="*/ 971525 w 2214264"/>
              <a:gd name="connsiteY5" fmla="*/ 171090 h 1655005"/>
              <a:gd name="connsiteX6" fmla="*/ 90728 w 2214264"/>
              <a:gd name="connsiteY6" fmla="*/ 1192054 h 1655005"/>
              <a:gd name="connsiteX7" fmla="*/ 427158 w 2214264"/>
              <a:gd name="connsiteY7" fmla="*/ 1588869 h 1655005"/>
              <a:gd name="connsiteX0" fmla="*/ 460075 w 2247181"/>
              <a:gd name="connsiteY0" fmla="*/ 1492369 h 1558505"/>
              <a:gd name="connsiteX1" fmla="*/ 1771290 w 2247181"/>
              <a:gd name="connsiteY1" fmla="*/ 1492369 h 1558505"/>
              <a:gd name="connsiteX2" fmla="*/ 2211237 w 2247181"/>
              <a:gd name="connsiteY2" fmla="*/ 1224950 h 1558505"/>
              <a:gd name="connsiteX3" fmla="*/ 1986951 w 2247181"/>
              <a:gd name="connsiteY3" fmla="*/ 681486 h 1558505"/>
              <a:gd name="connsiteX4" fmla="*/ 1201947 w 2247181"/>
              <a:gd name="connsiteY4" fmla="*/ 69011 h 1558505"/>
              <a:gd name="connsiteX5" fmla="*/ 123645 w 2247181"/>
              <a:gd name="connsiteY5" fmla="*/ 1095554 h 1558505"/>
              <a:gd name="connsiteX6" fmla="*/ 460075 w 2247181"/>
              <a:gd name="connsiteY6" fmla="*/ 1492369 h 1558505"/>
              <a:gd name="connsiteX0" fmla="*/ 439159 w 2226265"/>
              <a:gd name="connsiteY0" fmla="*/ 1486790 h 1552926"/>
              <a:gd name="connsiteX1" fmla="*/ 1750374 w 2226265"/>
              <a:gd name="connsiteY1" fmla="*/ 1486790 h 1552926"/>
              <a:gd name="connsiteX2" fmla="*/ 2190321 w 2226265"/>
              <a:gd name="connsiteY2" fmla="*/ 1219371 h 1552926"/>
              <a:gd name="connsiteX3" fmla="*/ 1966035 w 2226265"/>
              <a:gd name="connsiteY3" fmla="*/ 675907 h 1552926"/>
              <a:gd name="connsiteX4" fmla="*/ 1055535 w 2226265"/>
              <a:gd name="connsiteY4" fmla="*/ 69011 h 1552926"/>
              <a:gd name="connsiteX5" fmla="*/ 102729 w 2226265"/>
              <a:gd name="connsiteY5" fmla="*/ 1089975 h 1552926"/>
              <a:gd name="connsiteX6" fmla="*/ 439159 w 2226265"/>
              <a:gd name="connsiteY6" fmla="*/ 1486790 h 1552926"/>
              <a:gd name="connsiteX0" fmla="*/ 439159 w 2226265"/>
              <a:gd name="connsiteY0" fmla="*/ 1417779 h 1483915"/>
              <a:gd name="connsiteX1" fmla="*/ 1750374 w 2226265"/>
              <a:gd name="connsiteY1" fmla="*/ 1417779 h 1483915"/>
              <a:gd name="connsiteX2" fmla="*/ 2190321 w 2226265"/>
              <a:gd name="connsiteY2" fmla="*/ 1150360 h 1483915"/>
              <a:gd name="connsiteX3" fmla="*/ 1966035 w 2226265"/>
              <a:gd name="connsiteY3" fmla="*/ 606896 h 1483915"/>
              <a:gd name="connsiteX4" fmla="*/ 1055535 w 2226265"/>
              <a:gd name="connsiteY4" fmla="*/ 0 h 1483915"/>
              <a:gd name="connsiteX5" fmla="*/ 102729 w 2226265"/>
              <a:gd name="connsiteY5" fmla="*/ 1020964 h 1483915"/>
              <a:gd name="connsiteX6" fmla="*/ 439159 w 2226265"/>
              <a:gd name="connsiteY6" fmla="*/ 1417779 h 1483915"/>
              <a:gd name="connsiteX0" fmla="*/ 439159 w 2226265"/>
              <a:gd name="connsiteY0" fmla="*/ 1417779 h 1483915"/>
              <a:gd name="connsiteX1" fmla="*/ 1750374 w 2226265"/>
              <a:gd name="connsiteY1" fmla="*/ 1417779 h 1483915"/>
              <a:gd name="connsiteX2" fmla="*/ 2190321 w 2226265"/>
              <a:gd name="connsiteY2" fmla="*/ 1150360 h 1483915"/>
              <a:gd name="connsiteX3" fmla="*/ 1966035 w 2226265"/>
              <a:gd name="connsiteY3" fmla="*/ 606896 h 1483915"/>
              <a:gd name="connsiteX4" fmla="*/ 1055535 w 2226265"/>
              <a:gd name="connsiteY4" fmla="*/ 0 h 1483915"/>
              <a:gd name="connsiteX5" fmla="*/ 102729 w 2226265"/>
              <a:gd name="connsiteY5" fmla="*/ 1020964 h 1483915"/>
              <a:gd name="connsiteX6" fmla="*/ 439159 w 2226265"/>
              <a:gd name="connsiteY6" fmla="*/ 1417779 h 14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6265" h="1483915">
                <a:moveTo>
                  <a:pt x="439159" y="1417779"/>
                </a:moveTo>
                <a:cubicBezTo>
                  <a:pt x="713767" y="1483915"/>
                  <a:pt x="1458514" y="1462349"/>
                  <a:pt x="1750374" y="1417779"/>
                </a:cubicBezTo>
                <a:cubicBezTo>
                  <a:pt x="2042234" y="1373209"/>
                  <a:pt x="2154377" y="1285507"/>
                  <a:pt x="2190321" y="1150360"/>
                </a:cubicBezTo>
                <a:cubicBezTo>
                  <a:pt x="2226265" y="1015213"/>
                  <a:pt x="2155166" y="798623"/>
                  <a:pt x="1966035" y="606896"/>
                </a:cubicBezTo>
                <a:cubicBezTo>
                  <a:pt x="1776904" y="415169"/>
                  <a:pt x="1419211" y="14670"/>
                  <a:pt x="1055535" y="0"/>
                </a:cubicBezTo>
                <a:cubicBezTo>
                  <a:pt x="744445" y="50"/>
                  <a:pt x="205458" y="784668"/>
                  <a:pt x="102729" y="1020964"/>
                </a:cubicBezTo>
                <a:cubicBezTo>
                  <a:pt x="0" y="1257260"/>
                  <a:pt x="164552" y="1351643"/>
                  <a:pt x="439159" y="141777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2764084" y="411310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116012" y="483318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12156" y="483318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116012" y="562526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467940" y="562526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64084" y="562526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>
            <a:stCxn id="26" idx="7"/>
            <a:endCxn id="25" idx="3"/>
          </p:cNvCxnSpPr>
          <p:nvPr/>
        </p:nvCxnSpPr>
        <p:spPr>
          <a:xfrm flipV="1">
            <a:off x="2423325" y="4420413"/>
            <a:ext cx="393486" cy="465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5"/>
            <a:endCxn id="27" idx="1"/>
          </p:cNvCxnSpPr>
          <p:nvPr/>
        </p:nvCxnSpPr>
        <p:spPr>
          <a:xfrm>
            <a:off x="3071397" y="4420413"/>
            <a:ext cx="393486" cy="465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4"/>
            <a:endCxn id="28" idx="0"/>
          </p:cNvCxnSpPr>
          <p:nvPr/>
        </p:nvCxnSpPr>
        <p:spPr>
          <a:xfrm>
            <a:off x="2296032" y="519322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  <a:endCxn id="29" idx="0"/>
          </p:cNvCxnSpPr>
          <p:nvPr/>
        </p:nvCxnSpPr>
        <p:spPr>
          <a:xfrm flipH="1">
            <a:off x="1647960" y="5140493"/>
            <a:ext cx="520779" cy="48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6" idx="5"/>
            <a:endCxn id="30" idx="0"/>
          </p:cNvCxnSpPr>
          <p:nvPr/>
        </p:nvCxnSpPr>
        <p:spPr>
          <a:xfrm>
            <a:off x="2423325" y="5140493"/>
            <a:ext cx="520779" cy="48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52116" y="411310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04044" y="483318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0188" y="483318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.9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52116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.7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4044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5972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.4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268140" y="5794545"/>
            <a:ext cx="4368120" cy="378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2.1</a:t>
            </a:r>
          </a:p>
        </p:txBody>
      </p:sp>
    </p:spTree>
    <p:extLst>
      <p:ext uri="{BB962C8B-B14F-4D97-AF65-F5344CB8AC3E}">
        <p14:creationId xmlns:p14="http://schemas.microsoft.com/office/powerpoint/2010/main" val="2842934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</a:t>
            </a:r>
            <a:r>
              <a:rPr lang="en-US"/>
              <a:t>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430" y="1219200"/>
            <a:ext cx="8229600" cy="5090200"/>
          </a:xfrm>
        </p:spPr>
        <p:txBody>
          <a:bodyPr>
            <a:normAutofit/>
          </a:bodyPr>
          <a:lstStyle/>
          <a:p>
            <a:r>
              <a:rPr lang="en-US" dirty="0"/>
              <a:t>Our algorithm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⌊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⌋+1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centers to commit</a:t>
            </a:r>
          </a:p>
          <a:p>
            <a:pPr lvl="2"/>
            <a:r>
              <a:rPr lang="en-US" dirty="0"/>
              <a:t>Choose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⌊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⌋ </a:t>
            </a:r>
            <a:r>
              <a:rPr lang="en-US" dirty="0"/>
              <a:t>children of highest capacities</a:t>
            </a:r>
          </a:p>
        </p:txBody>
      </p:sp>
      <p:sp>
        <p:nvSpPr>
          <p:cNvPr id="24" name="Freeform 23"/>
          <p:cNvSpPr/>
          <p:nvPr/>
        </p:nvSpPr>
        <p:spPr>
          <a:xfrm>
            <a:off x="1204493" y="4689165"/>
            <a:ext cx="2226265" cy="1483915"/>
          </a:xfrm>
          <a:custGeom>
            <a:avLst/>
            <a:gdLst>
              <a:gd name="connsiteX0" fmla="*/ 422694 w 2209800"/>
              <a:gd name="connsiteY0" fmla="*/ 1559943 h 1626079"/>
              <a:gd name="connsiteX1" fmla="*/ 1733909 w 2209800"/>
              <a:gd name="connsiteY1" fmla="*/ 1559943 h 1626079"/>
              <a:gd name="connsiteX2" fmla="*/ 2173856 w 2209800"/>
              <a:gd name="connsiteY2" fmla="*/ 1292524 h 1626079"/>
              <a:gd name="connsiteX3" fmla="*/ 1949570 w 2209800"/>
              <a:gd name="connsiteY3" fmla="*/ 749060 h 1626079"/>
              <a:gd name="connsiteX4" fmla="*/ 1164566 w 2209800"/>
              <a:gd name="connsiteY4" fmla="*/ 136585 h 1626079"/>
              <a:gd name="connsiteX5" fmla="*/ 957532 w 2209800"/>
              <a:gd name="connsiteY5" fmla="*/ 171090 h 1626079"/>
              <a:gd name="connsiteX6" fmla="*/ 86264 w 2209800"/>
              <a:gd name="connsiteY6" fmla="*/ 1163128 h 1626079"/>
              <a:gd name="connsiteX7" fmla="*/ 422694 w 2209800"/>
              <a:gd name="connsiteY7" fmla="*/ 1559943 h 1626079"/>
              <a:gd name="connsiteX0" fmla="*/ 427158 w 2214264"/>
              <a:gd name="connsiteY0" fmla="*/ 1588869 h 1655005"/>
              <a:gd name="connsiteX1" fmla="*/ 1738373 w 2214264"/>
              <a:gd name="connsiteY1" fmla="*/ 1588869 h 1655005"/>
              <a:gd name="connsiteX2" fmla="*/ 2178320 w 2214264"/>
              <a:gd name="connsiteY2" fmla="*/ 1321450 h 1655005"/>
              <a:gd name="connsiteX3" fmla="*/ 1954034 w 2214264"/>
              <a:gd name="connsiteY3" fmla="*/ 777986 h 1655005"/>
              <a:gd name="connsiteX4" fmla="*/ 1169030 w 2214264"/>
              <a:gd name="connsiteY4" fmla="*/ 165511 h 1655005"/>
              <a:gd name="connsiteX5" fmla="*/ 971525 w 2214264"/>
              <a:gd name="connsiteY5" fmla="*/ 171090 h 1655005"/>
              <a:gd name="connsiteX6" fmla="*/ 90728 w 2214264"/>
              <a:gd name="connsiteY6" fmla="*/ 1192054 h 1655005"/>
              <a:gd name="connsiteX7" fmla="*/ 427158 w 2214264"/>
              <a:gd name="connsiteY7" fmla="*/ 1588869 h 1655005"/>
              <a:gd name="connsiteX0" fmla="*/ 460075 w 2247181"/>
              <a:gd name="connsiteY0" fmla="*/ 1492369 h 1558505"/>
              <a:gd name="connsiteX1" fmla="*/ 1771290 w 2247181"/>
              <a:gd name="connsiteY1" fmla="*/ 1492369 h 1558505"/>
              <a:gd name="connsiteX2" fmla="*/ 2211237 w 2247181"/>
              <a:gd name="connsiteY2" fmla="*/ 1224950 h 1558505"/>
              <a:gd name="connsiteX3" fmla="*/ 1986951 w 2247181"/>
              <a:gd name="connsiteY3" fmla="*/ 681486 h 1558505"/>
              <a:gd name="connsiteX4" fmla="*/ 1201947 w 2247181"/>
              <a:gd name="connsiteY4" fmla="*/ 69011 h 1558505"/>
              <a:gd name="connsiteX5" fmla="*/ 123645 w 2247181"/>
              <a:gd name="connsiteY5" fmla="*/ 1095554 h 1558505"/>
              <a:gd name="connsiteX6" fmla="*/ 460075 w 2247181"/>
              <a:gd name="connsiteY6" fmla="*/ 1492369 h 1558505"/>
              <a:gd name="connsiteX0" fmla="*/ 439159 w 2226265"/>
              <a:gd name="connsiteY0" fmla="*/ 1486790 h 1552926"/>
              <a:gd name="connsiteX1" fmla="*/ 1750374 w 2226265"/>
              <a:gd name="connsiteY1" fmla="*/ 1486790 h 1552926"/>
              <a:gd name="connsiteX2" fmla="*/ 2190321 w 2226265"/>
              <a:gd name="connsiteY2" fmla="*/ 1219371 h 1552926"/>
              <a:gd name="connsiteX3" fmla="*/ 1966035 w 2226265"/>
              <a:gd name="connsiteY3" fmla="*/ 675907 h 1552926"/>
              <a:gd name="connsiteX4" fmla="*/ 1055535 w 2226265"/>
              <a:gd name="connsiteY4" fmla="*/ 69011 h 1552926"/>
              <a:gd name="connsiteX5" fmla="*/ 102729 w 2226265"/>
              <a:gd name="connsiteY5" fmla="*/ 1089975 h 1552926"/>
              <a:gd name="connsiteX6" fmla="*/ 439159 w 2226265"/>
              <a:gd name="connsiteY6" fmla="*/ 1486790 h 1552926"/>
              <a:gd name="connsiteX0" fmla="*/ 439159 w 2226265"/>
              <a:gd name="connsiteY0" fmla="*/ 1417779 h 1483915"/>
              <a:gd name="connsiteX1" fmla="*/ 1750374 w 2226265"/>
              <a:gd name="connsiteY1" fmla="*/ 1417779 h 1483915"/>
              <a:gd name="connsiteX2" fmla="*/ 2190321 w 2226265"/>
              <a:gd name="connsiteY2" fmla="*/ 1150360 h 1483915"/>
              <a:gd name="connsiteX3" fmla="*/ 1966035 w 2226265"/>
              <a:gd name="connsiteY3" fmla="*/ 606896 h 1483915"/>
              <a:gd name="connsiteX4" fmla="*/ 1055535 w 2226265"/>
              <a:gd name="connsiteY4" fmla="*/ 0 h 1483915"/>
              <a:gd name="connsiteX5" fmla="*/ 102729 w 2226265"/>
              <a:gd name="connsiteY5" fmla="*/ 1020964 h 1483915"/>
              <a:gd name="connsiteX6" fmla="*/ 439159 w 2226265"/>
              <a:gd name="connsiteY6" fmla="*/ 1417779 h 1483915"/>
              <a:gd name="connsiteX0" fmla="*/ 439159 w 2226265"/>
              <a:gd name="connsiteY0" fmla="*/ 1417779 h 1483915"/>
              <a:gd name="connsiteX1" fmla="*/ 1750374 w 2226265"/>
              <a:gd name="connsiteY1" fmla="*/ 1417779 h 1483915"/>
              <a:gd name="connsiteX2" fmla="*/ 2190321 w 2226265"/>
              <a:gd name="connsiteY2" fmla="*/ 1150360 h 1483915"/>
              <a:gd name="connsiteX3" fmla="*/ 1966035 w 2226265"/>
              <a:gd name="connsiteY3" fmla="*/ 606896 h 1483915"/>
              <a:gd name="connsiteX4" fmla="*/ 1055535 w 2226265"/>
              <a:gd name="connsiteY4" fmla="*/ 0 h 1483915"/>
              <a:gd name="connsiteX5" fmla="*/ 102729 w 2226265"/>
              <a:gd name="connsiteY5" fmla="*/ 1020964 h 1483915"/>
              <a:gd name="connsiteX6" fmla="*/ 439159 w 2226265"/>
              <a:gd name="connsiteY6" fmla="*/ 1417779 h 14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6265" h="1483915">
                <a:moveTo>
                  <a:pt x="439159" y="1417779"/>
                </a:moveTo>
                <a:cubicBezTo>
                  <a:pt x="713767" y="1483915"/>
                  <a:pt x="1458514" y="1462349"/>
                  <a:pt x="1750374" y="1417779"/>
                </a:cubicBezTo>
                <a:cubicBezTo>
                  <a:pt x="2042234" y="1373209"/>
                  <a:pt x="2154377" y="1285507"/>
                  <a:pt x="2190321" y="1150360"/>
                </a:cubicBezTo>
                <a:cubicBezTo>
                  <a:pt x="2226265" y="1015213"/>
                  <a:pt x="2155166" y="798623"/>
                  <a:pt x="1966035" y="606896"/>
                </a:cubicBezTo>
                <a:cubicBezTo>
                  <a:pt x="1776904" y="415169"/>
                  <a:pt x="1419211" y="14670"/>
                  <a:pt x="1055535" y="0"/>
                </a:cubicBezTo>
                <a:cubicBezTo>
                  <a:pt x="744445" y="50"/>
                  <a:pt x="205458" y="784668"/>
                  <a:pt x="102729" y="1020964"/>
                </a:cubicBezTo>
                <a:cubicBezTo>
                  <a:pt x="0" y="1257260"/>
                  <a:pt x="164552" y="1351643"/>
                  <a:pt x="439159" y="141777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2764084" y="411310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116012" y="483318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12156" y="483318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116012" y="562526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467940" y="562526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64084" y="5625268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>
            <a:stCxn id="26" idx="7"/>
            <a:endCxn id="25" idx="3"/>
          </p:cNvCxnSpPr>
          <p:nvPr/>
        </p:nvCxnSpPr>
        <p:spPr>
          <a:xfrm flipV="1">
            <a:off x="2423325" y="4420413"/>
            <a:ext cx="393486" cy="465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5"/>
            <a:endCxn id="27" idx="1"/>
          </p:cNvCxnSpPr>
          <p:nvPr/>
        </p:nvCxnSpPr>
        <p:spPr>
          <a:xfrm>
            <a:off x="3071397" y="4420413"/>
            <a:ext cx="393486" cy="465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4"/>
            <a:endCxn id="28" idx="0"/>
          </p:cNvCxnSpPr>
          <p:nvPr/>
        </p:nvCxnSpPr>
        <p:spPr>
          <a:xfrm>
            <a:off x="2296032" y="519322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  <a:endCxn id="29" idx="0"/>
          </p:cNvCxnSpPr>
          <p:nvPr/>
        </p:nvCxnSpPr>
        <p:spPr>
          <a:xfrm flipH="1">
            <a:off x="1647960" y="5140493"/>
            <a:ext cx="520779" cy="48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6" idx="5"/>
            <a:endCxn id="30" idx="0"/>
          </p:cNvCxnSpPr>
          <p:nvPr/>
        </p:nvCxnSpPr>
        <p:spPr>
          <a:xfrm>
            <a:off x="2423325" y="5140493"/>
            <a:ext cx="520779" cy="48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52116" y="411310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04044" y="483318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0188" y="483318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.9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52116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.7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4044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5972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.4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268140" y="5794545"/>
            <a:ext cx="4368120" cy="378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2.1</a:t>
            </a:r>
          </a:p>
        </p:txBody>
      </p:sp>
    </p:spTree>
    <p:extLst>
      <p:ext uri="{BB962C8B-B14F-4D97-AF65-F5344CB8AC3E}">
        <p14:creationId xmlns:p14="http://schemas.microsoft.com/office/powerpoint/2010/main" val="3871420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430" y="1219200"/>
            <a:ext cx="8229600" cy="5090200"/>
          </a:xfrm>
        </p:spPr>
        <p:txBody>
          <a:bodyPr>
            <a:normAutofit/>
          </a:bodyPr>
          <a:lstStyle/>
          <a:p>
            <a:r>
              <a:rPr lang="en-US" dirty="0"/>
              <a:t>Our algorithm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⌊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⌋+1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centers to commit</a:t>
            </a:r>
          </a:p>
          <a:p>
            <a:pPr lvl="2"/>
            <a:r>
              <a:rPr lang="en-US" dirty="0"/>
              <a:t>Choose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⌊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⌋ </a:t>
            </a:r>
            <a:r>
              <a:rPr lang="en-US" dirty="0"/>
              <a:t>children of highest capacities</a:t>
            </a:r>
          </a:p>
          <a:p>
            <a:pPr lvl="2"/>
            <a:r>
              <a:rPr lang="en-US" dirty="0"/>
              <a:t>Between the next highest and the subtree root, choose the higher capacity</a:t>
            </a:r>
          </a:p>
        </p:txBody>
      </p:sp>
      <p:sp>
        <p:nvSpPr>
          <p:cNvPr id="24" name="Freeform 23"/>
          <p:cNvSpPr/>
          <p:nvPr/>
        </p:nvSpPr>
        <p:spPr>
          <a:xfrm>
            <a:off x="1204493" y="4689165"/>
            <a:ext cx="2226265" cy="1483915"/>
          </a:xfrm>
          <a:custGeom>
            <a:avLst/>
            <a:gdLst>
              <a:gd name="connsiteX0" fmla="*/ 422694 w 2209800"/>
              <a:gd name="connsiteY0" fmla="*/ 1559943 h 1626079"/>
              <a:gd name="connsiteX1" fmla="*/ 1733909 w 2209800"/>
              <a:gd name="connsiteY1" fmla="*/ 1559943 h 1626079"/>
              <a:gd name="connsiteX2" fmla="*/ 2173856 w 2209800"/>
              <a:gd name="connsiteY2" fmla="*/ 1292524 h 1626079"/>
              <a:gd name="connsiteX3" fmla="*/ 1949570 w 2209800"/>
              <a:gd name="connsiteY3" fmla="*/ 749060 h 1626079"/>
              <a:gd name="connsiteX4" fmla="*/ 1164566 w 2209800"/>
              <a:gd name="connsiteY4" fmla="*/ 136585 h 1626079"/>
              <a:gd name="connsiteX5" fmla="*/ 957532 w 2209800"/>
              <a:gd name="connsiteY5" fmla="*/ 171090 h 1626079"/>
              <a:gd name="connsiteX6" fmla="*/ 86264 w 2209800"/>
              <a:gd name="connsiteY6" fmla="*/ 1163128 h 1626079"/>
              <a:gd name="connsiteX7" fmla="*/ 422694 w 2209800"/>
              <a:gd name="connsiteY7" fmla="*/ 1559943 h 1626079"/>
              <a:gd name="connsiteX0" fmla="*/ 427158 w 2214264"/>
              <a:gd name="connsiteY0" fmla="*/ 1588869 h 1655005"/>
              <a:gd name="connsiteX1" fmla="*/ 1738373 w 2214264"/>
              <a:gd name="connsiteY1" fmla="*/ 1588869 h 1655005"/>
              <a:gd name="connsiteX2" fmla="*/ 2178320 w 2214264"/>
              <a:gd name="connsiteY2" fmla="*/ 1321450 h 1655005"/>
              <a:gd name="connsiteX3" fmla="*/ 1954034 w 2214264"/>
              <a:gd name="connsiteY3" fmla="*/ 777986 h 1655005"/>
              <a:gd name="connsiteX4" fmla="*/ 1169030 w 2214264"/>
              <a:gd name="connsiteY4" fmla="*/ 165511 h 1655005"/>
              <a:gd name="connsiteX5" fmla="*/ 971525 w 2214264"/>
              <a:gd name="connsiteY5" fmla="*/ 171090 h 1655005"/>
              <a:gd name="connsiteX6" fmla="*/ 90728 w 2214264"/>
              <a:gd name="connsiteY6" fmla="*/ 1192054 h 1655005"/>
              <a:gd name="connsiteX7" fmla="*/ 427158 w 2214264"/>
              <a:gd name="connsiteY7" fmla="*/ 1588869 h 1655005"/>
              <a:gd name="connsiteX0" fmla="*/ 460075 w 2247181"/>
              <a:gd name="connsiteY0" fmla="*/ 1492369 h 1558505"/>
              <a:gd name="connsiteX1" fmla="*/ 1771290 w 2247181"/>
              <a:gd name="connsiteY1" fmla="*/ 1492369 h 1558505"/>
              <a:gd name="connsiteX2" fmla="*/ 2211237 w 2247181"/>
              <a:gd name="connsiteY2" fmla="*/ 1224950 h 1558505"/>
              <a:gd name="connsiteX3" fmla="*/ 1986951 w 2247181"/>
              <a:gd name="connsiteY3" fmla="*/ 681486 h 1558505"/>
              <a:gd name="connsiteX4" fmla="*/ 1201947 w 2247181"/>
              <a:gd name="connsiteY4" fmla="*/ 69011 h 1558505"/>
              <a:gd name="connsiteX5" fmla="*/ 123645 w 2247181"/>
              <a:gd name="connsiteY5" fmla="*/ 1095554 h 1558505"/>
              <a:gd name="connsiteX6" fmla="*/ 460075 w 2247181"/>
              <a:gd name="connsiteY6" fmla="*/ 1492369 h 1558505"/>
              <a:gd name="connsiteX0" fmla="*/ 439159 w 2226265"/>
              <a:gd name="connsiteY0" fmla="*/ 1486790 h 1552926"/>
              <a:gd name="connsiteX1" fmla="*/ 1750374 w 2226265"/>
              <a:gd name="connsiteY1" fmla="*/ 1486790 h 1552926"/>
              <a:gd name="connsiteX2" fmla="*/ 2190321 w 2226265"/>
              <a:gd name="connsiteY2" fmla="*/ 1219371 h 1552926"/>
              <a:gd name="connsiteX3" fmla="*/ 1966035 w 2226265"/>
              <a:gd name="connsiteY3" fmla="*/ 675907 h 1552926"/>
              <a:gd name="connsiteX4" fmla="*/ 1055535 w 2226265"/>
              <a:gd name="connsiteY4" fmla="*/ 69011 h 1552926"/>
              <a:gd name="connsiteX5" fmla="*/ 102729 w 2226265"/>
              <a:gd name="connsiteY5" fmla="*/ 1089975 h 1552926"/>
              <a:gd name="connsiteX6" fmla="*/ 439159 w 2226265"/>
              <a:gd name="connsiteY6" fmla="*/ 1486790 h 1552926"/>
              <a:gd name="connsiteX0" fmla="*/ 439159 w 2226265"/>
              <a:gd name="connsiteY0" fmla="*/ 1417779 h 1483915"/>
              <a:gd name="connsiteX1" fmla="*/ 1750374 w 2226265"/>
              <a:gd name="connsiteY1" fmla="*/ 1417779 h 1483915"/>
              <a:gd name="connsiteX2" fmla="*/ 2190321 w 2226265"/>
              <a:gd name="connsiteY2" fmla="*/ 1150360 h 1483915"/>
              <a:gd name="connsiteX3" fmla="*/ 1966035 w 2226265"/>
              <a:gd name="connsiteY3" fmla="*/ 606896 h 1483915"/>
              <a:gd name="connsiteX4" fmla="*/ 1055535 w 2226265"/>
              <a:gd name="connsiteY4" fmla="*/ 0 h 1483915"/>
              <a:gd name="connsiteX5" fmla="*/ 102729 w 2226265"/>
              <a:gd name="connsiteY5" fmla="*/ 1020964 h 1483915"/>
              <a:gd name="connsiteX6" fmla="*/ 439159 w 2226265"/>
              <a:gd name="connsiteY6" fmla="*/ 1417779 h 1483915"/>
              <a:gd name="connsiteX0" fmla="*/ 439159 w 2226265"/>
              <a:gd name="connsiteY0" fmla="*/ 1417779 h 1483915"/>
              <a:gd name="connsiteX1" fmla="*/ 1750374 w 2226265"/>
              <a:gd name="connsiteY1" fmla="*/ 1417779 h 1483915"/>
              <a:gd name="connsiteX2" fmla="*/ 2190321 w 2226265"/>
              <a:gd name="connsiteY2" fmla="*/ 1150360 h 1483915"/>
              <a:gd name="connsiteX3" fmla="*/ 1966035 w 2226265"/>
              <a:gd name="connsiteY3" fmla="*/ 606896 h 1483915"/>
              <a:gd name="connsiteX4" fmla="*/ 1055535 w 2226265"/>
              <a:gd name="connsiteY4" fmla="*/ 0 h 1483915"/>
              <a:gd name="connsiteX5" fmla="*/ 102729 w 2226265"/>
              <a:gd name="connsiteY5" fmla="*/ 1020964 h 1483915"/>
              <a:gd name="connsiteX6" fmla="*/ 439159 w 2226265"/>
              <a:gd name="connsiteY6" fmla="*/ 1417779 h 14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6265" h="1483915">
                <a:moveTo>
                  <a:pt x="439159" y="1417779"/>
                </a:moveTo>
                <a:cubicBezTo>
                  <a:pt x="713767" y="1483915"/>
                  <a:pt x="1458514" y="1462349"/>
                  <a:pt x="1750374" y="1417779"/>
                </a:cubicBezTo>
                <a:cubicBezTo>
                  <a:pt x="2042234" y="1373209"/>
                  <a:pt x="2154377" y="1285507"/>
                  <a:pt x="2190321" y="1150360"/>
                </a:cubicBezTo>
                <a:cubicBezTo>
                  <a:pt x="2226265" y="1015213"/>
                  <a:pt x="2155166" y="798623"/>
                  <a:pt x="1966035" y="606896"/>
                </a:cubicBezTo>
                <a:cubicBezTo>
                  <a:pt x="1776904" y="415169"/>
                  <a:pt x="1419211" y="14670"/>
                  <a:pt x="1055535" y="0"/>
                </a:cubicBezTo>
                <a:cubicBezTo>
                  <a:pt x="744445" y="50"/>
                  <a:pt x="205458" y="784668"/>
                  <a:pt x="102729" y="1020964"/>
                </a:cubicBezTo>
                <a:cubicBezTo>
                  <a:pt x="0" y="1257260"/>
                  <a:pt x="164552" y="1351643"/>
                  <a:pt x="439159" y="141777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2764084" y="411310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116012" y="483318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12156" y="483318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116012" y="562526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467940" y="562526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64084" y="562526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>
            <a:stCxn id="26" idx="7"/>
            <a:endCxn id="25" idx="3"/>
          </p:cNvCxnSpPr>
          <p:nvPr/>
        </p:nvCxnSpPr>
        <p:spPr>
          <a:xfrm flipV="1">
            <a:off x="2423325" y="4420413"/>
            <a:ext cx="393486" cy="465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5"/>
            <a:endCxn id="27" idx="1"/>
          </p:cNvCxnSpPr>
          <p:nvPr/>
        </p:nvCxnSpPr>
        <p:spPr>
          <a:xfrm>
            <a:off x="3071397" y="4420413"/>
            <a:ext cx="393486" cy="465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4"/>
            <a:endCxn id="28" idx="0"/>
          </p:cNvCxnSpPr>
          <p:nvPr/>
        </p:nvCxnSpPr>
        <p:spPr>
          <a:xfrm>
            <a:off x="2296032" y="519322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  <a:endCxn id="29" idx="0"/>
          </p:cNvCxnSpPr>
          <p:nvPr/>
        </p:nvCxnSpPr>
        <p:spPr>
          <a:xfrm flipH="1">
            <a:off x="1647960" y="5140493"/>
            <a:ext cx="520779" cy="48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6" idx="5"/>
            <a:endCxn id="30" idx="0"/>
          </p:cNvCxnSpPr>
          <p:nvPr/>
        </p:nvCxnSpPr>
        <p:spPr>
          <a:xfrm>
            <a:off x="2423325" y="5140493"/>
            <a:ext cx="520779" cy="48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52116" y="411310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04044" y="483318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0188" y="483318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.9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52116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.7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4044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5972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.4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268140" y="5794545"/>
            <a:ext cx="4368120" cy="378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2.1</a:t>
            </a:r>
          </a:p>
        </p:txBody>
      </p:sp>
    </p:spTree>
    <p:extLst>
      <p:ext uri="{BB962C8B-B14F-4D97-AF65-F5344CB8AC3E}">
        <p14:creationId xmlns:p14="http://schemas.microsoft.com/office/powerpoint/2010/main" val="3871420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</a:t>
            </a:r>
            <a:r>
              <a:rPr lang="en-US"/>
              <a:t>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430" y="1219200"/>
            <a:ext cx="8229600" cy="5090200"/>
          </a:xfrm>
        </p:spPr>
        <p:txBody>
          <a:bodyPr>
            <a:normAutofit/>
          </a:bodyPr>
          <a:lstStyle/>
          <a:p>
            <a:r>
              <a:rPr lang="en-US" dirty="0"/>
              <a:t>Our algorithm</a:t>
            </a:r>
          </a:p>
          <a:p>
            <a:pPr lvl="1"/>
            <a:r>
              <a:rPr lang="en-US" dirty="0"/>
              <a:t>Additional </a:t>
            </a:r>
            <a:r>
              <a:rPr lang="en-US" dirty="0">
                <a:solidFill>
                  <a:srgbClr val="FF4040"/>
                </a:solidFill>
              </a:rPr>
              <a:t>candidate</a:t>
            </a:r>
            <a:endParaRPr lang="en-US" dirty="0"/>
          </a:p>
          <a:p>
            <a:pPr lvl="2"/>
            <a:r>
              <a:rPr lang="en-US" dirty="0"/>
              <a:t>Would want to fractionally open the other node by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-⌊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⌋</a:t>
            </a:r>
          </a:p>
          <a:p>
            <a:pPr lvl="2"/>
            <a:r>
              <a:rPr lang="en-US" dirty="0"/>
              <a:t>This node becomes the </a:t>
            </a:r>
            <a:r>
              <a:rPr lang="en-US" dirty="0">
                <a:solidFill>
                  <a:srgbClr val="FF4040"/>
                </a:solidFill>
              </a:rPr>
              <a:t>candidate</a:t>
            </a:r>
          </a:p>
        </p:txBody>
      </p:sp>
      <p:sp>
        <p:nvSpPr>
          <p:cNvPr id="24" name="Freeform 23"/>
          <p:cNvSpPr/>
          <p:nvPr/>
        </p:nvSpPr>
        <p:spPr>
          <a:xfrm>
            <a:off x="1204493" y="4689165"/>
            <a:ext cx="2226265" cy="1483915"/>
          </a:xfrm>
          <a:custGeom>
            <a:avLst/>
            <a:gdLst>
              <a:gd name="connsiteX0" fmla="*/ 422694 w 2209800"/>
              <a:gd name="connsiteY0" fmla="*/ 1559943 h 1626079"/>
              <a:gd name="connsiteX1" fmla="*/ 1733909 w 2209800"/>
              <a:gd name="connsiteY1" fmla="*/ 1559943 h 1626079"/>
              <a:gd name="connsiteX2" fmla="*/ 2173856 w 2209800"/>
              <a:gd name="connsiteY2" fmla="*/ 1292524 h 1626079"/>
              <a:gd name="connsiteX3" fmla="*/ 1949570 w 2209800"/>
              <a:gd name="connsiteY3" fmla="*/ 749060 h 1626079"/>
              <a:gd name="connsiteX4" fmla="*/ 1164566 w 2209800"/>
              <a:gd name="connsiteY4" fmla="*/ 136585 h 1626079"/>
              <a:gd name="connsiteX5" fmla="*/ 957532 w 2209800"/>
              <a:gd name="connsiteY5" fmla="*/ 171090 h 1626079"/>
              <a:gd name="connsiteX6" fmla="*/ 86264 w 2209800"/>
              <a:gd name="connsiteY6" fmla="*/ 1163128 h 1626079"/>
              <a:gd name="connsiteX7" fmla="*/ 422694 w 2209800"/>
              <a:gd name="connsiteY7" fmla="*/ 1559943 h 1626079"/>
              <a:gd name="connsiteX0" fmla="*/ 427158 w 2214264"/>
              <a:gd name="connsiteY0" fmla="*/ 1588869 h 1655005"/>
              <a:gd name="connsiteX1" fmla="*/ 1738373 w 2214264"/>
              <a:gd name="connsiteY1" fmla="*/ 1588869 h 1655005"/>
              <a:gd name="connsiteX2" fmla="*/ 2178320 w 2214264"/>
              <a:gd name="connsiteY2" fmla="*/ 1321450 h 1655005"/>
              <a:gd name="connsiteX3" fmla="*/ 1954034 w 2214264"/>
              <a:gd name="connsiteY3" fmla="*/ 777986 h 1655005"/>
              <a:gd name="connsiteX4" fmla="*/ 1169030 w 2214264"/>
              <a:gd name="connsiteY4" fmla="*/ 165511 h 1655005"/>
              <a:gd name="connsiteX5" fmla="*/ 971525 w 2214264"/>
              <a:gd name="connsiteY5" fmla="*/ 171090 h 1655005"/>
              <a:gd name="connsiteX6" fmla="*/ 90728 w 2214264"/>
              <a:gd name="connsiteY6" fmla="*/ 1192054 h 1655005"/>
              <a:gd name="connsiteX7" fmla="*/ 427158 w 2214264"/>
              <a:gd name="connsiteY7" fmla="*/ 1588869 h 1655005"/>
              <a:gd name="connsiteX0" fmla="*/ 460075 w 2247181"/>
              <a:gd name="connsiteY0" fmla="*/ 1492369 h 1558505"/>
              <a:gd name="connsiteX1" fmla="*/ 1771290 w 2247181"/>
              <a:gd name="connsiteY1" fmla="*/ 1492369 h 1558505"/>
              <a:gd name="connsiteX2" fmla="*/ 2211237 w 2247181"/>
              <a:gd name="connsiteY2" fmla="*/ 1224950 h 1558505"/>
              <a:gd name="connsiteX3" fmla="*/ 1986951 w 2247181"/>
              <a:gd name="connsiteY3" fmla="*/ 681486 h 1558505"/>
              <a:gd name="connsiteX4" fmla="*/ 1201947 w 2247181"/>
              <a:gd name="connsiteY4" fmla="*/ 69011 h 1558505"/>
              <a:gd name="connsiteX5" fmla="*/ 123645 w 2247181"/>
              <a:gd name="connsiteY5" fmla="*/ 1095554 h 1558505"/>
              <a:gd name="connsiteX6" fmla="*/ 460075 w 2247181"/>
              <a:gd name="connsiteY6" fmla="*/ 1492369 h 1558505"/>
              <a:gd name="connsiteX0" fmla="*/ 439159 w 2226265"/>
              <a:gd name="connsiteY0" fmla="*/ 1486790 h 1552926"/>
              <a:gd name="connsiteX1" fmla="*/ 1750374 w 2226265"/>
              <a:gd name="connsiteY1" fmla="*/ 1486790 h 1552926"/>
              <a:gd name="connsiteX2" fmla="*/ 2190321 w 2226265"/>
              <a:gd name="connsiteY2" fmla="*/ 1219371 h 1552926"/>
              <a:gd name="connsiteX3" fmla="*/ 1966035 w 2226265"/>
              <a:gd name="connsiteY3" fmla="*/ 675907 h 1552926"/>
              <a:gd name="connsiteX4" fmla="*/ 1055535 w 2226265"/>
              <a:gd name="connsiteY4" fmla="*/ 69011 h 1552926"/>
              <a:gd name="connsiteX5" fmla="*/ 102729 w 2226265"/>
              <a:gd name="connsiteY5" fmla="*/ 1089975 h 1552926"/>
              <a:gd name="connsiteX6" fmla="*/ 439159 w 2226265"/>
              <a:gd name="connsiteY6" fmla="*/ 1486790 h 1552926"/>
              <a:gd name="connsiteX0" fmla="*/ 439159 w 2226265"/>
              <a:gd name="connsiteY0" fmla="*/ 1417779 h 1483915"/>
              <a:gd name="connsiteX1" fmla="*/ 1750374 w 2226265"/>
              <a:gd name="connsiteY1" fmla="*/ 1417779 h 1483915"/>
              <a:gd name="connsiteX2" fmla="*/ 2190321 w 2226265"/>
              <a:gd name="connsiteY2" fmla="*/ 1150360 h 1483915"/>
              <a:gd name="connsiteX3" fmla="*/ 1966035 w 2226265"/>
              <a:gd name="connsiteY3" fmla="*/ 606896 h 1483915"/>
              <a:gd name="connsiteX4" fmla="*/ 1055535 w 2226265"/>
              <a:gd name="connsiteY4" fmla="*/ 0 h 1483915"/>
              <a:gd name="connsiteX5" fmla="*/ 102729 w 2226265"/>
              <a:gd name="connsiteY5" fmla="*/ 1020964 h 1483915"/>
              <a:gd name="connsiteX6" fmla="*/ 439159 w 2226265"/>
              <a:gd name="connsiteY6" fmla="*/ 1417779 h 1483915"/>
              <a:gd name="connsiteX0" fmla="*/ 439159 w 2226265"/>
              <a:gd name="connsiteY0" fmla="*/ 1417779 h 1483915"/>
              <a:gd name="connsiteX1" fmla="*/ 1750374 w 2226265"/>
              <a:gd name="connsiteY1" fmla="*/ 1417779 h 1483915"/>
              <a:gd name="connsiteX2" fmla="*/ 2190321 w 2226265"/>
              <a:gd name="connsiteY2" fmla="*/ 1150360 h 1483915"/>
              <a:gd name="connsiteX3" fmla="*/ 1966035 w 2226265"/>
              <a:gd name="connsiteY3" fmla="*/ 606896 h 1483915"/>
              <a:gd name="connsiteX4" fmla="*/ 1055535 w 2226265"/>
              <a:gd name="connsiteY4" fmla="*/ 0 h 1483915"/>
              <a:gd name="connsiteX5" fmla="*/ 102729 w 2226265"/>
              <a:gd name="connsiteY5" fmla="*/ 1020964 h 1483915"/>
              <a:gd name="connsiteX6" fmla="*/ 439159 w 2226265"/>
              <a:gd name="connsiteY6" fmla="*/ 1417779 h 14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6265" h="1483915">
                <a:moveTo>
                  <a:pt x="439159" y="1417779"/>
                </a:moveTo>
                <a:cubicBezTo>
                  <a:pt x="713767" y="1483915"/>
                  <a:pt x="1458514" y="1462349"/>
                  <a:pt x="1750374" y="1417779"/>
                </a:cubicBezTo>
                <a:cubicBezTo>
                  <a:pt x="2042234" y="1373209"/>
                  <a:pt x="2154377" y="1285507"/>
                  <a:pt x="2190321" y="1150360"/>
                </a:cubicBezTo>
                <a:cubicBezTo>
                  <a:pt x="2226265" y="1015213"/>
                  <a:pt x="2155166" y="798623"/>
                  <a:pt x="1966035" y="606896"/>
                </a:cubicBezTo>
                <a:cubicBezTo>
                  <a:pt x="1776904" y="415169"/>
                  <a:pt x="1419211" y="14670"/>
                  <a:pt x="1055535" y="0"/>
                </a:cubicBezTo>
                <a:cubicBezTo>
                  <a:pt x="744445" y="50"/>
                  <a:pt x="205458" y="784668"/>
                  <a:pt x="102729" y="1020964"/>
                </a:cubicBezTo>
                <a:cubicBezTo>
                  <a:pt x="0" y="1257260"/>
                  <a:pt x="164552" y="1351643"/>
                  <a:pt x="439159" y="141777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2764084" y="411310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116012" y="4833180"/>
            <a:ext cx="360040" cy="360040"/>
          </a:xfrm>
          <a:prstGeom prst="ellipse">
            <a:avLst/>
          </a:prstGeom>
          <a:noFill/>
          <a:ln w="50800">
            <a:solidFill>
              <a:srgbClr val="FF40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12156" y="483318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116012" y="562526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467940" y="562526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64084" y="562526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>
            <a:stCxn id="26" idx="7"/>
            <a:endCxn id="25" idx="3"/>
          </p:cNvCxnSpPr>
          <p:nvPr/>
        </p:nvCxnSpPr>
        <p:spPr>
          <a:xfrm flipV="1">
            <a:off x="2423325" y="4420413"/>
            <a:ext cx="393486" cy="465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5"/>
            <a:endCxn id="27" idx="1"/>
          </p:cNvCxnSpPr>
          <p:nvPr/>
        </p:nvCxnSpPr>
        <p:spPr>
          <a:xfrm>
            <a:off x="3071397" y="4420413"/>
            <a:ext cx="393486" cy="465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4"/>
            <a:endCxn id="28" idx="0"/>
          </p:cNvCxnSpPr>
          <p:nvPr/>
        </p:nvCxnSpPr>
        <p:spPr>
          <a:xfrm>
            <a:off x="2296032" y="519322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  <a:endCxn id="29" idx="0"/>
          </p:cNvCxnSpPr>
          <p:nvPr/>
        </p:nvCxnSpPr>
        <p:spPr>
          <a:xfrm flipH="1">
            <a:off x="1647960" y="5140493"/>
            <a:ext cx="520779" cy="48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6" idx="5"/>
            <a:endCxn id="30" idx="0"/>
          </p:cNvCxnSpPr>
          <p:nvPr/>
        </p:nvCxnSpPr>
        <p:spPr>
          <a:xfrm>
            <a:off x="2423325" y="5140493"/>
            <a:ext cx="520779" cy="48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52116" y="411310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04044" y="483318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0188" y="483318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.9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52116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.7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4044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5972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.4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268140" y="5794545"/>
            <a:ext cx="4368120" cy="378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2.1</a:t>
            </a:r>
          </a:p>
        </p:txBody>
      </p:sp>
    </p:spTree>
    <p:extLst>
      <p:ext uri="{BB962C8B-B14F-4D97-AF65-F5344CB8AC3E}">
        <p14:creationId xmlns:p14="http://schemas.microsoft.com/office/powerpoint/2010/main" val="1801241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</a:t>
            </a:r>
            <a:r>
              <a:rPr lang="en-US"/>
              <a:t>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430" y="1219200"/>
            <a:ext cx="8229600" cy="5090200"/>
          </a:xfrm>
        </p:spPr>
        <p:txBody>
          <a:bodyPr>
            <a:normAutofit/>
          </a:bodyPr>
          <a:lstStyle/>
          <a:p>
            <a:r>
              <a:rPr lang="en-US" dirty="0"/>
              <a:t>Our algorithm</a:t>
            </a:r>
          </a:p>
          <a:p>
            <a:pPr lvl="1"/>
            <a:r>
              <a:rPr lang="en-US" dirty="0"/>
              <a:t>Contract the subtree, replaced with a new node with</a:t>
            </a:r>
          </a:p>
          <a:p>
            <a:pPr lvl="2"/>
            <a:r>
              <a:rPr lang="en-US" dirty="0"/>
              <a:t>Capacity equal to the </a:t>
            </a:r>
            <a:r>
              <a:rPr lang="en-US" dirty="0">
                <a:solidFill>
                  <a:srgbClr val="FF4040"/>
                </a:solidFill>
              </a:rPr>
              <a:t>candidate</a:t>
            </a:r>
            <a:endParaRPr lang="en-US" dirty="0"/>
          </a:p>
          <a:p>
            <a:pPr lvl="2"/>
            <a:r>
              <a:rPr lang="en-US" dirty="0"/>
              <a:t>Opening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⌊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⌋</a:t>
            </a:r>
          </a:p>
          <a:p>
            <a:pPr lvl="1"/>
            <a:r>
              <a:rPr lang="en-US" dirty="0"/>
              <a:t>Recursively solve the new instance; if the </a:t>
            </a:r>
            <a:r>
              <a:rPr lang="en-US" dirty="0">
                <a:solidFill>
                  <a:srgbClr val="3333B2"/>
                </a:solidFill>
              </a:rPr>
              <a:t>new node</a:t>
            </a:r>
            <a:r>
              <a:rPr lang="en-US" dirty="0"/>
              <a:t> gets opened, the </a:t>
            </a:r>
            <a:r>
              <a:rPr lang="en-US" dirty="0">
                <a:solidFill>
                  <a:srgbClr val="FF4040"/>
                </a:solidFill>
              </a:rPr>
              <a:t>candidate</a:t>
            </a:r>
            <a:r>
              <a:rPr lang="en-US" dirty="0"/>
              <a:t> gets opened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204493" y="4689165"/>
            <a:ext cx="2226265" cy="1483915"/>
          </a:xfrm>
          <a:custGeom>
            <a:avLst/>
            <a:gdLst>
              <a:gd name="connsiteX0" fmla="*/ 422694 w 2209800"/>
              <a:gd name="connsiteY0" fmla="*/ 1559943 h 1626079"/>
              <a:gd name="connsiteX1" fmla="*/ 1733909 w 2209800"/>
              <a:gd name="connsiteY1" fmla="*/ 1559943 h 1626079"/>
              <a:gd name="connsiteX2" fmla="*/ 2173856 w 2209800"/>
              <a:gd name="connsiteY2" fmla="*/ 1292524 h 1626079"/>
              <a:gd name="connsiteX3" fmla="*/ 1949570 w 2209800"/>
              <a:gd name="connsiteY3" fmla="*/ 749060 h 1626079"/>
              <a:gd name="connsiteX4" fmla="*/ 1164566 w 2209800"/>
              <a:gd name="connsiteY4" fmla="*/ 136585 h 1626079"/>
              <a:gd name="connsiteX5" fmla="*/ 957532 w 2209800"/>
              <a:gd name="connsiteY5" fmla="*/ 171090 h 1626079"/>
              <a:gd name="connsiteX6" fmla="*/ 86264 w 2209800"/>
              <a:gd name="connsiteY6" fmla="*/ 1163128 h 1626079"/>
              <a:gd name="connsiteX7" fmla="*/ 422694 w 2209800"/>
              <a:gd name="connsiteY7" fmla="*/ 1559943 h 1626079"/>
              <a:gd name="connsiteX0" fmla="*/ 427158 w 2214264"/>
              <a:gd name="connsiteY0" fmla="*/ 1588869 h 1655005"/>
              <a:gd name="connsiteX1" fmla="*/ 1738373 w 2214264"/>
              <a:gd name="connsiteY1" fmla="*/ 1588869 h 1655005"/>
              <a:gd name="connsiteX2" fmla="*/ 2178320 w 2214264"/>
              <a:gd name="connsiteY2" fmla="*/ 1321450 h 1655005"/>
              <a:gd name="connsiteX3" fmla="*/ 1954034 w 2214264"/>
              <a:gd name="connsiteY3" fmla="*/ 777986 h 1655005"/>
              <a:gd name="connsiteX4" fmla="*/ 1169030 w 2214264"/>
              <a:gd name="connsiteY4" fmla="*/ 165511 h 1655005"/>
              <a:gd name="connsiteX5" fmla="*/ 971525 w 2214264"/>
              <a:gd name="connsiteY5" fmla="*/ 171090 h 1655005"/>
              <a:gd name="connsiteX6" fmla="*/ 90728 w 2214264"/>
              <a:gd name="connsiteY6" fmla="*/ 1192054 h 1655005"/>
              <a:gd name="connsiteX7" fmla="*/ 427158 w 2214264"/>
              <a:gd name="connsiteY7" fmla="*/ 1588869 h 1655005"/>
              <a:gd name="connsiteX0" fmla="*/ 460075 w 2247181"/>
              <a:gd name="connsiteY0" fmla="*/ 1492369 h 1558505"/>
              <a:gd name="connsiteX1" fmla="*/ 1771290 w 2247181"/>
              <a:gd name="connsiteY1" fmla="*/ 1492369 h 1558505"/>
              <a:gd name="connsiteX2" fmla="*/ 2211237 w 2247181"/>
              <a:gd name="connsiteY2" fmla="*/ 1224950 h 1558505"/>
              <a:gd name="connsiteX3" fmla="*/ 1986951 w 2247181"/>
              <a:gd name="connsiteY3" fmla="*/ 681486 h 1558505"/>
              <a:gd name="connsiteX4" fmla="*/ 1201947 w 2247181"/>
              <a:gd name="connsiteY4" fmla="*/ 69011 h 1558505"/>
              <a:gd name="connsiteX5" fmla="*/ 123645 w 2247181"/>
              <a:gd name="connsiteY5" fmla="*/ 1095554 h 1558505"/>
              <a:gd name="connsiteX6" fmla="*/ 460075 w 2247181"/>
              <a:gd name="connsiteY6" fmla="*/ 1492369 h 1558505"/>
              <a:gd name="connsiteX0" fmla="*/ 439159 w 2226265"/>
              <a:gd name="connsiteY0" fmla="*/ 1486790 h 1552926"/>
              <a:gd name="connsiteX1" fmla="*/ 1750374 w 2226265"/>
              <a:gd name="connsiteY1" fmla="*/ 1486790 h 1552926"/>
              <a:gd name="connsiteX2" fmla="*/ 2190321 w 2226265"/>
              <a:gd name="connsiteY2" fmla="*/ 1219371 h 1552926"/>
              <a:gd name="connsiteX3" fmla="*/ 1966035 w 2226265"/>
              <a:gd name="connsiteY3" fmla="*/ 675907 h 1552926"/>
              <a:gd name="connsiteX4" fmla="*/ 1055535 w 2226265"/>
              <a:gd name="connsiteY4" fmla="*/ 69011 h 1552926"/>
              <a:gd name="connsiteX5" fmla="*/ 102729 w 2226265"/>
              <a:gd name="connsiteY5" fmla="*/ 1089975 h 1552926"/>
              <a:gd name="connsiteX6" fmla="*/ 439159 w 2226265"/>
              <a:gd name="connsiteY6" fmla="*/ 1486790 h 1552926"/>
              <a:gd name="connsiteX0" fmla="*/ 439159 w 2226265"/>
              <a:gd name="connsiteY0" fmla="*/ 1417779 h 1483915"/>
              <a:gd name="connsiteX1" fmla="*/ 1750374 w 2226265"/>
              <a:gd name="connsiteY1" fmla="*/ 1417779 h 1483915"/>
              <a:gd name="connsiteX2" fmla="*/ 2190321 w 2226265"/>
              <a:gd name="connsiteY2" fmla="*/ 1150360 h 1483915"/>
              <a:gd name="connsiteX3" fmla="*/ 1966035 w 2226265"/>
              <a:gd name="connsiteY3" fmla="*/ 606896 h 1483915"/>
              <a:gd name="connsiteX4" fmla="*/ 1055535 w 2226265"/>
              <a:gd name="connsiteY4" fmla="*/ 0 h 1483915"/>
              <a:gd name="connsiteX5" fmla="*/ 102729 w 2226265"/>
              <a:gd name="connsiteY5" fmla="*/ 1020964 h 1483915"/>
              <a:gd name="connsiteX6" fmla="*/ 439159 w 2226265"/>
              <a:gd name="connsiteY6" fmla="*/ 1417779 h 1483915"/>
              <a:gd name="connsiteX0" fmla="*/ 439159 w 2226265"/>
              <a:gd name="connsiteY0" fmla="*/ 1417779 h 1483915"/>
              <a:gd name="connsiteX1" fmla="*/ 1750374 w 2226265"/>
              <a:gd name="connsiteY1" fmla="*/ 1417779 h 1483915"/>
              <a:gd name="connsiteX2" fmla="*/ 2190321 w 2226265"/>
              <a:gd name="connsiteY2" fmla="*/ 1150360 h 1483915"/>
              <a:gd name="connsiteX3" fmla="*/ 1966035 w 2226265"/>
              <a:gd name="connsiteY3" fmla="*/ 606896 h 1483915"/>
              <a:gd name="connsiteX4" fmla="*/ 1055535 w 2226265"/>
              <a:gd name="connsiteY4" fmla="*/ 0 h 1483915"/>
              <a:gd name="connsiteX5" fmla="*/ 102729 w 2226265"/>
              <a:gd name="connsiteY5" fmla="*/ 1020964 h 1483915"/>
              <a:gd name="connsiteX6" fmla="*/ 439159 w 2226265"/>
              <a:gd name="connsiteY6" fmla="*/ 1417779 h 148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6265" h="1483915">
                <a:moveTo>
                  <a:pt x="439159" y="1417779"/>
                </a:moveTo>
                <a:cubicBezTo>
                  <a:pt x="713767" y="1483915"/>
                  <a:pt x="1458514" y="1462349"/>
                  <a:pt x="1750374" y="1417779"/>
                </a:cubicBezTo>
                <a:cubicBezTo>
                  <a:pt x="2042234" y="1373209"/>
                  <a:pt x="2154377" y="1285507"/>
                  <a:pt x="2190321" y="1150360"/>
                </a:cubicBezTo>
                <a:cubicBezTo>
                  <a:pt x="2226265" y="1015213"/>
                  <a:pt x="2155166" y="798623"/>
                  <a:pt x="1966035" y="606896"/>
                </a:cubicBezTo>
                <a:cubicBezTo>
                  <a:pt x="1776904" y="415169"/>
                  <a:pt x="1419211" y="14670"/>
                  <a:pt x="1055535" y="0"/>
                </a:cubicBezTo>
                <a:cubicBezTo>
                  <a:pt x="744445" y="50"/>
                  <a:pt x="205458" y="784668"/>
                  <a:pt x="102729" y="1020964"/>
                </a:cubicBezTo>
                <a:cubicBezTo>
                  <a:pt x="0" y="1257260"/>
                  <a:pt x="164552" y="1351643"/>
                  <a:pt x="439159" y="141777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2764084" y="411310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116012" y="4833180"/>
            <a:ext cx="360040" cy="360040"/>
          </a:xfrm>
          <a:prstGeom prst="ellipse">
            <a:avLst/>
          </a:prstGeom>
          <a:noFill/>
          <a:ln w="50800">
            <a:solidFill>
              <a:srgbClr val="FF404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12156" y="483318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116012" y="562526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467940" y="562526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64084" y="5625268"/>
            <a:ext cx="36004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>
            <a:stCxn id="26" idx="7"/>
            <a:endCxn id="25" idx="3"/>
          </p:cNvCxnSpPr>
          <p:nvPr/>
        </p:nvCxnSpPr>
        <p:spPr>
          <a:xfrm flipV="1">
            <a:off x="2423325" y="4420413"/>
            <a:ext cx="393486" cy="465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5"/>
            <a:endCxn id="27" idx="1"/>
          </p:cNvCxnSpPr>
          <p:nvPr/>
        </p:nvCxnSpPr>
        <p:spPr>
          <a:xfrm>
            <a:off x="3071397" y="4420413"/>
            <a:ext cx="393486" cy="465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4"/>
            <a:endCxn id="28" idx="0"/>
          </p:cNvCxnSpPr>
          <p:nvPr/>
        </p:nvCxnSpPr>
        <p:spPr>
          <a:xfrm>
            <a:off x="2296032" y="5193220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  <a:endCxn id="29" idx="0"/>
          </p:cNvCxnSpPr>
          <p:nvPr/>
        </p:nvCxnSpPr>
        <p:spPr>
          <a:xfrm flipH="1">
            <a:off x="1647960" y="5140493"/>
            <a:ext cx="520779" cy="48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6" idx="5"/>
            <a:endCxn id="30" idx="0"/>
          </p:cNvCxnSpPr>
          <p:nvPr/>
        </p:nvCxnSpPr>
        <p:spPr>
          <a:xfrm>
            <a:off x="2423325" y="5140493"/>
            <a:ext cx="520779" cy="484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52116" y="411310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04044" y="483318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0188" y="483318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.9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52116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.7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4044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5972" y="5625268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.4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3268140" y="5794545"/>
            <a:ext cx="4368120" cy="378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2.1</a:t>
            </a:r>
          </a:p>
        </p:txBody>
      </p:sp>
      <p:sp>
        <p:nvSpPr>
          <p:cNvPr id="23" name="Oval 22"/>
          <p:cNvSpPr/>
          <p:nvPr/>
        </p:nvSpPr>
        <p:spPr>
          <a:xfrm>
            <a:off x="6508500" y="411310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860428" y="4833180"/>
            <a:ext cx="360040" cy="360040"/>
          </a:xfrm>
          <a:prstGeom prst="ellipse">
            <a:avLst/>
          </a:prstGeom>
          <a:noFill/>
          <a:ln w="19050">
            <a:solidFill>
              <a:srgbClr val="3333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156572" y="4833180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>
            <a:stCxn id="42" idx="7"/>
            <a:endCxn id="23" idx="3"/>
          </p:cNvCxnSpPr>
          <p:nvPr/>
        </p:nvCxnSpPr>
        <p:spPr>
          <a:xfrm flipV="1">
            <a:off x="6167741" y="4420413"/>
            <a:ext cx="393486" cy="465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5"/>
            <a:endCxn id="43" idx="1"/>
          </p:cNvCxnSpPr>
          <p:nvPr/>
        </p:nvCxnSpPr>
        <p:spPr>
          <a:xfrm>
            <a:off x="6815813" y="4420413"/>
            <a:ext cx="393486" cy="465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6532" y="411310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8460" y="483318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.1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44604" y="4833180"/>
            <a:ext cx="38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.9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24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</a:t>
            </a:r>
            <a:r>
              <a:rPr lang="en-US"/>
              <a:t>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430" y="1219200"/>
            <a:ext cx="8229600" cy="5090200"/>
          </a:xfrm>
        </p:spPr>
        <p:txBody>
          <a:bodyPr>
            <a:normAutofit/>
          </a:bodyPr>
          <a:lstStyle/>
          <a:p>
            <a:r>
              <a:rPr lang="en-US" dirty="0"/>
              <a:t>Our algorithm</a:t>
            </a:r>
          </a:p>
          <a:p>
            <a:pPr lvl="1"/>
            <a:r>
              <a:rPr lang="en-US" dirty="0"/>
              <a:t>Choose highest capacity children, as many as allowed</a:t>
            </a:r>
          </a:p>
          <a:p>
            <a:pPr lvl="1"/>
            <a:r>
              <a:rPr lang="en-US" dirty="0"/>
              <a:t>Choose one more: root or next highest child</a:t>
            </a:r>
          </a:p>
          <a:p>
            <a:pPr lvl="1"/>
            <a:endParaRPr lang="en-US" i="1" dirty="0"/>
          </a:p>
          <a:p>
            <a:pPr lvl="1"/>
            <a:r>
              <a:rPr lang="en-US" dirty="0"/>
              <a:t>The other becomes the </a:t>
            </a:r>
            <a:r>
              <a:rPr lang="en-US" dirty="0">
                <a:solidFill>
                  <a:srgbClr val="FF4040"/>
                </a:solidFill>
              </a:rPr>
              <a:t>candidate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Contract the subtree into a </a:t>
            </a:r>
            <a:r>
              <a:rPr lang="en-US" dirty="0">
                <a:solidFill>
                  <a:srgbClr val="3333B2"/>
                </a:solidFill>
              </a:rPr>
              <a:t>new node</a:t>
            </a:r>
            <a:endParaRPr lang="en-US" dirty="0"/>
          </a:p>
          <a:p>
            <a:pPr lvl="1"/>
            <a:r>
              <a:rPr lang="en-US" dirty="0"/>
              <a:t>Recursively solve the new instance; if the </a:t>
            </a:r>
            <a:r>
              <a:rPr lang="en-US" dirty="0">
                <a:solidFill>
                  <a:srgbClr val="3333B2"/>
                </a:solidFill>
              </a:rPr>
              <a:t>new node</a:t>
            </a:r>
            <a:r>
              <a:rPr lang="en-US" dirty="0"/>
              <a:t> gets opened, the </a:t>
            </a:r>
            <a:r>
              <a:rPr lang="en-US" dirty="0">
                <a:solidFill>
                  <a:srgbClr val="FF4040"/>
                </a:solidFill>
              </a:rPr>
              <a:t>candidate</a:t>
            </a:r>
            <a:r>
              <a:rPr lang="en-US" dirty="0"/>
              <a:t> gets opened</a:t>
            </a:r>
          </a:p>
        </p:txBody>
      </p:sp>
    </p:spTree>
    <p:extLst>
      <p:ext uri="{BB962C8B-B14F-4D97-AF65-F5344CB8AC3E}">
        <p14:creationId xmlns:p14="http://schemas.microsoft.com/office/powerpoint/2010/main" val="2161691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tree instance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Natural algorithm</a:t>
            </a:r>
          </a:p>
          <a:p>
            <a:pPr lvl="1"/>
            <a:r>
              <a:rPr lang="en-US" dirty="0"/>
              <a:t>chooses highest-capacity nodes in a small vicinity and opens opportunity to the next highest</a:t>
            </a:r>
          </a:p>
          <a:p>
            <a:endParaRPr lang="en-US" dirty="0"/>
          </a:p>
          <a:p>
            <a:r>
              <a:rPr lang="en-US" dirty="0"/>
              <a:t>Correctness</a:t>
            </a:r>
          </a:p>
          <a:p>
            <a:pPr lvl="1"/>
            <a:r>
              <a:rPr lang="en-US" dirty="0"/>
              <a:t>Candidate may be coming from deep inside the subtree</a:t>
            </a:r>
          </a:p>
          <a:p>
            <a:pPr lvl="1"/>
            <a:r>
              <a:rPr lang="en-US" dirty="0"/>
              <a:t>Subtree root either gets opened or becomes the candidate</a:t>
            </a:r>
          </a:p>
          <a:p>
            <a:pPr lvl="1"/>
            <a:endParaRPr lang="en-US" dirty="0"/>
          </a:p>
          <a:p>
            <a:r>
              <a:rPr lang="en-US" dirty="0"/>
              <a:t>Optimal</a:t>
            </a:r>
          </a:p>
        </p:txBody>
      </p:sp>
    </p:spTree>
    <p:extLst>
      <p:ext uri="{BB962C8B-B14F-4D97-AF65-F5344CB8AC3E}">
        <p14:creationId xmlns:p14="http://schemas.microsoft.com/office/powerpoint/2010/main" val="123689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Location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Given a metric on nodes (called </a:t>
            </a:r>
            <a:r>
              <a:rPr lang="en-US" i="1" dirty="0"/>
              <a:t>servers</a:t>
            </a:r>
            <a:r>
              <a:rPr lang="en-US" dirty="0"/>
              <a:t> and </a:t>
            </a:r>
            <a:r>
              <a:rPr lang="en-US" i="1" dirty="0"/>
              <a:t>clients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Need to connect every client to a server</a:t>
            </a:r>
          </a:p>
          <a:p>
            <a:pPr lvl="1"/>
            <a:r>
              <a:rPr lang="en-US" dirty="0"/>
              <a:t>Need to choose a subset of servers to be used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11949"/>
              </p:ext>
            </p:extLst>
          </p:nvPr>
        </p:nvGraphicFramePr>
        <p:xfrm>
          <a:off x="611559" y="2564904"/>
          <a:ext cx="8064896" cy="276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-center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minimize </a:t>
                      </a:r>
                      <a:r>
                        <a:rPr lang="en-US" sz="2400" b="0" i="1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maximum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 connection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3333B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-median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minimize </a:t>
                      </a:r>
                      <a:r>
                        <a:rPr lang="en-US" sz="2400" b="0" i="1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 connection cost</a:t>
                      </a:r>
                      <a:endParaRPr lang="en-US" sz="2400" b="0" dirty="0">
                        <a:solidFill>
                          <a:srgbClr val="336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B2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US" sz="2400" b="0" baseline="0" dirty="0">
                          <a:latin typeface="+mn-lt"/>
                          <a:cs typeface="Arial" panose="020B0604020202020204" pitchFamily="34" charset="0"/>
                        </a:rPr>
                        <a:t> location</a:t>
                      </a:r>
                      <a:endParaRPr lang="en-US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minimize </a:t>
                      </a:r>
                      <a:r>
                        <a:rPr lang="en-US" sz="2400" b="0" i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connection cost</a:t>
                      </a:r>
                    </a:p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opening cost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instead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of hard budget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B260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72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 &amp;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  </a:t>
            </a:r>
            <a:r>
              <a:rPr lang="en-US" dirty="0"/>
              <a:t>We can find an integral distance-2 transfer of a tree instance</a:t>
            </a:r>
          </a:p>
          <a:p>
            <a:pPr marL="0" indent="0">
              <a:buNone/>
            </a:pPr>
            <a:endParaRPr lang="en-US" sz="800" dirty="0">
              <a:solidFill>
                <a:srgbClr val="3333B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  </a:t>
            </a:r>
            <a:r>
              <a:rPr lang="en-US" dirty="0"/>
              <a:t>If we can find an integral distance-</a:t>
            </a:r>
            <a:r>
              <a:rPr lang="en-US" i="1" dirty="0"/>
              <a:t>r</a:t>
            </a:r>
            <a:r>
              <a:rPr lang="en-US" dirty="0"/>
              <a:t> transfer of a tree instance, we obtain a (3</a:t>
            </a:r>
            <a:r>
              <a:rPr lang="en-US" i="1" dirty="0"/>
              <a:t>r</a:t>
            </a:r>
            <a:r>
              <a:rPr lang="en-US" dirty="0"/>
              <a:t>+3)-approximation algorithm for capacitated </a:t>
            </a:r>
            <a:r>
              <a:rPr lang="en-US" i="1" dirty="0"/>
              <a:t>k</a:t>
            </a:r>
            <a:r>
              <a:rPr lang="en-US" dirty="0"/>
              <a:t>-center</a:t>
            </a:r>
          </a:p>
          <a:p>
            <a:pPr marL="0" indent="0">
              <a:buNone/>
            </a:pPr>
            <a:endParaRPr lang="en-US" sz="2800" dirty="0">
              <a:solidFill>
                <a:srgbClr val="3333B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Theorem</a:t>
            </a:r>
            <a:r>
              <a:rPr lang="en-US" dirty="0">
                <a:solidFill>
                  <a:srgbClr val="3333B2"/>
                </a:solidFill>
              </a:rPr>
              <a:t> </a:t>
            </a:r>
            <a:r>
              <a:rPr lang="en-US" dirty="0"/>
              <a:t>∃ 9-approximation </a:t>
            </a:r>
            <a:r>
              <a:rPr lang="en-US" dirty="0" err="1"/>
              <a:t>alg</a:t>
            </a:r>
            <a:r>
              <a:rPr lang="en-US" dirty="0"/>
              <a:t> for capacitated k-center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3333B2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3333B2"/>
                </a:solidFill>
              </a:rPr>
              <a:t>Theorem </a:t>
            </a:r>
            <a:r>
              <a:rPr lang="en-US" sz="2200" dirty="0"/>
              <a:t>∃ 11-approximation </a:t>
            </a:r>
            <a:r>
              <a:rPr lang="en-US" sz="2200" dirty="0" err="1"/>
              <a:t>alg</a:t>
            </a:r>
            <a:r>
              <a:rPr lang="en-US" sz="2200" dirty="0"/>
              <a:t> for capacitated k-supplier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3333B2"/>
                </a:solidFill>
              </a:rPr>
              <a:t>Theorem </a:t>
            </a:r>
            <a:r>
              <a:rPr lang="en-US" sz="2200" dirty="0"/>
              <a:t>∃ 9-approximation </a:t>
            </a:r>
            <a:r>
              <a:rPr lang="en-US" sz="2200" dirty="0" err="1"/>
              <a:t>alg</a:t>
            </a:r>
            <a:r>
              <a:rPr lang="en-US" sz="2200" dirty="0"/>
              <a:t> for budgeted-center w/ uniform cap.</a:t>
            </a:r>
            <a:endParaRPr lang="en-US" sz="22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57546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do better?</a:t>
            </a:r>
          </a:p>
          <a:p>
            <a:pPr lvl="1"/>
            <a:r>
              <a:rPr lang="en-US" dirty="0"/>
              <a:t>Integrality gap lower bound is 7</a:t>
            </a:r>
          </a:p>
          <a:p>
            <a:pPr lvl="1"/>
            <a:r>
              <a:rPr lang="en-US" dirty="0"/>
              <a:t>Our algorithm runs in three phases:</a:t>
            </a:r>
          </a:p>
          <a:p>
            <a:pPr lvl="3"/>
            <a:r>
              <a:rPr lang="en-US" dirty="0"/>
              <a:t>Preprocessing (finding connected components)</a:t>
            </a:r>
          </a:p>
          <a:p>
            <a:pPr lvl="3"/>
            <a:r>
              <a:rPr lang="en-US" dirty="0"/>
              <a:t>Reduction to a tree instance</a:t>
            </a:r>
          </a:p>
          <a:p>
            <a:pPr lvl="3"/>
            <a:r>
              <a:rPr lang="en-US" dirty="0"/>
              <a:t>Solving the tree instance</a:t>
            </a:r>
          </a:p>
          <a:p>
            <a:r>
              <a:rPr lang="en-US" dirty="0"/>
              <a:t>{0, </a:t>
            </a:r>
            <a:r>
              <a:rPr lang="en-US" i="1" dirty="0"/>
              <a:t>L</a:t>
            </a:r>
            <a:r>
              <a:rPr lang="en-US" dirty="0"/>
              <a:t>}-instances</a:t>
            </a:r>
          </a:p>
          <a:p>
            <a:pPr lvl="1"/>
            <a:r>
              <a:rPr lang="en-US" dirty="0" err="1"/>
              <a:t>Inapproximability</a:t>
            </a:r>
            <a:r>
              <a:rPr lang="en-US" dirty="0"/>
              <a:t> and integrality gap lower bound both comes from this special case</a:t>
            </a:r>
          </a:p>
          <a:p>
            <a:pPr lvl="1"/>
            <a:r>
              <a:rPr lang="en-US" dirty="0"/>
              <a:t>Better preprocessing gives a 6-approximation algorithm: improved integrality gap!</a:t>
            </a:r>
          </a:p>
        </p:txBody>
      </p:sp>
    </p:spTree>
    <p:extLst>
      <p:ext uri="{BB962C8B-B14F-4D97-AF65-F5344CB8AC3E}">
        <p14:creationId xmlns:p14="http://schemas.microsoft.com/office/powerpoint/2010/main" val="38901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Is there a better preprocessing for the general case?</a:t>
            </a:r>
          </a:p>
          <a:p>
            <a:r>
              <a:rPr lang="en-US" dirty="0"/>
              <a:t>Is there a notion that incorporates these </a:t>
            </a:r>
            <a:r>
              <a:rPr lang="en-US" dirty="0" err="1"/>
              <a:t>preprocessings</a:t>
            </a:r>
            <a:r>
              <a:rPr lang="en-US" dirty="0"/>
              <a:t>?</a:t>
            </a:r>
          </a:p>
          <a:p>
            <a:r>
              <a:rPr lang="en-US" dirty="0"/>
              <a:t>Would such a notion be applicable to other network location problems using similar relaxations?</a:t>
            </a:r>
          </a:p>
        </p:txBody>
      </p:sp>
    </p:spTree>
    <p:extLst>
      <p:ext uri="{BB962C8B-B14F-4D97-AF65-F5344CB8AC3E}">
        <p14:creationId xmlns:p14="http://schemas.microsoft.com/office/powerpoint/2010/main" val="4173190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470" y="1412720"/>
            <a:ext cx="16800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92967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Location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Given a metric on nodes (called </a:t>
            </a:r>
            <a:r>
              <a:rPr lang="en-US" i="1" dirty="0"/>
              <a:t>servers</a:t>
            </a:r>
            <a:r>
              <a:rPr lang="en-US" dirty="0"/>
              <a:t> and </a:t>
            </a:r>
            <a:r>
              <a:rPr lang="en-US" i="1" dirty="0"/>
              <a:t>clients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Need to connect every client to a server</a:t>
            </a:r>
          </a:p>
          <a:p>
            <a:pPr lvl="1"/>
            <a:r>
              <a:rPr lang="en-US" dirty="0"/>
              <a:t>Need to choose a subset of servers to be used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32659"/>
              </p:ext>
            </p:extLst>
          </p:nvPr>
        </p:nvGraphicFramePr>
        <p:xfrm>
          <a:off x="611559" y="2564904"/>
          <a:ext cx="8064896" cy="276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-center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minimize </a:t>
                      </a:r>
                      <a:r>
                        <a:rPr lang="en-US" sz="2400" b="0" i="1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maximum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 connection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3333B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-median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minimize </a:t>
                      </a:r>
                      <a:r>
                        <a:rPr lang="en-US" sz="2400" b="0" i="1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 connection cost</a:t>
                      </a:r>
                      <a:endParaRPr lang="en-US" sz="2400" b="0" dirty="0">
                        <a:solidFill>
                          <a:srgbClr val="336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B2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US" sz="2400" b="0" baseline="0" dirty="0">
                          <a:latin typeface="+mn-lt"/>
                          <a:cs typeface="Arial" panose="020B0604020202020204" pitchFamily="34" charset="0"/>
                        </a:rPr>
                        <a:t> location</a:t>
                      </a:r>
                      <a:endParaRPr lang="en-US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minimize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connection cost</a:t>
                      </a:r>
                    </a:p>
                    <a:p>
                      <a:pPr algn="ctr"/>
                      <a:r>
                        <a:rPr lang="en-US" sz="2400" b="0" i="1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opening cost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instead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of hard budget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B260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7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Location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Uncapacitated problems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Assumes an open server can serve unlimited # clients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497832"/>
              </p:ext>
            </p:extLst>
          </p:nvPr>
        </p:nvGraphicFramePr>
        <p:xfrm>
          <a:off x="611559" y="2564904"/>
          <a:ext cx="8064896" cy="249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complexity-theoretic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lower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bound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approximation ratio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-center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B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-median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6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B2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2.733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US" sz="2400" b="0" baseline="0" dirty="0">
                          <a:latin typeface="+mn-lt"/>
                          <a:cs typeface="Arial" panose="020B0604020202020204" pitchFamily="34" charset="0"/>
                        </a:rPr>
                        <a:t> location</a:t>
                      </a:r>
                      <a:endParaRPr lang="en-US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208C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B26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4332" y="5733256"/>
            <a:ext cx="822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B2"/>
                </a:solidFill>
              </a:rPr>
              <a:t>[Gonzales 1985] [</a:t>
            </a:r>
            <a:r>
              <a:rPr lang="en-US" dirty="0" err="1">
                <a:solidFill>
                  <a:srgbClr val="3333B2"/>
                </a:solidFill>
              </a:rPr>
              <a:t>Hochbaum</a:t>
            </a:r>
            <a:r>
              <a:rPr lang="en-US" dirty="0">
                <a:solidFill>
                  <a:srgbClr val="3333B2"/>
                </a:solidFill>
              </a:rPr>
              <a:t> &amp; Shmoys 1985] </a:t>
            </a:r>
            <a:r>
              <a:rPr lang="en-US" dirty="0">
                <a:solidFill>
                  <a:srgbClr val="338080"/>
                </a:solidFill>
              </a:rPr>
              <a:t>[Jain, </a:t>
            </a:r>
            <a:r>
              <a:rPr lang="en-US" dirty="0" err="1">
                <a:solidFill>
                  <a:srgbClr val="338080"/>
                </a:solidFill>
              </a:rPr>
              <a:t>Mahdian</a:t>
            </a:r>
            <a:r>
              <a:rPr lang="en-US" dirty="0">
                <a:solidFill>
                  <a:srgbClr val="338080"/>
                </a:solidFill>
              </a:rPr>
              <a:t> &amp; </a:t>
            </a:r>
            <a:r>
              <a:rPr lang="en-US" dirty="0" err="1">
                <a:solidFill>
                  <a:srgbClr val="338080"/>
                </a:solidFill>
              </a:rPr>
              <a:t>Saberi</a:t>
            </a:r>
            <a:r>
              <a:rPr lang="en-US" dirty="0">
                <a:solidFill>
                  <a:srgbClr val="338080"/>
                </a:solidFill>
              </a:rPr>
              <a:t> 2002]</a:t>
            </a:r>
          </a:p>
          <a:p>
            <a:r>
              <a:rPr lang="en-US" dirty="0">
                <a:solidFill>
                  <a:srgbClr val="B23333"/>
                </a:solidFill>
              </a:rPr>
              <a:t>[Li &amp; Svensson 2013] </a:t>
            </a:r>
            <a:r>
              <a:rPr lang="en-US" dirty="0">
                <a:solidFill>
                  <a:srgbClr val="208C20"/>
                </a:solidFill>
              </a:rPr>
              <a:t>[</a:t>
            </a:r>
            <a:r>
              <a:rPr lang="en-US" dirty="0" err="1">
                <a:solidFill>
                  <a:srgbClr val="208C20"/>
                </a:solidFill>
              </a:rPr>
              <a:t>Guha</a:t>
            </a:r>
            <a:r>
              <a:rPr lang="en-US" dirty="0">
                <a:solidFill>
                  <a:srgbClr val="208C20"/>
                </a:solidFill>
              </a:rPr>
              <a:t> &amp; </a:t>
            </a:r>
            <a:r>
              <a:rPr lang="en-US" dirty="0" err="1">
                <a:solidFill>
                  <a:srgbClr val="208C20"/>
                </a:solidFill>
              </a:rPr>
              <a:t>Khuller</a:t>
            </a:r>
            <a:r>
              <a:rPr lang="en-US" dirty="0">
                <a:solidFill>
                  <a:srgbClr val="208C20"/>
                </a:solidFill>
              </a:rPr>
              <a:t> 1999] </a:t>
            </a:r>
            <a:r>
              <a:rPr lang="en-US" dirty="0">
                <a:solidFill>
                  <a:srgbClr val="B26033"/>
                </a:solidFill>
              </a:rPr>
              <a:t>[Li 2011]</a:t>
            </a:r>
          </a:p>
        </p:txBody>
      </p:sp>
    </p:spTree>
    <p:extLst>
      <p:ext uri="{BB962C8B-B14F-4D97-AF65-F5344CB8AC3E}">
        <p14:creationId xmlns:p14="http://schemas.microsoft.com/office/powerpoint/2010/main" val="250161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Location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Capacitated problems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82337"/>
              </p:ext>
            </p:extLst>
          </p:nvPr>
        </p:nvGraphicFramePr>
        <p:xfrm>
          <a:off x="611559" y="2564904"/>
          <a:ext cx="8064896" cy="249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complexity-theoretic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lower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bound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approximation ratio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-center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B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B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O(1)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latin typeface="+mn-lt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-median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6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B2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US" sz="2400" b="0" baseline="0" dirty="0">
                          <a:latin typeface="+mn-lt"/>
                          <a:cs typeface="Arial" panose="020B0604020202020204" pitchFamily="34" charset="0"/>
                        </a:rPr>
                        <a:t> location</a:t>
                      </a:r>
                      <a:endParaRPr lang="en-US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208C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B26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4332" y="5733256"/>
            <a:ext cx="822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B2"/>
                </a:solidFill>
              </a:rPr>
              <a:t>[</a:t>
            </a:r>
            <a:r>
              <a:rPr lang="en-US" dirty="0" err="1">
                <a:solidFill>
                  <a:srgbClr val="3333B2"/>
                </a:solidFill>
              </a:rPr>
              <a:t>Cygan</a:t>
            </a:r>
            <a:r>
              <a:rPr lang="en-US" dirty="0">
                <a:solidFill>
                  <a:srgbClr val="3333B2"/>
                </a:solidFill>
              </a:rPr>
              <a:t>, </a:t>
            </a:r>
            <a:r>
              <a:rPr lang="en-US" dirty="0" err="1">
                <a:solidFill>
                  <a:srgbClr val="3333B2"/>
                </a:solidFill>
              </a:rPr>
              <a:t>Hajiaghayi</a:t>
            </a:r>
            <a:r>
              <a:rPr lang="en-US" dirty="0">
                <a:solidFill>
                  <a:srgbClr val="3333B2"/>
                </a:solidFill>
              </a:rPr>
              <a:t> &amp; </a:t>
            </a:r>
            <a:r>
              <a:rPr lang="en-US" dirty="0" err="1">
                <a:solidFill>
                  <a:srgbClr val="3333B2"/>
                </a:solidFill>
              </a:rPr>
              <a:t>Khuller</a:t>
            </a:r>
            <a:r>
              <a:rPr lang="en-US" dirty="0">
                <a:solidFill>
                  <a:srgbClr val="3333B2"/>
                </a:solidFill>
              </a:rPr>
              <a:t> 2012] </a:t>
            </a:r>
            <a:r>
              <a:rPr lang="en-US" dirty="0">
                <a:solidFill>
                  <a:srgbClr val="338080"/>
                </a:solidFill>
              </a:rPr>
              <a:t>[Jain, </a:t>
            </a:r>
            <a:r>
              <a:rPr lang="en-US" dirty="0" err="1">
                <a:solidFill>
                  <a:srgbClr val="338080"/>
                </a:solidFill>
              </a:rPr>
              <a:t>Mahdian</a:t>
            </a:r>
            <a:r>
              <a:rPr lang="en-US" dirty="0">
                <a:solidFill>
                  <a:srgbClr val="338080"/>
                </a:solidFill>
              </a:rPr>
              <a:t> &amp; </a:t>
            </a:r>
            <a:r>
              <a:rPr lang="en-US" dirty="0" err="1">
                <a:solidFill>
                  <a:srgbClr val="338080"/>
                </a:solidFill>
              </a:rPr>
              <a:t>Saberi</a:t>
            </a:r>
            <a:r>
              <a:rPr lang="en-US" dirty="0">
                <a:solidFill>
                  <a:srgbClr val="338080"/>
                </a:solidFill>
              </a:rPr>
              <a:t> 2002]</a:t>
            </a:r>
          </a:p>
          <a:p>
            <a:r>
              <a:rPr lang="en-US" dirty="0">
                <a:solidFill>
                  <a:srgbClr val="208C20"/>
                </a:solidFill>
              </a:rPr>
              <a:t>[</a:t>
            </a:r>
            <a:r>
              <a:rPr lang="en-US" dirty="0" err="1">
                <a:solidFill>
                  <a:srgbClr val="208C20"/>
                </a:solidFill>
              </a:rPr>
              <a:t>Guha</a:t>
            </a:r>
            <a:r>
              <a:rPr lang="en-US" dirty="0">
                <a:solidFill>
                  <a:srgbClr val="208C20"/>
                </a:solidFill>
              </a:rPr>
              <a:t> &amp; </a:t>
            </a:r>
            <a:r>
              <a:rPr lang="en-US" dirty="0" err="1">
                <a:solidFill>
                  <a:srgbClr val="208C20"/>
                </a:solidFill>
              </a:rPr>
              <a:t>Khuller</a:t>
            </a:r>
            <a:r>
              <a:rPr lang="en-US" dirty="0">
                <a:solidFill>
                  <a:srgbClr val="208C20"/>
                </a:solidFill>
              </a:rPr>
              <a:t> 1999] </a:t>
            </a:r>
            <a:r>
              <a:rPr lang="en-US" dirty="0">
                <a:solidFill>
                  <a:srgbClr val="B26033"/>
                </a:solidFill>
              </a:rPr>
              <a:t>[</a:t>
            </a:r>
            <a:r>
              <a:rPr lang="en-US" dirty="0" err="1">
                <a:solidFill>
                  <a:srgbClr val="B26033"/>
                </a:solidFill>
              </a:rPr>
              <a:t>Bansal</a:t>
            </a:r>
            <a:r>
              <a:rPr lang="en-US" dirty="0">
                <a:solidFill>
                  <a:srgbClr val="B26033"/>
                </a:solidFill>
              </a:rPr>
              <a:t>, </a:t>
            </a:r>
            <a:r>
              <a:rPr lang="en-US" dirty="0" err="1">
                <a:solidFill>
                  <a:srgbClr val="B26033"/>
                </a:solidFill>
              </a:rPr>
              <a:t>Garg</a:t>
            </a:r>
            <a:r>
              <a:rPr lang="en-US" dirty="0">
                <a:solidFill>
                  <a:srgbClr val="B26033"/>
                </a:solidFill>
              </a:rPr>
              <a:t> &amp; Gupta 2012]</a:t>
            </a:r>
          </a:p>
        </p:txBody>
      </p:sp>
    </p:spTree>
    <p:extLst>
      <p:ext uri="{BB962C8B-B14F-4D97-AF65-F5344CB8AC3E}">
        <p14:creationId xmlns:p14="http://schemas.microsoft.com/office/powerpoint/2010/main" val="223254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this discrepancy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How does the capacity impact the problem structure?</a:t>
            </a:r>
          </a:p>
          <a:p>
            <a:endParaRPr lang="en-US" dirty="0"/>
          </a:p>
          <a:p>
            <a:r>
              <a:rPr lang="en-US" dirty="0"/>
              <a:t>How can we use mathematical programming relaxations?</a:t>
            </a:r>
          </a:p>
        </p:txBody>
      </p:sp>
    </p:spTree>
    <p:extLst>
      <p:ext uri="{BB962C8B-B14F-4D97-AF65-F5344CB8AC3E}">
        <p14:creationId xmlns:p14="http://schemas.microsoft.com/office/powerpoint/2010/main" val="12466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705744"/>
          </a:xfrm>
        </p:spPr>
        <p:txBody>
          <a:bodyPr/>
          <a:lstStyle/>
          <a:p>
            <a:r>
              <a:rPr lang="en-US" dirty="0"/>
              <a:t>Capacitated </a:t>
            </a:r>
            <a:r>
              <a:rPr lang="en-US" i="1" dirty="0"/>
              <a:t>k</a:t>
            </a:r>
            <a:r>
              <a:rPr lang="en-US" dirty="0"/>
              <a:t>-center</a:t>
            </a:r>
          </a:p>
          <a:p>
            <a:pPr lvl="1"/>
            <a:r>
              <a:rPr lang="en-US" dirty="0"/>
              <a:t>Very good understanding of the uncapacitated case</a:t>
            </a:r>
          </a:p>
          <a:p>
            <a:pPr lvl="1"/>
            <a:r>
              <a:rPr lang="en-US" dirty="0"/>
              <a:t>Reduced to a combinatorial problem on unweighted graphs</a:t>
            </a:r>
          </a:p>
          <a:p>
            <a:pPr lvl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2852936"/>
            <a:ext cx="7979228" cy="3024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464653"/>
                </a:solidFill>
              </a:rPr>
              <a:t>Problem</a:t>
            </a:r>
          </a:p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 </a:t>
            </a:r>
            <a:r>
              <a:rPr lang="en-US" dirty="0"/>
              <a:t>Given </a:t>
            </a:r>
            <a:r>
              <a:rPr lang="en-US" i="1" dirty="0">
                <a:solidFill>
                  <a:srgbClr val="3333B2"/>
                </a:solidFill>
              </a:rPr>
              <a:t>k</a:t>
            </a:r>
            <a:r>
              <a:rPr lang="en-US" dirty="0"/>
              <a:t> and a metric cost </a:t>
            </a:r>
            <a:r>
              <a:rPr lang="en-US" i="1" dirty="0">
                <a:solidFill>
                  <a:srgbClr val="3333B2"/>
                </a:solidFill>
              </a:rPr>
              <a:t>c</a:t>
            </a:r>
            <a:r>
              <a:rPr lang="en-US" dirty="0"/>
              <a:t> on </a:t>
            </a:r>
            <a:r>
              <a:rPr lang="en-US" i="1" dirty="0">
                <a:solidFill>
                  <a:srgbClr val="3333B2"/>
                </a:solidFill>
              </a:rPr>
              <a:t>V</a:t>
            </a:r>
            <a:r>
              <a:rPr lang="en-US" dirty="0"/>
              <a:t> with vertex capacities   </a:t>
            </a:r>
            <a:r>
              <a:rPr lang="en-US" i="1" dirty="0">
                <a:solidFill>
                  <a:srgbClr val="3333B2"/>
                </a:solidFill>
              </a:rPr>
              <a:t>L</a:t>
            </a:r>
            <a:r>
              <a:rPr lang="en-US" sz="600" i="1" dirty="0"/>
              <a:t> </a:t>
            </a:r>
            <a:r>
              <a:rPr lang="en-US" dirty="0"/>
              <a:t>:</a:t>
            </a:r>
            <a:r>
              <a:rPr lang="en-US" sz="600" dirty="0"/>
              <a:t> </a:t>
            </a:r>
            <a:r>
              <a:rPr lang="en-US" i="1" dirty="0"/>
              <a:t>V</a:t>
            </a:r>
            <a:r>
              <a:rPr lang="ko-KR" altLang="en-US" dirty="0"/>
              <a:t>→</a:t>
            </a:r>
            <a:r>
              <a:rPr lang="en-US" altLang="ko-KR" dirty="0"/>
              <a:t>Z</a:t>
            </a:r>
            <a:r>
              <a:rPr lang="ko-KR" altLang="en-US" baseline="-25000" dirty="0"/>
              <a:t>≥</a:t>
            </a:r>
            <a:r>
              <a:rPr lang="en-US" altLang="ko-KR" baseline="-25000" dirty="0"/>
              <a:t>0</a:t>
            </a:r>
            <a:r>
              <a:rPr lang="en-US" dirty="0"/>
              <a:t>, choose </a:t>
            </a:r>
            <a:r>
              <a:rPr lang="en-US" i="1" dirty="0"/>
              <a:t>k</a:t>
            </a:r>
            <a:r>
              <a:rPr lang="en-US" dirty="0"/>
              <a:t> centers to open, along with an assignment of every vertex to an open center that:</a:t>
            </a:r>
          </a:p>
          <a:p>
            <a:pPr lvl="1"/>
            <a:r>
              <a:rPr lang="en-US" dirty="0"/>
              <a:t>minimizes longest distance between a vertex &amp; its server</a:t>
            </a:r>
          </a:p>
          <a:p>
            <a:pPr lvl="1"/>
            <a:r>
              <a:rPr lang="en-US" dirty="0"/>
              <a:t>each open center </a:t>
            </a:r>
            <a:r>
              <a:rPr lang="en-US" i="1" dirty="0"/>
              <a:t>v</a:t>
            </a:r>
            <a:r>
              <a:rPr lang="en-US" dirty="0"/>
              <a:t> is assigned at most </a:t>
            </a:r>
            <a:r>
              <a:rPr lang="en-US" i="1" dirty="0"/>
              <a:t>L(v)</a:t>
            </a:r>
            <a:r>
              <a:rPr lang="en-US" dirty="0"/>
              <a:t> clients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1209</TotalTime>
  <Words>1662</Words>
  <Application>Microsoft Office PowerPoint</Application>
  <PresentationFormat>화면 슬라이드 쇼(4:3)</PresentationFormat>
  <Paragraphs>345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0" baseType="lpstr">
      <vt:lpstr>Bookman Old Style</vt:lpstr>
      <vt:lpstr>Wingdings</vt:lpstr>
      <vt:lpstr>Wingdings 3</vt:lpstr>
      <vt:lpstr>Arial</vt:lpstr>
      <vt:lpstr>Calibri</vt:lpstr>
      <vt:lpstr>Gill Sans MT</vt:lpstr>
      <vt:lpstr>Origin</vt:lpstr>
      <vt:lpstr>         Centrality of Trees for Capacitated k-Center       Hyung-Chan An           July 29, 2013      Joint work with Aditya Bhaskara &amp; Ola Svensson Independent work of Chandra Chekuri, Shalmoli Gupta &amp; Vivek Madan</vt:lpstr>
      <vt:lpstr>Network Location Problems</vt:lpstr>
      <vt:lpstr>Network Location Problems</vt:lpstr>
      <vt:lpstr>Network Location Problems</vt:lpstr>
      <vt:lpstr>Network Location Problems</vt:lpstr>
      <vt:lpstr>Network Location Problems</vt:lpstr>
      <vt:lpstr>Network Location Problems</vt:lpstr>
      <vt:lpstr>Bridging this discrepancy</vt:lpstr>
      <vt:lpstr>The problem</vt:lpstr>
      <vt:lpstr>Main result</vt:lpstr>
      <vt:lpstr>Reduction to unweighted graphs</vt:lpstr>
      <vt:lpstr>Standard LP relaxation</vt:lpstr>
      <vt:lpstr>Standard LP relaxation</vt:lpstr>
      <vt:lpstr>Standard LP relaxation</vt:lpstr>
      <vt:lpstr>Outline</vt:lpstr>
      <vt:lpstr>What does it mean to round an LP soln?</vt:lpstr>
      <vt:lpstr>What does it mean to round an LP soln?</vt:lpstr>
      <vt:lpstr>Distance-r transfer</vt:lpstr>
      <vt:lpstr>Distance-r transfer</vt:lpstr>
      <vt:lpstr>Distance-r transfer</vt:lpstr>
      <vt:lpstr>Tree instance</vt:lpstr>
      <vt:lpstr>Reduction to a tree instance</vt:lpstr>
      <vt:lpstr>Reduction to a tree instance</vt:lpstr>
      <vt:lpstr>Solving a tree instance</vt:lpstr>
      <vt:lpstr>Solving a tree instance</vt:lpstr>
      <vt:lpstr>Solving a tree instance</vt:lpstr>
      <vt:lpstr>Solving a tree instance</vt:lpstr>
      <vt:lpstr>Solving a tree instance</vt:lpstr>
      <vt:lpstr>Solving a tree instance</vt:lpstr>
      <vt:lpstr>Solving a tree instance</vt:lpstr>
      <vt:lpstr>Solving a tree instance</vt:lpstr>
      <vt:lpstr>Solving a tree instance</vt:lpstr>
      <vt:lpstr>Solving a tree instance</vt:lpstr>
      <vt:lpstr>Solving a tree instance</vt:lpstr>
      <vt:lpstr>Solving a tree instance</vt:lpstr>
      <vt:lpstr>Solving a tree instance</vt:lpstr>
      <vt:lpstr>Solving a tree instance</vt:lpstr>
      <vt:lpstr>Solving a tree instance</vt:lpstr>
      <vt:lpstr>Solving a tree instance</vt:lpstr>
      <vt:lpstr>Main result &amp; applications</vt:lpstr>
      <vt:lpstr>Future directions</vt:lpstr>
      <vt:lpstr>Future directions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Centrality of Trees for Capacitated k-Center   Hyung-Chan An  École Polytechnique Fédérale de Lausanne July 29, 2013   Joint work with Aditya Bhaskara &amp; Ola Svensson Independent work of Chandra Chekuri, Shalmoli Gupta &amp; Vivek Madan</dc:title>
  <dc:creator>Hyung-Chan An</dc:creator>
  <cp:lastModifiedBy>안형찬</cp:lastModifiedBy>
  <cp:revision>63</cp:revision>
  <dcterms:created xsi:type="dcterms:W3CDTF">2013-07-26T15:37:22Z</dcterms:created>
  <dcterms:modified xsi:type="dcterms:W3CDTF">2022-01-07T04:15:33Z</dcterms:modified>
</cp:coreProperties>
</file>