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5"/>
  </p:notesMasterIdLst>
  <p:sldIdLst>
    <p:sldId id="256" r:id="rId2"/>
    <p:sldId id="267" r:id="rId3"/>
    <p:sldId id="367" r:id="rId4"/>
    <p:sldId id="370" r:id="rId5"/>
    <p:sldId id="373" r:id="rId6"/>
    <p:sldId id="374" r:id="rId7"/>
    <p:sldId id="375" r:id="rId8"/>
    <p:sldId id="378" r:id="rId9"/>
    <p:sldId id="376" r:id="rId10"/>
    <p:sldId id="377" r:id="rId11"/>
    <p:sldId id="379" r:id="rId12"/>
    <p:sldId id="380" r:id="rId13"/>
    <p:sldId id="381" r:id="rId14"/>
    <p:sldId id="382" r:id="rId15"/>
    <p:sldId id="383" r:id="rId16"/>
    <p:sldId id="384" r:id="rId17"/>
    <p:sldId id="386" r:id="rId18"/>
    <p:sldId id="385" r:id="rId19"/>
    <p:sldId id="388" r:id="rId20"/>
    <p:sldId id="390" r:id="rId21"/>
    <p:sldId id="391" r:id="rId22"/>
    <p:sldId id="393" r:id="rId23"/>
    <p:sldId id="394" r:id="rId24"/>
    <p:sldId id="395" r:id="rId25"/>
    <p:sldId id="396" r:id="rId26"/>
    <p:sldId id="398" r:id="rId27"/>
    <p:sldId id="430" r:id="rId28"/>
    <p:sldId id="397" r:id="rId29"/>
    <p:sldId id="399" r:id="rId30"/>
    <p:sldId id="400" r:id="rId31"/>
    <p:sldId id="402" r:id="rId32"/>
    <p:sldId id="401" r:id="rId33"/>
    <p:sldId id="408" r:id="rId34"/>
    <p:sldId id="409" r:id="rId35"/>
    <p:sldId id="410" r:id="rId36"/>
    <p:sldId id="412" r:id="rId37"/>
    <p:sldId id="413" r:id="rId38"/>
    <p:sldId id="426" r:id="rId39"/>
    <p:sldId id="422" r:id="rId40"/>
    <p:sldId id="414" r:id="rId41"/>
    <p:sldId id="415" r:id="rId42"/>
    <p:sldId id="431" r:id="rId43"/>
    <p:sldId id="417" r:id="rId44"/>
    <p:sldId id="418" r:id="rId45"/>
    <p:sldId id="420" r:id="rId46"/>
    <p:sldId id="421" r:id="rId47"/>
    <p:sldId id="423" r:id="rId48"/>
    <p:sldId id="428" r:id="rId49"/>
    <p:sldId id="429" r:id="rId50"/>
    <p:sldId id="427" r:id="rId51"/>
    <p:sldId id="424" r:id="rId52"/>
    <p:sldId id="425" r:id="rId53"/>
    <p:sldId id="287" r:id="rId5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Bookman Old Style" panose="02050604050505020204" pitchFamily="18" charset="0"/>
      <p:regular r:id="rId60"/>
      <p:bold r:id="rId61"/>
      <p:italic r:id="rId62"/>
      <p:bold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Cambria Math" panose="02040503050406030204" pitchFamily="18" charset="0"/>
      <p:regular r:id="rId68"/>
    </p:embeddedFont>
    <p:embeddedFont>
      <p:font typeface="Gill Sans MT" panose="020B0502020104020203" pitchFamily="34" charset="0"/>
      <p:regular r:id="rId69"/>
      <p:bold r:id="rId70"/>
      <p:italic r:id="rId71"/>
      <p:boldItalic r:id="rId72"/>
    </p:embeddedFont>
    <p:embeddedFont>
      <p:font typeface="Wingdings 3" panose="05040102010807070707" pitchFamily="18" charset="2"/>
      <p:regular r:id="rId73"/>
    </p:embeddedFont>
    <p:embeddedFont>
      <p:font typeface="맑은 고딕" panose="020B0503020000020004" pitchFamily="50" charset="-127"/>
      <p:regular r:id="rId74"/>
      <p:bold r:id="rId75"/>
    </p:embeddedFont>
  </p:embeddedFontLst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C20"/>
    <a:srgbClr val="CC0066"/>
    <a:srgbClr val="D23333"/>
    <a:srgbClr val="000000"/>
    <a:srgbClr val="808033"/>
    <a:srgbClr val="803333"/>
    <a:srgbClr val="338080"/>
    <a:srgbClr val="FF3399"/>
    <a:srgbClr val="308080"/>
    <a:srgbClr val="802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4774" autoAdjust="0"/>
  </p:normalViewPr>
  <p:slideViewPr>
    <p:cSldViewPr>
      <p:cViewPr varScale="1">
        <p:scale>
          <a:sx n="108" d="100"/>
          <a:sy n="108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1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B6B-C18B-4012-AA45-C7AA237D81A4}" type="datetimeFigureOut">
              <a:rPr lang="ko-KR" altLang="en-US" smtClean="0"/>
              <a:t>2022-01-07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8871E-D9EC-4F21-B417-3B4D0561B3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668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8871E-D9EC-4F21-B417-3B4D0561B34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69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lvl1pPr algn="ctr">
              <a:defRPr>
                <a:latin typeface="+mn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B7024-A473-42C1-8899-CECA0E89E18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A57C77-C76B-411E-B822-01D5A31E40D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rgbClr val="0040E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Dynamic Facility Location via Exponential Clocks</a:t>
            </a:r>
            <a:br>
              <a:rPr lang="en-US" sz="36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Hyung-Chan An</a:t>
            </a: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US" sz="80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fr-FR" sz="22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July 29, 2013</a:t>
            </a:r>
            <a:br>
              <a:rPr lang="fr-FR" sz="2300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8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fr-FR" sz="23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Joint work with </a:t>
            </a:r>
            <a:r>
              <a:rPr lang="en-US" sz="2200" dirty="0" err="1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Ashkan</a:t>
            </a: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Norouzi-Fard</a:t>
            </a:r>
            <a: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and Ola Svensson</a:t>
            </a:r>
            <a:br>
              <a:rPr lang="en-US" sz="22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3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Set </a:t>
            </a:r>
            <a:r>
              <a:rPr lang="en-US" altLang="ko-KR" i="1" dirty="0">
                <a:solidFill>
                  <a:srgbClr val="606060"/>
                </a:solidFill>
              </a:rPr>
              <a:t>F</a:t>
            </a:r>
            <a:r>
              <a:rPr lang="en-US" altLang="ko-KR" dirty="0"/>
              <a:t> as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  <a:r>
              <a:rPr lang="en-US" altLang="ko-KR" dirty="0"/>
              <a:t>, with uniform </a:t>
            </a:r>
            <a:r>
              <a:rPr lang="en-US" altLang="ko-KR" dirty="0">
                <a:solidFill>
                  <a:srgbClr val="B23333"/>
                </a:solidFill>
              </a:rPr>
              <a:t>opening cost</a:t>
            </a:r>
            <a:r>
              <a:rPr lang="en-US" altLang="ko-KR" dirty="0"/>
              <a:t> of 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20"/>
          <p:cNvCxnSpPr>
            <a:stCxn id="10" idx="5"/>
            <a:endCxn id="9" idx="1"/>
          </p:cNvCxnSpPr>
          <p:nvPr/>
        </p:nvCxnSpPr>
        <p:spPr>
          <a:xfrm>
            <a:off x="2205377" y="2554166"/>
            <a:ext cx="52726" cy="90826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0"/>
          <p:cNvCxnSpPr>
            <a:stCxn id="9" idx="2"/>
            <a:endCxn id="11" idx="6"/>
          </p:cNvCxnSpPr>
          <p:nvPr/>
        </p:nvCxnSpPr>
        <p:spPr>
          <a:xfrm flipH="1">
            <a:off x="2136504" y="2708639"/>
            <a:ext cx="95236" cy="2749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0"/>
          <p:cNvCxnSpPr>
            <a:stCxn id="9" idx="5"/>
            <a:endCxn id="12" idx="1"/>
          </p:cNvCxnSpPr>
          <p:nvPr/>
        </p:nvCxnSpPr>
        <p:spPr>
          <a:xfrm>
            <a:off x="2385397" y="2772286"/>
            <a:ext cx="67743" cy="1790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0"/>
          <p:cNvCxnSpPr>
            <a:stCxn id="4" idx="4"/>
            <a:endCxn id="6" idx="0"/>
          </p:cNvCxnSpPr>
          <p:nvPr/>
        </p:nvCxnSpPr>
        <p:spPr>
          <a:xfrm>
            <a:off x="6570222" y="2528900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0"/>
          <p:cNvCxnSpPr>
            <a:stCxn id="6" idx="7"/>
            <a:endCxn id="5" idx="2"/>
          </p:cNvCxnSpPr>
          <p:nvPr/>
        </p:nvCxnSpPr>
        <p:spPr>
          <a:xfrm flipV="1">
            <a:off x="6646935" y="2635578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0"/>
          <p:cNvCxnSpPr>
            <a:stCxn id="7" idx="7"/>
            <a:endCxn id="6" idx="3"/>
          </p:cNvCxnSpPr>
          <p:nvPr/>
        </p:nvCxnSpPr>
        <p:spPr>
          <a:xfrm flipV="1">
            <a:off x="6381841" y="2840657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0"/>
          <p:cNvCxnSpPr>
            <a:stCxn id="8" idx="1"/>
            <a:endCxn id="6" idx="5"/>
          </p:cNvCxnSpPr>
          <p:nvPr/>
        </p:nvCxnSpPr>
        <p:spPr>
          <a:xfrm flipH="1" flipV="1">
            <a:off x="6646935" y="2840657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7884368" y="2782380"/>
            <a:ext cx="154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cost 2+</a:t>
            </a:r>
            <a:r>
              <a:rPr lang="el-GR" altLang="ko-KR" dirty="0"/>
              <a:t>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40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8589" y="246327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1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858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8589" y="246327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1</a:t>
            </a:r>
            <a:endParaRPr lang="ko-KR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38589" y="356259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2</a:t>
            </a:r>
            <a:endParaRPr lang="ko-KR" altLang="en-US" sz="240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797244" y="3472675"/>
            <a:ext cx="650313" cy="704455"/>
            <a:chOff x="1956484" y="3499824"/>
            <a:chExt cx="650313" cy="704455"/>
          </a:xfrm>
        </p:grpSpPr>
        <p:sp>
          <p:nvSpPr>
            <p:cNvPr id="27" name="Oval 3"/>
            <p:cNvSpPr/>
            <p:nvPr/>
          </p:nvSpPr>
          <p:spPr>
            <a:xfrm>
              <a:off x="2231740" y="3717944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3"/>
            <p:cNvSpPr/>
            <p:nvPr/>
          </p:nvSpPr>
          <p:spPr>
            <a:xfrm>
              <a:off x="2051720" y="3499824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3"/>
            <p:cNvSpPr/>
            <p:nvPr/>
          </p:nvSpPr>
          <p:spPr>
            <a:xfrm>
              <a:off x="2426777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"/>
            <p:cNvSpPr/>
            <p:nvPr/>
          </p:nvSpPr>
          <p:spPr>
            <a:xfrm>
              <a:off x="1956484" y="3745441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031940" y="3392996"/>
            <a:ext cx="756084" cy="756084"/>
            <a:chOff x="6228184" y="3448195"/>
            <a:chExt cx="756084" cy="756084"/>
          </a:xfrm>
        </p:grpSpPr>
        <p:sp>
          <p:nvSpPr>
            <p:cNvPr id="32" name="Oval 3"/>
            <p:cNvSpPr/>
            <p:nvPr/>
          </p:nvSpPr>
          <p:spPr>
            <a:xfrm>
              <a:off x="6480212" y="344819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"/>
            <p:cNvSpPr/>
            <p:nvPr/>
          </p:nvSpPr>
          <p:spPr>
            <a:xfrm>
              <a:off x="6804248" y="3644883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"/>
            <p:cNvSpPr/>
            <p:nvPr/>
          </p:nvSpPr>
          <p:spPr>
            <a:xfrm>
              <a:off x="6493278" y="378631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"/>
            <p:cNvSpPr/>
            <p:nvPr/>
          </p:nvSpPr>
          <p:spPr>
            <a:xfrm>
              <a:off x="6228184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"/>
            <p:cNvSpPr/>
            <p:nvPr/>
          </p:nvSpPr>
          <p:spPr>
            <a:xfrm>
              <a:off x="6715808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2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20139 0.00393 " pathEditMode="relative" rAng="0" ptsTypes="AA">
                                      <p:cBhvr>
                                        <p:cTn id="6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24011 0.0081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8589" y="246327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1</a:t>
            </a:r>
            <a:endParaRPr lang="ko-KR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38589" y="356259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2</a:t>
            </a:r>
            <a:endParaRPr lang="ko-KR" altLang="en-US" sz="2400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797244" y="3472675"/>
            <a:ext cx="650313" cy="704455"/>
            <a:chOff x="1956484" y="3499824"/>
            <a:chExt cx="650313" cy="704455"/>
          </a:xfrm>
        </p:grpSpPr>
        <p:sp>
          <p:nvSpPr>
            <p:cNvPr id="27" name="Oval 3"/>
            <p:cNvSpPr/>
            <p:nvPr/>
          </p:nvSpPr>
          <p:spPr>
            <a:xfrm>
              <a:off x="2231740" y="3717944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3"/>
            <p:cNvSpPr/>
            <p:nvPr/>
          </p:nvSpPr>
          <p:spPr>
            <a:xfrm>
              <a:off x="2051720" y="3499824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3"/>
            <p:cNvSpPr/>
            <p:nvPr/>
          </p:nvSpPr>
          <p:spPr>
            <a:xfrm>
              <a:off x="2426777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"/>
            <p:cNvSpPr/>
            <p:nvPr/>
          </p:nvSpPr>
          <p:spPr>
            <a:xfrm>
              <a:off x="1956484" y="3745441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4031940" y="3392996"/>
            <a:ext cx="756084" cy="756084"/>
            <a:chOff x="6228184" y="3448195"/>
            <a:chExt cx="756084" cy="756084"/>
          </a:xfrm>
        </p:grpSpPr>
        <p:sp>
          <p:nvSpPr>
            <p:cNvPr id="32" name="Oval 3"/>
            <p:cNvSpPr/>
            <p:nvPr/>
          </p:nvSpPr>
          <p:spPr>
            <a:xfrm>
              <a:off x="6480212" y="344819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"/>
            <p:cNvSpPr/>
            <p:nvPr/>
          </p:nvSpPr>
          <p:spPr>
            <a:xfrm>
              <a:off x="6804248" y="3644883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"/>
            <p:cNvSpPr/>
            <p:nvPr/>
          </p:nvSpPr>
          <p:spPr>
            <a:xfrm>
              <a:off x="6493278" y="378631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"/>
            <p:cNvSpPr/>
            <p:nvPr/>
          </p:nvSpPr>
          <p:spPr>
            <a:xfrm>
              <a:off x="6228184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"/>
            <p:cNvSpPr/>
            <p:nvPr/>
          </p:nvSpPr>
          <p:spPr>
            <a:xfrm>
              <a:off x="6715808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41792" y="462915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3</a:t>
            </a:r>
            <a:endParaRPr lang="ko-KR" altLang="en-US" sz="2400" dirty="0"/>
          </a:p>
        </p:txBody>
      </p:sp>
      <p:grpSp>
        <p:nvGrpSpPr>
          <p:cNvPr id="61" name="그룹 60"/>
          <p:cNvGrpSpPr/>
          <p:nvPr/>
        </p:nvGrpSpPr>
        <p:grpSpPr>
          <a:xfrm>
            <a:off x="2225036" y="4469193"/>
            <a:ext cx="756084" cy="756084"/>
            <a:chOff x="6228184" y="3448195"/>
            <a:chExt cx="756084" cy="756084"/>
          </a:xfrm>
        </p:grpSpPr>
        <p:sp>
          <p:nvSpPr>
            <p:cNvPr id="62" name="Oval 3"/>
            <p:cNvSpPr/>
            <p:nvPr/>
          </p:nvSpPr>
          <p:spPr>
            <a:xfrm>
              <a:off x="6480212" y="344819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3"/>
            <p:cNvSpPr/>
            <p:nvPr/>
          </p:nvSpPr>
          <p:spPr>
            <a:xfrm>
              <a:off x="6804248" y="3644883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3"/>
            <p:cNvSpPr/>
            <p:nvPr/>
          </p:nvSpPr>
          <p:spPr>
            <a:xfrm>
              <a:off x="6493278" y="378631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3"/>
            <p:cNvSpPr/>
            <p:nvPr/>
          </p:nvSpPr>
          <p:spPr>
            <a:xfrm>
              <a:off x="6228184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3"/>
            <p:cNvSpPr/>
            <p:nvPr/>
          </p:nvSpPr>
          <p:spPr>
            <a:xfrm>
              <a:off x="6715808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863394" y="4572764"/>
            <a:ext cx="650313" cy="704455"/>
            <a:chOff x="1956484" y="3499824"/>
            <a:chExt cx="650313" cy="704455"/>
          </a:xfrm>
        </p:grpSpPr>
        <p:sp>
          <p:nvSpPr>
            <p:cNvPr id="68" name="Oval 3"/>
            <p:cNvSpPr/>
            <p:nvPr/>
          </p:nvSpPr>
          <p:spPr>
            <a:xfrm>
              <a:off x="2231740" y="3717944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"/>
            <p:cNvSpPr/>
            <p:nvPr/>
          </p:nvSpPr>
          <p:spPr>
            <a:xfrm>
              <a:off x="2051720" y="3499824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"/>
            <p:cNvSpPr/>
            <p:nvPr/>
          </p:nvSpPr>
          <p:spPr>
            <a:xfrm>
              <a:off x="2426777" y="4024259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3"/>
            <p:cNvSpPr/>
            <p:nvPr/>
          </p:nvSpPr>
          <p:spPr>
            <a:xfrm>
              <a:off x="1956484" y="3745441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B26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68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19791 -0.00139 " pathEditMode="relative" rAng="0" ptsTypes="AA">
                                      <p:cBhvr>
                                        <p:cTn id="6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4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22552 -0.00486 " pathEditMode="relative" rAng="0" ptsTypes="AA">
                                      <p:cBhvr>
                                        <p:cTn id="8" dur="7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5126124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>
                <a:solidFill>
                  <a:srgbClr val="3333B2"/>
                </a:solidFill>
              </a:rPr>
              <a:t>Switching cost</a:t>
            </a:r>
            <a:r>
              <a:rPr lang="en-US" altLang="ko-KR" dirty="0"/>
              <a:t>:</a:t>
            </a:r>
            <a:r>
              <a:rPr lang="en-US" altLang="ko-KR" i="1" dirty="0">
                <a:solidFill>
                  <a:srgbClr val="3333B2"/>
                </a:solidFill>
              </a:rPr>
              <a:t> g</a:t>
            </a:r>
            <a:r>
              <a:rPr lang="en-US" altLang="ko-KR" dirty="0"/>
              <a:t> = 0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8589" y="246327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1</a:t>
            </a:r>
            <a:endParaRPr lang="ko-KR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38589" y="356259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2</a:t>
            </a:r>
            <a:endParaRPr lang="ko-KR" altLang="en-US" sz="2400" dirty="0"/>
          </a:p>
        </p:txBody>
      </p:sp>
      <p:sp>
        <p:nvSpPr>
          <p:cNvPr id="28" name="Oval 3"/>
          <p:cNvSpPr/>
          <p:nvPr/>
        </p:nvSpPr>
        <p:spPr>
          <a:xfrm>
            <a:off x="3892480" y="347267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"/>
          <p:cNvSpPr/>
          <p:nvPr/>
        </p:nvSpPr>
        <p:spPr>
          <a:xfrm>
            <a:off x="4267537" y="399711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"/>
          <p:cNvSpPr/>
          <p:nvPr/>
        </p:nvSpPr>
        <p:spPr>
          <a:xfrm>
            <a:off x="3797244" y="37182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"/>
          <p:cNvSpPr/>
          <p:nvPr/>
        </p:nvSpPr>
        <p:spPr>
          <a:xfrm>
            <a:off x="4283968" y="33929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"/>
          <p:cNvSpPr/>
          <p:nvPr/>
        </p:nvSpPr>
        <p:spPr>
          <a:xfrm>
            <a:off x="4608004" y="358968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/>
          <p:cNvSpPr/>
          <p:nvPr/>
        </p:nvSpPr>
        <p:spPr>
          <a:xfrm>
            <a:off x="4297034" y="3731116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"/>
          <p:cNvSpPr/>
          <p:nvPr/>
        </p:nvSpPr>
        <p:spPr>
          <a:xfrm>
            <a:off x="4031940" y="396906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"/>
          <p:cNvSpPr/>
          <p:nvPr/>
        </p:nvSpPr>
        <p:spPr>
          <a:xfrm>
            <a:off x="4519564" y="396906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1792" y="462915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3</a:t>
            </a:r>
            <a:endParaRPr lang="ko-KR" altLang="en-US" sz="2400" dirty="0"/>
          </a:p>
        </p:txBody>
      </p:sp>
      <p:sp>
        <p:nvSpPr>
          <p:cNvPr id="62" name="Oval 3"/>
          <p:cNvSpPr/>
          <p:nvPr/>
        </p:nvSpPr>
        <p:spPr>
          <a:xfrm>
            <a:off x="2477064" y="44691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3"/>
          <p:cNvSpPr/>
          <p:nvPr/>
        </p:nvSpPr>
        <p:spPr>
          <a:xfrm>
            <a:off x="2801100" y="466588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3"/>
          <p:cNvSpPr/>
          <p:nvPr/>
        </p:nvSpPr>
        <p:spPr>
          <a:xfrm>
            <a:off x="2490130" y="4807313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3"/>
          <p:cNvSpPr/>
          <p:nvPr/>
        </p:nvSpPr>
        <p:spPr>
          <a:xfrm>
            <a:off x="2225036" y="504525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3"/>
          <p:cNvSpPr/>
          <p:nvPr/>
        </p:nvSpPr>
        <p:spPr>
          <a:xfrm>
            <a:off x="2712660" y="504525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3"/>
          <p:cNvSpPr/>
          <p:nvPr/>
        </p:nvSpPr>
        <p:spPr>
          <a:xfrm>
            <a:off x="6138650" y="4790884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3"/>
          <p:cNvSpPr/>
          <p:nvPr/>
        </p:nvSpPr>
        <p:spPr>
          <a:xfrm>
            <a:off x="5958630" y="457276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3"/>
          <p:cNvSpPr/>
          <p:nvPr/>
        </p:nvSpPr>
        <p:spPr>
          <a:xfrm>
            <a:off x="6333687" y="509719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3"/>
          <p:cNvSpPr/>
          <p:nvPr/>
        </p:nvSpPr>
        <p:spPr>
          <a:xfrm>
            <a:off x="5863394" y="481838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0"/>
          <p:cNvCxnSpPr/>
          <p:nvPr/>
        </p:nvCxnSpPr>
        <p:spPr>
          <a:xfrm>
            <a:off x="2205377" y="2554166"/>
            <a:ext cx="52726" cy="90826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0"/>
          <p:cNvCxnSpPr/>
          <p:nvPr/>
        </p:nvCxnSpPr>
        <p:spPr>
          <a:xfrm flipH="1">
            <a:off x="2136504" y="2708639"/>
            <a:ext cx="95236" cy="2749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0"/>
          <p:cNvCxnSpPr/>
          <p:nvPr/>
        </p:nvCxnSpPr>
        <p:spPr>
          <a:xfrm>
            <a:off x="2385397" y="2772286"/>
            <a:ext cx="67743" cy="1790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0"/>
          <p:cNvCxnSpPr/>
          <p:nvPr/>
        </p:nvCxnSpPr>
        <p:spPr>
          <a:xfrm>
            <a:off x="6570222" y="2528900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0"/>
          <p:cNvCxnSpPr/>
          <p:nvPr/>
        </p:nvCxnSpPr>
        <p:spPr>
          <a:xfrm flipV="1">
            <a:off x="6646935" y="2635578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0"/>
          <p:cNvCxnSpPr/>
          <p:nvPr/>
        </p:nvCxnSpPr>
        <p:spPr>
          <a:xfrm flipV="1">
            <a:off x="6381841" y="2840657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0"/>
          <p:cNvCxnSpPr/>
          <p:nvPr/>
        </p:nvCxnSpPr>
        <p:spPr>
          <a:xfrm flipH="1" flipV="1">
            <a:off x="6646935" y="2840657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34" idx="0"/>
            <a:endCxn id="32" idx="4"/>
          </p:cNvCxnSpPr>
          <p:nvPr/>
        </p:nvCxnSpPr>
        <p:spPr>
          <a:xfrm flipH="1" flipV="1">
            <a:off x="4373978" y="3573016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34" idx="1"/>
            <a:endCxn id="28" idx="5"/>
          </p:cNvCxnSpPr>
          <p:nvPr/>
        </p:nvCxnSpPr>
        <p:spPr>
          <a:xfrm flipH="1" flipV="1">
            <a:off x="4046137" y="3626332"/>
            <a:ext cx="277260" cy="13114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34" idx="2"/>
            <a:endCxn id="30" idx="6"/>
          </p:cNvCxnSpPr>
          <p:nvPr/>
        </p:nvCxnSpPr>
        <p:spPr>
          <a:xfrm flipH="1" flipV="1">
            <a:off x="3977264" y="3808302"/>
            <a:ext cx="319770" cy="12824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4072500" y="369079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직선 연결선 53"/>
          <p:cNvCxnSpPr>
            <a:stCxn id="33" idx="2"/>
            <a:endCxn id="34" idx="7"/>
          </p:cNvCxnSpPr>
          <p:nvPr/>
        </p:nvCxnSpPr>
        <p:spPr>
          <a:xfrm flipH="1">
            <a:off x="4450691" y="3679694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27" idx="6"/>
            <a:endCxn id="34" idx="2"/>
          </p:cNvCxnSpPr>
          <p:nvPr/>
        </p:nvCxnSpPr>
        <p:spPr>
          <a:xfrm>
            <a:off x="4252520" y="3780805"/>
            <a:ext cx="44514" cy="403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36" idx="1"/>
            <a:endCxn id="34" idx="5"/>
          </p:cNvCxnSpPr>
          <p:nvPr/>
        </p:nvCxnSpPr>
        <p:spPr>
          <a:xfrm flipH="1" flipV="1">
            <a:off x="4450691" y="3884773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29" idx="0"/>
            <a:endCxn id="34" idx="4"/>
          </p:cNvCxnSpPr>
          <p:nvPr/>
        </p:nvCxnSpPr>
        <p:spPr>
          <a:xfrm flipV="1">
            <a:off x="4357547" y="3911136"/>
            <a:ext cx="29497" cy="85974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5" idx="7"/>
            <a:endCxn id="34" idx="3"/>
          </p:cNvCxnSpPr>
          <p:nvPr/>
        </p:nvCxnSpPr>
        <p:spPr>
          <a:xfrm flipV="1">
            <a:off x="4185597" y="3884773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/>
          <p:cNvCxnSpPr/>
          <p:nvPr/>
        </p:nvCxnSpPr>
        <p:spPr>
          <a:xfrm>
            <a:off x="2579687" y="4660281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/>
          <p:cNvCxnSpPr/>
          <p:nvPr/>
        </p:nvCxnSpPr>
        <p:spPr>
          <a:xfrm flipV="1">
            <a:off x="2656400" y="4766959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/>
          <p:cNvCxnSpPr/>
          <p:nvPr/>
        </p:nvCxnSpPr>
        <p:spPr>
          <a:xfrm flipV="1">
            <a:off x="2391306" y="4972038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/>
          <p:cNvCxnSpPr/>
          <p:nvPr/>
        </p:nvCxnSpPr>
        <p:spPr>
          <a:xfrm flipH="1" flipV="1">
            <a:off x="2656400" y="4972038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0"/>
          <p:cNvCxnSpPr/>
          <p:nvPr/>
        </p:nvCxnSpPr>
        <p:spPr>
          <a:xfrm>
            <a:off x="6104778" y="4737626"/>
            <a:ext cx="52726" cy="90826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0"/>
          <p:cNvCxnSpPr/>
          <p:nvPr/>
        </p:nvCxnSpPr>
        <p:spPr>
          <a:xfrm flipH="1">
            <a:off x="6035905" y="4892099"/>
            <a:ext cx="95236" cy="2749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0"/>
          <p:cNvCxnSpPr/>
          <p:nvPr/>
        </p:nvCxnSpPr>
        <p:spPr>
          <a:xfrm>
            <a:off x="6284798" y="4955746"/>
            <a:ext cx="67743" cy="1790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직사각형 82"/>
          <p:cNvSpPr/>
          <p:nvPr/>
        </p:nvSpPr>
        <p:spPr>
          <a:xfrm>
            <a:off x="7416316" y="5220214"/>
            <a:ext cx="1945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cost 5+</a:t>
            </a:r>
            <a:r>
              <a:rPr lang="el-GR" altLang="ko-KR" dirty="0"/>
              <a:t>ϵ</a:t>
            </a:r>
            <a:r>
              <a:rPr lang="en-US" altLang="ko-KR" dirty="0"/>
              <a:t> (+8</a:t>
            </a:r>
            <a:r>
              <a:rPr lang="en-US" altLang="ko-KR" i="1" dirty="0">
                <a:solidFill>
                  <a:srgbClr val="3333B2"/>
                </a:solidFill>
              </a:rPr>
              <a:t>g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39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5126124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>
                <a:solidFill>
                  <a:srgbClr val="3333B2"/>
                </a:solidFill>
              </a:rPr>
              <a:t>Switching cost</a:t>
            </a:r>
            <a:r>
              <a:rPr lang="en-US" altLang="ko-KR" dirty="0"/>
              <a:t>:</a:t>
            </a:r>
            <a:r>
              <a:rPr lang="en-US" altLang="ko-KR" i="1" dirty="0">
                <a:solidFill>
                  <a:srgbClr val="3333B2"/>
                </a:solidFill>
              </a:rPr>
              <a:t> g</a:t>
            </a:r>
            <a:r>
              <a:rPr lang="en-US" altLang="ko-KR" dirty="0"/>
              <a:t> = 100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8589" y="246327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1</a:t>
            </a:r>
            <a:endParaRPr lang="ko-KR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38589" y="3562594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2</a:t>
            </a:r>
            <a:endParaRPr lang="ko-KR" altLang="en-US" sz="2400" dirty="0"/>
          </a:p>
        </p:txBody>
      </p:sp>
      <p:sp>
        <p:nvSpPr>
          <p:cNvPr id="28" name="Oval 3"/>
          <p:cNvSpPr/>
          <p:nvPr/>
        </p:nvSpPr>
        <p:spPr>
          <a:xfrm>
            <a:off x="3892480" y="347267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3"/>
          <p:cNvSpPr/>
          <p:nvPr/>
        </p:nvSpPr>
        <p:spPr>
          <a:xfrm>
            <a:off x="4267537" y="399711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3"/>
          <p:cNvSpPr/>
          <p:nvPr/>
        </p:nvSpPr>
        <p:spPr>
          <a:xfrm>
            <a:off x="3797244" y="371829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"/>
          <p:cNvSpPr/>
          <p:nvPr/>
        </p:nvSpPr>
        <p:spPr>
          <a:xfrm>
            <a:off x="4283968" y="33929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"/>
          <p:cNvSpPr/>
          <p:nvPr/>
        </p:nvSpPr>
        <p:spPr>
          <a:xfrm>
            <a:off x="4608004" y="358968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"/>
          <p:cNvSpPr/>
          <p:nvPr/>
        </p:nvSpPr>
        <p:spPr>
          <a:xfrm>
            <a:off x="4297034" y="3731116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"/>
          <p:cNvSpPr/>
          <p:nvPr/>
        </p:nvSpPr>
        <p:spPr>
          <a:xfrm>
            <a:off x="4031940" y="396906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"/>
          <p:cNvSpPr/>
          <p:nvPr/>
        </p:nvSpPr>
        <p:spPr>
          <a:xfrm>
            <a:off x="4519564" y="396906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941792" y="462915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dirty="0">
                <a:solidFill>
                  <a:srgbClr val="338080"/>
                </a:solidFill>
              </a:rPr>
              <a:t>c</a:t>
            </a:r>
            <a:r>
              <a:rPr lang="en-US" altLang="ko-KR" sz="2400" baseline="30000" dirty="0">
                <a:solidFill>
                  <a:srgbClr val="338080"/>
                </a:solidFill>
              </a:rPr>
              <a:t>3</a:t>
            </a:r>
            <a:endParaRPr lang="ko-KR" altLang="en-US" sz="2400" dirty="0"/>
          </a:p>
        </p:txBody>
      </p:sp>
      <p:sp>
        <p:nvSpPr>
          <p:cNvPr id="62" name="Oval 3"/>
          <p:cNvSpPr/>
          <p:nvPr/>
        </p:nvSpPr>
        <p:spPr>
          <a:xfrm>
            <a:off x="2477064" y="44691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3"/>
          <p:cNvSpPr/>
          <p:nvPr/>
        </p:nvSpPr>
        <p:spPr>
          <a:xfrm>
            <a:off x="2801100" y="466588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3"/>
          <p:cNvSpPr/>
          <p:nvPr/>
        </p:nvSpPr>
        <p:spPr>
          <a:xfrm>
            <a:off x="2490130" y="4807313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3"/>
          <p:cNvSpPr/>
          <p:nvPr/>
        </p:nvSpPr>
        <p:spPr>
          <a:xfrm>
            <a:off x="2225036" y="504525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3"/>
          <p:cNvSpPr/>
          <p:nvPr/>
        </p:nvSpPr>
        <p:spPr>
          <a:xfrm>
            <a:off x="2712660" y="504525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3"/>
          <p:cNvSpPr/>
          <p:nvPr/>
        </p:nvSpPr>
        <p:spPr>
          <a:xfrm>
            <a:off x="6138650" y="4790884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3"/>
          <p:cNvSpPr/>
          <p:nvPr/>
        </p:nvSpPr>
        <p:spPr>
          <a:xfrm>
            <a:off x="5958630" y="457276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3"/>
          <p:cNvSpPr/>
          <p:nvPr/>
        </p:nvSpPr>
        <p:spPr>
          <a:xfrm>
            <a:off x="6333687" y="509719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3"/>
          <p:cNvSpPr/>
          <p:nvPr/>
        </p:nvSpPr>
        <p:spPr>
          <a:xfrm>
            <a:off x="5863394" y="481838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0"/>
          <p:cNvCxnSpPr/>
          <p:nvPr/>
        </p:nvCxnSpPr>
        <p:spPr>
          <a:xfrm>
            <a:off x="2205377" y="2554166"/>
            <a:ext cx="52726" cy="90826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0"/>
          <p:cNvCxnSpPr/>
          <p:nvPr/>
        </p:nvCxnSpPr>
        <p:spPr>
          <a:xfrm flipH="1">
            <a:off x="2136504" y="2708639"/>
            <a:ext cx="95236" cy="2749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0"/>
          <p:cNvCxnSpPr/>
          <p:nvPr/>
        </p:nvCxnSpPr>
        <p:spPr>
          <a:xfrm>
            <a:off x="2385397" y="2772286"/>
            <a:ext cx="67743" cy="1790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0"/>
          <p:cNvCxnSpPr/>
          <p:nvPr/>
        </p:nvCxnSpPr>
        <p:spPr>
          <a:xfrm>
            <a:off x="6570222" y="2528900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0"/>
          <p:cNvCxnSpPr/>
          <p:nvPr/>
        </p:nvCxnSpPr>
        <p:spPr>
          <a:xfrm flipV="1">
            <a:off x="6646935" y="2635578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0"/>
          <p:cNvCxnSpPr/>
          <p:nvPr/>
        </p:nvCxnSpPr>
        <p:spPr>
          <a:xfrm flipV="1">
            <a:off x="6381841" y="2840657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0"/>
          <p:cNvCxnSpPr/>
          <p:nvPr/>
        </p:nvCxnSpPr>
        <p:spPr>
          <a:xfrm flipH="1" flipV="1">
            <a:off x="6646935" y="2840657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34" idx="0"/>
            <a:endCxn id="32" idx="4"/>
          </p:cNvCxnSpPr>
          <p:nvPr/>
        </p:nvCxnSpPr>
        <p:spPr>
          <a:xfrm flipH="1" flipV="1">
            <a:off x="4373978" y="3573016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4072500" y="3690795"/>
            <a:ext cx="180020" cy="180020"/>
          </a:xfrm>
          <a:prstGeom prst="ellipse">
            <a:avLst/>
          </a:prstGeom>
          <a:solidFill>
            <a:srgbClr val="D23333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직선 연결선 53"/>
          <p:cNvCxnSpPr>
            <a:stCxn id="33" idx="2"/>
            <a:endCxn id="34" idx="7"/>
          </p:cNvCxnSpPr>
          <p:nvPr/>
        </p:nvCxnSpPr>
        <p:spPr>
          <a:xfrm flipH="1">
            <a:off x="4450691" y="3679694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36" idx="1"/>
            <a:endCxn id="34" idx="5"/>
          </p:cNvCxnSpPr>
          <p:nvPr/>
        </p:nvCxnSpPr>
        <p:spPr>
          <a:xfrm flipH="1" flipV="1">
            <a:off x="4450691" y="3884773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5" idx="7"/>
            <a:endCxn id="34" idx="3"/>
          </p:cNvCxnSpPr>
          <p:nvPr/>
        </p:nvCxnSpPr>
        <p:spPr>
          <a:xfrm flipV="1">
            <a:off x="4185597" y="3884773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20"/>
          <p:cNvCxnSpPr/>
          <p:nvPr/>
        </p:nvCxnSpPr>
        <p:spPr>
          <a:xfrm>
            <a:off x="2579687" y="4660281"/>
            <a:ext cx="13066" cy="15810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20"/>
          <p:cNvCxnSpPr/>
          <p:nvPr/>
        </p:nvCxnSpPr>
        <p:spPr>
          <a:xfrm flipV="1">
            <a:off x="2656400" y="4766959"/>
            <a:ext cx="157313" cy="77785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20"/>
          <p:cNvCxnSpPr/>
          <p:nvPr/>
        </p:nvCxnSpPr>
        <p:spPr>
          <a:xfrm flipV="1">
            <a:off x="2391306" y="4972038"/>
            <a:ext cx="137800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20"/>
          <p:cNvCxnSpPr/>
          <p:nvPr/>
        </p:nvCxnSpPr>
        <p:spPr>
          <a:xfrm flipH="1" flipV="1">
            <a:off x="2656400" y="4972038"/>
            <a:ext cx="95236" cy="110650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20"/>
          <p:cNvCxnSpPr/>
          <p:nvPr/>
        </p:nvCxnSpPr>
        <p:spPr>
          <a:xfrm>
            <a:off x="6104778" y="4737626"/>
            <a:ext cx="52726" cy="90826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0"/>
          <p:cNvCxnSpPr/>
          <p:nvPr/>
        </p:nvCxnSpPr>
        <p:spPr>
          <a:xfrm flipH="1">
            <a:off x="6035905" y="4892099"/>
            <a:ext cx="95236" cy="2749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0"/>
          <p:cNvCxnSpPr/>
          <p:nvPr/>
        </p:nvCxnSpPr>
        <p:spPr>
          <a:xfrm>
            <a:off x="6284798" y="4955746"/>
            <a:ext cx="67743" cy="1790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직사각형 82"/>
          <p:cNvSpPr/>
          <p:nvPr/>
        </p:nvSpPr>
        <p:spPr>
          <a:xfrm>
            <a:off x="7416316" y="5220214"/>
            <a:ext cx="154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cost 6+</a:t>
            </a:r>
            <a:r>
              <a:rPr lang="el-GR" altLang="ko-KR" dirty="0"/>
              <a:t>ϵ</a:t>
            </a:r>
            <a:endParaRPr lang="ko-KR" altLang="en-US" dirty="0"/>
          </a:p>
        </p:txBody>
      </p:sp>
      <p:cxnSp>
        <p:nvCxnSpPr>
          <p:cNvPr id="58" name="Straight Connector 20"/>
          <p:cNvCxnSpPr/>
          <p:nvPr/>
        </p:nvCxnSpPr>
        <p:spPr>
          <a:xfrm>
            <a:off x="4045007" y="3618652"/>
            <a:ext cx="52726" cy="90826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20"/>
          <p:cNvCxnSpPr/>
          <p:nvPr/>
        </p:nvCxnSpPr>
        <p:spPr>
          <a:xfrm flipH="1">
            <a:off x="3976134" y="3773125"/>
            <a:ext cx="95236" cy="27497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20"/>
          <p:cNvCxnSpPr/>
          <p:nvPr/>
        </p:nvCxnSpPr>
        <p:spPr>
          <a:xfrm>
            <a:off x="4225027" y="3836772"/>
            <a:ext cx="67743" cy="179021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7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 facility location problem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43292" cy="4937760"/>
          </a:xfrm>
        </p:spPr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O(log(</a:t>
            </a:r>
            <a:r>
              <a:rPr lang="en-US" altLang="ko-KR" i="1" dirty="0" err="1"/>
              <a:t>nT</a:t>
            </a:r>
            <a:r>
              <a:rPr lang="en-US" altLang="ko-KR" dirty="0"/>
              <a:t>))-approximation algorithm </a:t>
            </a:r>
            <a:r>
              <a:rPr lang="en-US" altLang="ko-KR" sz="2000" dirty="0">
                <a:solidFill>
                  <a:prstClr val="black"/>
                </a:solidFill>
              </a:rPr>
              <a:t>[</a:t>
            </a:r>
            <a:r>
              <a:rPr lang="en-US" altLang="ko-KR" sz="2000" dirty="0" err="1">
                <a:solidFill>
                  <a:prstClr val="black"/>
                </a:solidFill>
              </a:rPr>
              <a:t>Eisenstat</a:t>
            </a:r>
            <a:r>
              <a:rPr lang="en-US" altLang="ko-KR" sz="2000" dirty="0">
                <a:solidFill>
                  <a:prstClr val="black"/>
                </a:solidFill>
              </a:rPr>
              <a:t> et al. 2014]</a:t>
            </a:r>
            <a:endParaRPr lang="en-US" altLang="ko-KR" dirty="0"/>
          </a:p>
          <a:p>
            <a:pPr lvl="1"/>
            <a:r>
              <a:rPr lang="en-US" altLang="ko-KR" dirty="0"/>
              <a:t>Does not use triangle inequality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Can</a:t>
            </a:r>
            <a:r>
              <a:rPr lang="ko-KR" altLang="en-US" dirty="0"/>
              <a:t> </a:t>
            </a:r>
            <a:r>
              <a:rPr lang="en-US" altLang="ko-KR" dirty="0"/>
              <a:t>we use triangle inequality to get better approximation?</a:t>
            </a: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464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7704" y="1232756"/>
            <a:ext cx="6779096" cy="493776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 exists an LP-rounding O(1)-approximation algorithm for dynamic facility location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3548" y="1232756"/>
            <a:ext cx="147616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358889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Algorithm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30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 LP (for classical)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Variables</a:t>
            </a:r>
          </a:p>
          <a:p>
            <a:pPr lvl="1"/>
            <a:r>
              <a:rPr lang="en-US" altLang="ko-KR" dirty="0"/>
              <a:t>∀</a:t>
            </a:r>
            <a:r>
              <a:rPr lang="en-US" altLang="ko-KR" i="1" dirty="0"/>
              <a:t>i</a:t>
            </a:r>
            <a:r>
              <a:rPr lang="en-US" altLang="ko-KR" dirty="0"/>
              <a:t>∈</a:t>
            </a:r>
            <a:r>
              <a:rPr lang="en-US" altLang="ko-KR" i="1" dirty="0">
                <a:solidFill>
                  <a:srgbClr val="606060"/>
                </a:solidFill>
              </a:rPr>
              <a:t>F		</a:t>
            </a:r>
            <a:r>
              <a:rPr lang="en-US" altLang="ko-KR" i="1" dirty="0" err="1"/>
              <a:t>y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=</a:t>
            </a:r>
            <a:r>
              <a:rPr lang="en-US" altLang="ko-KR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altLang="ko-KR" dirty="0"/>
              <a:t> if open, 0 if not</a:t>
            </a:r>
          </a:p>
          <a:p>
            <a:pPr lvl="1"/>
            <a:r>
              <a:rPr lang="en-US" altLang="ko-KR" dirty="0"/>
              <a:t>∀</a:t>
            </a:r>
            <a:r>
              <a:rPr lang="en-US" altLang="ko-KR" i="1" dirty="0"/>
              <a:t>i</a:t>
            </a:r>
            <a:r>
              <a:rPr lang="en-US" altLang="ko-KR" dirty="0"/>
              <a:t>∈</a:t>
            </a:r>
            <a:r>
              <a:rPr lang="en-US" altLang="ko-KR" i="1" dirty="0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altLang="ko-KR" i="1" dirty="0" err="1"/>
              <a:t>j</a:t>
            </a:r>
            <a:r>
              <a:rPr lang="en-US" altLang="ko-KR" dirty="0" err="1"/>
              <a:t>∈</a:t>
            </a:r>
            <a:r>
              <a:rPr lang="en-US" altLang="ko-KR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>
                <a:solidFill>
                  <a:srgbClr val="B26033"/>
                </a:solidFill>
              </a:rPr>
              <a:t>	</a:t>
            </a:r>
            <a:r>
              <a:rPr lang="en-US" altLang="ko-KR" i="1" dirty="0" err="1"/>
              <a:t>x</a:t>
            </a:r>
            <a:r>
              <a:rPr lang="en-US" altLang="ko-KR" i="1" baseline="-25000" dirty="0" err="1"/>
              <a:t>ij</a:t>
            </a:r>
            <a:r>
              <a:rPr lang="en-US" altLang="ko-KR" dirty="0"/>
              <a:t>=</a:t>
            </a:r>
            <a:r>
              <a:rPr lang="en-US" altLang="ko-KR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altLang="ko-KR" dirty="0"/>
              <a:t> if </a:t>
            </a:r>
            <a:r>
              <a:rPr lang="en-US" altLang="ko-KR" i="1" dirty="0"/>
              <a:t>j</a:t>
            </a:r>
            <a:r>
              <a:rPr lang="en-US" altLang="ko-KR" dirty="0"/>
              <a:t> is assigned to </a:t>
            </a:r>
            <a:r>
              <a:rPr lang="en-US" altLang="ko-KR" i="1" dirty="0" err="1"/>
              <a:t>i</a:t>
            </a:r>
            <a:r>
              <a:rPr lang="en-US" altLang="ko-KR" dirty="0"/>
              <a:t>, 0 if not</a:t>
            </a:r>
          </a:p>
          <a:p>
            <a:endParaRPr lang="ko-KR" altLang="en-US" dirty="0"/>
          </a:p>
        </p:txBody>
      </p:sp>
      <p:sp>
        <p:nvSpPr>
          <p:cNvPr id="4" name="Rounded Rectangle 4"/>
          <p:cNvSpPr/>
          <p:nvPr/>
        </p:nvSpPr>
        <p:spPr>
          <a:xfrm>
            <a:off x="755576" y="3068960"/>
            <a:ext cx="7538979" cy="1872208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</a:t>
            </a:r>
            <a:r>
              <a:rPr lang="en-US" altLang="ko-KR" sz="2400" i="1" dirty="0" err="1">
                <a:solidFill>
                  <a:schemeClr val="tx1"/>
                </a:solidFill>
              </a:rPr>
              <a:t>x</a:t>
            </a:r>
            <a:r>
              <a:rPr lang="en-US" altLang="ko-KR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≤ </a:t>
            </a:r>
            <a:r>
              <a:rPr lang="en-US" altLang="ko-KR" sz="2400" i="1" dirty="0" err="1">
                <a:solidFill>
                  <a:schemeClr val="tx1"/>
                </a:solidFill>
              </a:rPr>
              <a:t>y</a:t>
            </a:r>
            <a:r>
              <a:rPr lang="en-US" altLang="ko-KR" sz="2400" i="1" baseline="-25000" dirty="0" err="1">
                <a:solidFill>
                  <a:schemeClr val="tx1"/>
                </a:solidFill>
              </a:rPr>
              <a:t>i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rgbClr val="000000"/>
                </a:solidFill>
              </a:rPr>
              <a:t>			∀</a:t>
            </a:r>
            <a:r>
              <a:rPr lang="en-US" altLang="ko-KR" sz="2400" i="1" dirty="0">
                <a:solidFill>
                  <a:srgbClr val="000000"/>
                </a:solidFill>
              </a:rPr>
              <a:t>i</a:t>
            </a:r>
            <a:r>
              <a:rPr lang="en-US" altLang="ko-KR" sz="2400" dirty="0">
                <a:solidFill>
                  <a:srgbClr val="000000"/>
                </a:solidFill>
              </a:rPr>
              <a:t>∈</a:t>
            </a:r>
            <a:r>
              <a:rPr lang="en-US" altLang="ko-KR" sz="2400" i="1" dirty="0">
                <a:solidFill>
                  <a:srgbClr val="606060"/>
                </a:solidFill>
              </a:rPr>
              <a:t>F</a:t>
            </a:r>
            <a:r>
              <a:rPr lang="en-US" altLang="ko-KR" sz="2400" i="1" dirty="0">
                <a:solidFill>
                  <a:srgbClr val="000000"/>
                </a:solidFill>
              </a:rPr>
              <a:t>, </a:t>
            </a:r>
            <a:r>
              <a:rPr lang="en-US" altLang="ko-KR" sz="2400" i="1" dirty="0" err="1">
                <a:solidFill>
                  <a:srgbClr val="000000"/>
                </a:solidFill>
              </a:rPr>
              <a:t>j</a:t>
            </a:r>
            <a:r>
              <a:rPr lang="en-US" altLang="ko-KR" sz="2400" dirty="0" err="1">
                <a:solidFill>
                  <a:srgbClr val="000000"/>
                </a:solidFill>
              </a:rPr>
              <a:t>∈</a:t>
            </a:r>
            <a:r>
              <a:rPr lang="en-US" altLang="ko-KR" sz="2400" i="1" dirty="0" err="1">
                <a:solidFill>
                  <a:srgbClr val="B26033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l-GR" altLang="ko-KR" sz="2400" dirty="0">
                <a:solidFill>
                  <a:schemeClr val="tx1"/>
                </a:solidFill>
              </a:rPr>
              <a:t>Σ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i</a:t>
            </a:r>
            <a:r>
              <a:rPr lang="en-US" altLang="ko-KR" sz="2400" baseline="-25000" dirty="0">
                <a:solidFill>
                  <a:schemeClr val="tx1"/>
                </a:solidFill>
              </a:rPr>
              <a:t>∈</a:t>
            </a:r>
            <a:r>
              <a:rPr lang="en-US" altLang="ko-KR" sz="2400" i="1" baseline="-25000" dirty="0">
                <a:solidFill>
                  <a:srgbClr val="606060"/>
                </a:solidFill>
              </a:rPr>
              <a:t>F 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≤</a:t>
            </a:r>
            <a:r>
              <a:rPr lang="ko-KR" altLang="en-US" sz="8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		</a:t>
            </a:r>
            <a:r>
              <a:rPr lang="en-US" altLang="ko-KR" sz="2400" dirty="0">
                <a:solidFill>
                  <a:srgbClr val="000000"/>
                </a:solidFill>
              </a:rPr>
              <a:t>∀</a:t>
            </a:r>
            <a:r>
              <a:rPr lang="en-US" altLang="ko-KR" sz="2400" i="1" dirty="0" err="1">
                <a:solidFill>
                  <a:srgbClr val="000000"/>
                </a:solidFill>
              </a:rPr>
              <a:t>j</a:t>
            </a:r>
            <a:r>
              <a:rPr lang="en-US" altLang="ko-KR" sz="2400" dirty="0" err="1">
                <a:solidFill>
                  <a:srgbClr val="000000"/>
                </a:solidFill>
              </a:rPr>
              <a:t>∈</a:t>
            </a:r>
            <a:r>
              <a:rPr lang="en-US" altLang="ko-KR" sz="2400" i="1" dirty="0" err="1">
                <a:solidFill>
                  <a:srgbClr val="B26033"/>
                </a:solidFill>
              </a:rPr>
              <a:t>D</a:t>
            </a:r>
            <a:endParaRPr lang="en-US" altLang="ko-KR" sz="2400" i="1" dirty="0">
              <a:solidFill>
                <a:srgbClr val="B26033"/>
              </a:solidFill>
            </a:endParaRPr>
          </a:p>
          <a:p>
            <a:r>
              <a:rPr lang="en-US" sz="2400" i="1" dirty="0">
                <a:solidFill>
                  <a:srgbClr val="B26033"/>
                </a:solidFill>
              </a:rPr>
              <a:t>		</a:t>
            </a:r>
            <a:r>
              <a:rPr lang="en-US" sz="2400" i="1" dirty="0">
                <a:solidFill>
                  <a:srgbClr val="000000"/>
                </a:solidFill>
              </a:rPr>
              <a:t>x, 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ko-KR" altLang="en-US" sz="2400" dirty="0">
                <a:solidFill>
                  <a:srgbClr val="000000"/>
                </a:solidFill>
              </a:rPr>
              <a:t>≥ </a:t>
            </a:r>
            <a:r>
              <a:rPr lang="en-US" altLang="ko-KR" sz="2400" dirty="0">
                <a:solidFill>
                  <a:srgbClr val="000000"/>
                </a:solidFill>
              </a:rPr>
              <a:t>0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8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4524" y="251383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직선 연결선 9"/>
          <p:cNvCxnSpPr>
            <a:stCxn id="11" idx="6"/>
            <a:endCxn id="12" idx="1"/>
          </p:cNvCxnSpPr>
          <p:nvPr/>
        </p:nvCxnSpPr>
        <p:spPr>
          <a:xfrm>
            <a:off x="6355396" y="2457303"/>
            <a:ext cx="279128" cy="1285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12" idx="3"/>
            <a:endCxn id="8" idx="2"/>
          </p:cNvCxnSpPr>
          <p:nvPr/>
        </p:nvCxnSpPr>
        <p:spPr>
          <a:xfrm>
            <a:off x="6778540" y="2585838"/>
            <a:ext cx="1228956" cy="51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9"/>
          <p:cNvCxnSpPr>
            <a:stCxn id="6" idx="1"/>
            <a:endCxn id="11" idx="6"/>
          </p:cNvCxnSpPr>
          <p:nvPr/>
        </p:nvCxnSpPr>
        <p:spPr>
          <a:xfrm flipH="1">
            <a:off x="6355396" y="2060848"/>
            <a:ext cx="1760112" cy="396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4282" y="24388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8080"/>
                </a:solidFill>
              </a:rPr>
              <a:t>1</a:t>
            </a:r>
            <a:endParaRPr lang="ko-KR" altLang="en-US" dirty="0">
              <a:solidFill>
                <a:srgbClr val="33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7506" y="21937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8080"/>
                </a:solidFill>
              </a:rPr>
              <a:t>2</a:t>
            </a:r>
            <a:endParaRPr lang="ko-KR" altLang="en-US" dirty="0">
              <a:solidFill>
                <a:srgbClr val="338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2375" y="2560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8080"/>
                </a:solidFill>
              </a:rPr>
              <a:t>5</a:t>
            </a:r>
            <a:endParaRPr lang="ko-KR" altLang="en-US" dirty="0">
              <a:solidFill>
                <a:srgbClr val="33808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5933" y="19571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8080"/>
                </a:solidFill>
              </a:rPr>
              <a:t>6</a:t>
            </a:r>
            <a:endParaRPr lang="ko-KR" altLang="en-US" dirty="0">
              <a:solidFill>
                <a:srgbClr val="33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2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 LP (for dynamic)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Variables </a:t>
            </a:r>
            <a:r>
              <a:rPr lang="en-US" altLang="ko-KR" dirty="0">
                <a:solidFill>
                  <a:srgbClr val="FF0000"/>
                </a:solidFill>
              </a:rPr>
              <a:t>for </a:t>
            </a:r>
            <a:r>
              <a:rPr lang="en-US" altLang="ko-KR" dirty="0" err="1">
                <a:solidFill>
                  <a:srgbClr val="FF0000"/>
                </a:solidFill>
              </a:rPr>
              <a:t>timestep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altLang="ko-KR" dirty="0"/>
              <a:t>∀</a:t>
            </a:r>
            <a:r>
              <a:rPr lang="en-US" altLang="ko-KR" i="1" dirty="0"/>
              <a:t>i</a:t>
            </a:r>
            <a:r>
              <a:rPr lang="en-US" altLang="ko-KR" dirty="0"/>
              <a:t>∈</a:t>
            </a:r>
            <a:r>
              <a:rPr lang="en-US" altLang="ko-KR" i="1" dirty="0">
                <a:solidFill>
                  <a:srgbClr val="606060"/>
                </a:solidFill>
              </a:rPr>
              <a:t>F		</a:t>
            </a:r>
            <a:r>
              <a:rPr lang="en-US" altLang="ko-KR" i="1" dirty="0" err="1"/>
              <a:t>y</a:t>
            </a:r>
            <a:r>
              <a:rPr lang="en-US" altLang="ko-KR" i="1" baseline="-25000" dirty="0" err="1"/>
              <a:t>i</a:t>
            </a:r>
            <a:r>
              <a:rPr lang="en-US" altLang="ko-KR" dirty="0"/>
              <a:t>=</a:t>
            </a:r>
            <a:r>
              <a:rPr lang="en-US" altLang="ko-KR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altLang="ko-KR" dirty="0"/>
              <a:t> if open, 0 if not</a:t>
            </a:r>
          </a:p>
          <a:p>
            <a:pPr lvl="1"/>
            <a:r>
              <a:rPr lang="en-US" altLang="ko-KR" dirty="0"/>
              <a:t>∀</a:t>
            </a:r>
            <a:r>
              <a:rPr lang="en-US" altLang="ko-KR" i="1" dirty="0"/>
              <a:t>i</a:t>
            </a:r>
            <a:r>
              <a:rPr lang="en-US" altLang="ko-KR" dirty="0"/>
              <a:t>∈</a:t>
            </a:r>
            <a:r>
              <a:rPr lang="en-US" altLang="ko-KR" i="1" dirty="0">
                <a:solidFill>
                  <a:srgbClr val="606060"/>
                </a:solidFill>
              </a:rPr>
              <a:t>F</a:t>
            </a:r>
            <a:r>
              <a:rPr lang="en-US" altLang="ko-KR" i="1" dirty="0"/>
              <a:t>, </a:t>
            </a:r>
            <a:r>
              <a:rPr lang="en-US" altLang="ko-KR" i="1" dirty="0" err="1"/>
              <a:t>j</a:t>
            </a:r>
            <a:r>
              <a:rPr lang="en-US" altLang="ko-KR" dirty="0" err="1"/>
              <a:t>∈</a:t>
            </a:r>
            <a:r>
              <a:rPr lang="en-US" altLang="ko-KR" i="1" dirty="0" err="1">
                <a:solidFill>
                  <a:srgbClr val="B26033"/>
                </a:solidFill>
              </a:rPr>
              <a:t>D</a:t>
            </a:r>
            <a:r>
              <a:rPr lang="en-US" altLang="ko-KR" i="1" dirty="0">
                <a:solidFill>
                  <a:srgbClr val="B26033"/>
                </a:solidFill>
              </a:rPr>
              <a:t>	</a:t>
            </a:r>
            <a:r>
              <a:rPr lang="en-US" altLang="ko-KR" i="1" dirty="0" err="1"/>
              <a:t>x</a:t>
            </a:r>
            <a:r>
              <a:rPr lang="en-US" altLang="ko-KR" i="1" baseline="-25000" dirty="0" err="1"/>
              <a:t>ij</a:t>
            </a:r>
            <a:r>
              <a:rPr lang="en-US" altLang="ko-KR" dirty="0"/>
              <a:t>=</a:t>
            </a:r>
            <a:r>
              <a:rPr lang="en-US" altLang="ko-KR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altLang="ko-KR" dirty="0"/>
              <a:t> if </a:t>
            </a:r>
            <a:r>
              <a:rPr lang="en-US" altLang="ko-KR" i="1" dirty="0"/>
              <a:t>j</a:t>
            </a:r>
            <a:r>
              <a:rPr lang="en-US" altLang="ko-KR" dirty="0"/>
              <a:t> is assigned to </a:t>
            </a:r>
            <a:r>
              <a:rPr lang="en-US" altLang="ko-KR" i="1" dirty="0" err="1"/>
              <a:t>i</a:t>
            </a:r>
            <a:r>
              <a:rPr lang="en-US" altLang="ko-KR" dirty="0"/>
              <a:t>, 0 if not</a:t>
            </a:r>
          </a:p>
          <a:p>
            <a:endParaRPr lang="ko-KR" altLang="en-US" dirty="0"/>
          </a:p>
        </p:txBody>
      </p:sp>
      <p:sp>
        <p:nvSpPr>
          <p:cNvPr id="4" name="Rounded Rectangle 4"/>
          <p:cNvSpPr/>
          <p:nvPr/>
        </p:nvSpPr>
        <p:spPr>
          <a:xfrm>
            <a:off x="755576" y="3068960"/>
            <a:ext cx="7538979" cy="1872208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altLang="ko-KR" sz="2400" dirty="0">
                <a:solidFill>
                  <a:srgbClr val="FF0000"/>
                </a:solidFill>
              </a:rPr>
              <a:t>Σ</a:t>
            </a:r>
            <a:r>
              <a:rPr lang="en-US" altLang="ko-KR" sz="2400" i="1" baseline="-25000" dirty="0">
                <a:solidFill>
                  <a:srgbClr val="FF0000"/>
                </a:solidFill>
              </a:rPr>
              <a:t>t</a:t>
            </a:r>
            <a:r>
              <a:rPr lang="en-US" altLang="ko-KR" sz="2400" dirty="0">
                <a:solidFill>
                  <a:schemeClr val="tx1"/>
                </a:solidFill>
              </a:rPr>
              <a:t> (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i</a:t>
            </a:r>
            <a:r>
              <a:rPr lang="en-US" sz="2400" baseline="-25000" dirty="0">
                <a:solidFill>
                  <a:schemeClr val="tx1"/>
                </a:solidFill>
              </a:rPr>
              <a:t>∈</a:t>
            </a:r>
            <a:r>
              <a:rPr lang="en-US" sz="2400" i="1" baseline="-25000" dirty="0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  <a:r>
              <a:rPr lang="el-GR" altLang="ko-KR" sz="2400" dirty="0">
                <a:solidFill>
                  <a:srgbClr val="FF0000"/>
                </a:solidFill>
              </a:rPr>
              <a:t> </a:t>
            </a:r>
            <a:r>
              <a:rPr lang="en-US" altLang="ko-KR" sz="2400" dirty="0">
                <a:solidFill>
                  <a:srgbClr val="FF0000"/>
                </a:solidFill>
              </a:rPr>
              <a:t>+ </a:t>
            </a:r>
            <a:r>
              <a:rPr lang="en-US" altLang="ko-KR" sz="2400" i="1" dirty="0">
                <a:solidFill>
                  <a:srgbClr val="3333B2"/>
                </a:solidFill>
              </a:rPr>
              <a:t>g</a:t>
            </a:r>
            <a:r>
              <a:rPr lang="en-US" altLang="ko-KR" sz="2400" dirty="0">
                <a:solidFill>
                  <a:srgbClr val="3333B2"/>
                </a:solidFill>
              </a:rPr>
              <a:t>/2</a:t>
            </a:r>
            <a:r>
              <a:rPr lang="en-US" altLang="ko-KR" sz="2400" dirty="0">
                <a:solidFill>
                  <a:srgbClr val="000000"/>
                </a:solidFill>
              </a:rPr>
              <a:t>·</a:t>
            </a:r>
            <a:r>
              <a:rPr lang="el-GR" altLang="ko-KR" sz="2400" dirty="0">
                <a:solidFill>
                  <a:srgbClr val="FF0000"/>
                </a:solidFill>
              </a:rPr>
              <a:t>Σ</a:t>
            </a:r>
            <a:r>
              <a:rPr lang="en-US" altLang="ko-KR" sz="2400" i="1" baseline="-25000" dirty="0">
                <a:solidFill>
                  <a:srgbClr val="FF0000"/>
                </a:solidFill>
              </a:rPr>
              <a:t>t </a:t>
            </a:r>
            <a:r>
              <a:rPr lang="en-US" altLang="ko-KR" sz="2400" dirty="0">
                <a:solidFill>
                  <a:srgbClr val="FF0000"/>
                </a:solidFill>
              </a:rPr>
              <a:t>||</a:t>
            </a:r>
            <a:r>
              <a:rPr lang="en-US" altLang="ko-KR" sz="2400" i="1" dirty="0">
                <a:solidFill>
                  <a:srgbClr val="FF0000"/>
                </a:solidFill>
              </a:rPr>
              <a:t>x</a:t>
            </a:r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r>
              <a:rPr lang="en-US" altLang="ko-KR" sz="2400" baseline="30000" dirty="0">
                <a:solidFill>
                  <a:srgbClr val="FF0000"/>
                </a:solidFill>
              </a:rPr>
              <a:t>+1</a:t>
            </a:r>
            <a:r>
              <a:rPr lang="en-US" altLang="ko-KR" sz="2400" dirty="0">
                <a:solidFill>
                  <a:srgbClr val="FF0000"/>
                </a:solidFill>
              </a:rPr>
              <a:t>-x</a:t>
            </a:r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r>
              <a:rPr lang="en-US" altLang="ko-KR" sz="2400" dirty="0">
                <a:solidFill>
                  <a:srgbClr val="FF0000"/>
                </a:solidFill>
              </a:rPr>
              <a:t>||</a:t>
            </a:r>
            <a:r>
              <a:rPr lang="en-US" altLang="ko-KR" sz="2400" baseline="-250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</a:t>
            </a:r>
            <a:r>
              <a:rPr lang="en-US" altLang="ko-KR" sz="2400" i="1" dirty="0" err="1">
                <a:solidFill>
                  <a:schemeClr val="tx1"/>
                </a:solidFill>
              </a:rPr>
              <a:t>x</a:t>
            </a:r>
            <a:r>
              <a:rPr lang="en-US" altLang="ko-KR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≤ </a:t>
            </a:r>
            <a:r>
              <a:rPr lang="en-US" altLang="ko-KR" sz="2400" i="1" dirty="0" err="1">
                <a:solidFill>
                  <a:schemeClr val="tx1"/>
                </a:solidFill>
              </a:rPr>
              <a:t>y</a:t>
            </a:r>
            <a:r>
              <a:rPr lang="en-US" altLang="ko-KR" sz="2400" i="1" baseline="-25000" dirty="0" err="1">
                <a:solidFill>
                  <a:schemeClr val="tx1"/>
                </a:solidFill>
              </a:rPr>
              <a:t>i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rgbClr val="000000"/>
                </a:solidFill>
              </a:rPr>
              <a:t>			∀</a:t>
            </a:r>
            <a:r>
              <a:rPr lang="en-US" altLang="ko-KR" sz="2400" i="1" dirty="0">
                <a:solidFill>
                  <a:srgbClr val="000000"/>
                </a:solidFill>
              </a:rPr>
              <a:t>i</a:t>
            </a:r>
            <a:r>
              <a:rPr lang="en-US" altLang="ko-KR" sz="2400" dirty="0">
                <a:solidFill>
                  <a:srgbClr val="000000"/>
                </a:solidFill>
              </a:rPr>
              <a:t>∈</a:t>
            </a:r>
            <a:r>
              <a:rPr lang="en-US" altLang="ko-KR" sz="2400" i="1" dirty="0">
                <a:solidFill>
                  <a:srgbClr val="606060"/>
                </a:solidFill>
              </a:rPr>
              <a:t>F</a:t>
            </a:r>
            <a:r>
              <a:rPr lang="en-US" altLang="ko-KR" sz="2400" i="1" dirty="0">
                <a:solidFill>
                  <a:srgbClr val="000000"/>
                </a:solidFill>
              </a:rPr>
              <a:t>, </a:t>
            </a:r>
            <a:r>
              <a:rPr lang="en-US" altLang="ko-KR" sz="2400" i="1" dirty="0" err="1">
                <a:solidFill>
                  <a:srgbClr val="000000"/>
                </a:solidFill>
              </a:rPr>
              <a:t>j</a:t>
            </a:r>
            <a:r>
              <a:rPr lang="en-US" altLang="ko-KR" sz="2400" dirty="0" err="1">
                <a:solidFill>
                  <a:srgbClr val="000000"/>
                </a:solidFill>
              </a:rPr>
              <a:t>∈</a:t>
            </a:r>
            <a:r>
              <a:rPr lang="en-US" altLang="ko-KR" sz="2400" i="1" dirty="0" err="1">
                <a:solidFill>
                  <a:srgbClr val="B26033"/>
                </a:solidFill>
              </a:rPr>
              <a:t>D</a:t>
            </a:r>
            <a:r>
              <a:rPr lang="en-US" altLang="ko-KR" sz="2400" i="1" dirty="0">
                <a:solidFill>
                  <a:srgbClr val="000000"/>
                </a:solidFill>
              </a:rPr>
              <a:t>, </a:t>
            </a:r>
            <a:r>
              <a:rPr lang="en-US" altLang="ko-KR" sz="2400" i="1" dirty="0">
                <a:solidFill>
                  <a:srgbClr val="FF0000"/>
                </a:solidFill>
              </a:rPr>
              <a:t>t</a:t>
            </a:r>
            <a:r>
              <a:rPr lang="en-US" altLang="ko-KR" sz="2400" dirty="0">
                <a:solidFill>
                  <a:srgbClr val="FF0000"/>
                </a:solidFill>
              </a:rPr>
              <a:t>∈[</a:t>
            </a:r>
            <a:r>
              <a:rPr lang="en-US" altLang="ko-KR" sz="2400" i="1" dirty="0">
                <a:solidFill>
                  <a:srgbClr val="FF0000"/>
                </a:solidFill>
              </a:rPr>
              <a:t>T</a:t>
            </a:r>
            <a:r>
              <a:rPr lang="en-US" altLang="ko-KR" sz="2400" dirty="0">
                <a:solidFill>
                  <a:srgbClr val="FF0000"/>
                </a:solidFill>
              </a:rPr>
              <a:t>]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l-GR" altLang="ko-KR" sz="2400" dirty="0">
                <a:solidFill>
                  <a:schemeClr val="tx1"/>
                </a:solidFill>
              </a:rPr>
              <a:t>Σ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i</a:t>
            </a:r>
            <a:r>
              <a:rPr lang="en-US" altLang="ko-KR" sz="2400" baseline="-25000" dirty="0">
                <a:solidFill>
                  <a:schemeClr val="tx1"/>
                </a:solidFill>
              </a:rPr>
              <a:t>∈</a:t>
            </a:r>
            <a:r>
              <a:rPr lang="en-US" altLang="ko-KR" sz="2400" i="1" baseline="-25000" dirty="0">
                <a:solidFill>
                  <a:srgbClr val="606060"/>
                </a:solidFill>
              </a:rPr>
              <a:t>F 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≤</a:t>
            </a:r>
            <a:r>
              <a:rPr lang="ko-KR" altLang="en-US" sz="8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		</a:t>
            </a:r>
            <a:r>
              <a:rPr lang="en-US" altLang="ko-KR" sz="2400" dirty="0">
                <a:solidFill>
                  <a:srgbClr val="000000"/>
                </a:solidFill>
              </a:rPr>
              <a:t>∀</a:t>
            </a:r>
            <a:r>
              <a:rPr lang="en-US" altLang="ko-KR" sz="2400" i="1" dirty="0" err="1">
                <a:solidFill>
                  <a:srgbClr val="000000"/>
                </a:solidFill>
              </a:rPr>
              <a:t>j</a:t>
            </a:r>
            <a:r>
              <a:rPr lang="en-US" altLang="ko-KR" sz="2400" dirty="0" err="1">
                <a:solidFill>
                  <a:srgbClr val="000000"/>
                </a:solidFill>
              </a:rPr>
              <a:t>∈</a:t>
            </a:r>
            <a:r>
              <a:rPr lang="en-US" altLang="ko-KR" sz="2400" i="1" dirty="0" err="1">
                <a:solidFill>
                  <a:srgbClr val="B26033"/>
                </a:solidFill>
              </a:rPr>
              <a:t>D</a:t>
            </a:r>
            <a:r>
              <a:rPr lang="en-US" altLang="ko-KR" sz="2400" i="1" dirty="0">
                <a:solidFill>
                  <a:srgbClr val="000000"/>
                </a:solidFill>
              </a:rPr>
              <a:t>, </a:t>
            </a:r>
            <a:r>
              <a:rPr lang="en-US" altLang="ko-KR" sz="2400" i="1" dirty="0">
                <a:solidFill>
                  <a:srgbClr val="FF0000"/>
                </a:solidFill>
              </a:rPr>
              <a:t>t</a:t>
            </a:r>
            <a:r>
              <a:rPr lang="en-US" altLang="ko-KR" sz="2400" dirty="0">
                <a:solidFill>
                  <a:srgbClr val="FF0000"/>
                </a:solidFill>
              </a:rPr>
              <a:t>∈[</a:t>
            </a:r>
            <a:r>
              <a:rPr lang="en-US" altLang="ko-KR" sz="2400" i="1" dirty="0">
                <a:solidFill>
                  <a:srgbClr val="FF0000"/>
                </a:solidFill>
              </a:rPr>
              <a:t>T</a:t>
            </a:r>
            <a:r>
              <a:rPr lang="en-US" altLang="ko-KR" sz="2400" dirty="0">
                <a:solidFill>
                  <a:srgbClr val="FF0000"/>
                </a:solidFill>
              </a:rPr>
              <a:t>]</a:t>
            </a:r>
            <a:endParaRPr lang="en-US" altLang="ko-KR" sz="2400" i="1" dirty="0">
              <a:solidFill>
                <a:srgbClr val="FF0000"/>
              </a:solidFill>
            </a:endParaRPr>
          </a:p>
          <a:p>
            <a:r>
              <a:rPr lang="en-US" sz="2400" i="1" dirty="0">
                <a:solidFill>
                  <a:srgbClr val="B26033"/>
                </a:solidFill>
              </a:rPr>
              <a:t>		</a:t>
            </a:r>
            <a:r>
              <a:rPr lang="en-US" sz="2400" i="1" dirty="0">
                <a:solidFill>
                  <a:srgbClr val="000000"/>
                </a:solidFill>
              </a:rPr>
              <a:t>x, 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ko-KR" altLang="en-US" sz="2400" dirty="0">
                <a:solidFill>
                  <a:srgbClr val="000000"/>
                </a:solidFill>
              </a:rPr>
              <a:t>≥ </a:t>
            </a:r>
            <a:r>
              <a:rPr lang="en-US" altLang="ko-KR" sz="2400" dirty="0">
                <a:solidFill>
                  <a:srgbClr val="000000"/>
                </a:solidFill>
              </a:rPr>
              <a:t>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860" y="1791544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2230163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7924" y="3349526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3349526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0197" y="371133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1860" y="371133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4000" y="4079923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i="1" baseline="30000" dirty="0">
                <a:solidFill>
                  <a:srgbClr val="FF0000"/>
                </a:solidFill>
              </a:rPr>
              <a:t>t</a:t>
            </a:r>
            <a:endParaRPr lang="ko-KR" alt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9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Standard LP (for classical)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Our</a:t>
            </a:r>
            <a:r>
              <a:rPr lang="ko-KR" altLang="en-US" dirty="0"/>
              <a:t> </a:t>
            </a:r>
            <a:r>
              <a:rPr lang="en-US" altLang="ko-KR" dirty="0"/>
              <a:t>algorithm rounds each </a:t>
            </a:r>
            <a:r>
              <a:rPr lang="en-US" altLang="ko-KR" dirty="0" err="1"/>
              <a:t>timestep</a:t>
            </a:r>
            <a:r>
              <a:rPr lang="en-US" altLang="ko-KR" dirty="0"/>
              <a:t> separately</a:t>
            </a:r>
          </a:p>
          <a:p>
            <a:pPr lvl="1"/>
            <a:r>
              <a:rPr lang="en-US" altLang="ko-KR" dirty="0"/>
              <a:t>Can focus on the classical LP</a:t>
            </a:r>
          </a:p>
          <a:p>
            <a:endParaRPr lang="ko-KR" altLang="en-US" dirty="0"/>
          </a:p>
        </p:txBody>
      </p:sp>
      <p:sp>
        <p:nvSpPr>
          <p:cNvPr id="4" name="Rounded Rectangle 4"/>
          <p:cNvSpPr/>
          <p:nvPr/>
        </p:nvSpPr>
        <p:spPr>
          <a:xfrm>
            <a:off x="755576" y="3068960"/>
            <a:ext cx="7538979" cy="1872208"/>
          </a:xfrm>
          <a:prstGeom prst="roundRect">
            <a:avLst/>
          </a:prstGeom>
          <a:solidFill>
            <a:schemeClr val="tx1">
              <a:lumMod val="50000"/>
              <a:lumOff val="50000"/>
              <a:alpha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Minimize	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B23333"/>
                </a:solidFill>
              </a:rPr>
              <a:t>o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i="1" dirty="0" err="1">
                <a:solidFill>
                  <a:schemeClr val="tx1"/>
                </a:solidFill>
              </a:rPr>
              <a:t>y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+ </a:t>
            </a:r>
            <a:r>
              <a:rPr lang="el-GR" sz="2400" dirty="0">
                <a:solidFill>
                  <a:schemeClr val="tx1"/>
                </a:solidFill>
              </a:rPr>
              <a:t>Σ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606060"/>
                </a:solidFill>
              </a:rPr>
              <a:t>F</a:t>
            </a:r>
            <a:r>
              <a:rPr lang="en-US" sz="2400" baseline="-25000" dirty="0">
                <a:solidFill>
                  <a:schemeClr val="tx1"/>
                </a:solidFill>
              </a:rPr>
              <a:t>,</a:t>
            </a:r>
            <a:r>
              <a:rPr lang="en-US" sz="2400" i="1" baseline="-25000" dirty="0">
                <a:solidFill>
                  <a:schemeClr val="tx1"/>
                </a:solidFill>
              </a:rPr>
              <a:t> </a:t>
            </a:r>
            <a:r>
              <a:rPr lang="en-US" sz="2400" i="1" baseline="-25000" dirty="0" err="1">
                <a:solidFill>
                  <a:schemeClr val="tx1"/>
                </a:solidFill>
              </a:rPr>
              <a:t>j</a:t>
            </a:r>
            <a:r>
              <a:rPr lang="en-US" sz="2400" baseline="-25000" dirty="0" err="1">
                <a:solidFill>
                  <a:schemeClr val="tx1"/>
                </a:solidFill>
              </a:rPr>
              <a:t>∈</a:t>
            </a:r>
            <a:r>
              <a:rPr lang="en-US" sz="2400" i="1" baseline="-25000" dirty="0" err="1">
                <a:solidFill>
                  <a:srgbClr val="B26033"/>
                </a:solidFill>
              </a:rPr>
              <a:t>D</a:t>
            </a:r>
            <a:r>
              <a:rPr lang="en-US" sz="2400" i="1" dirty="0">
                <a:solidFill>
                  <a:srgbClr val="D23333"/>
                </a:solidFill>
              </a:rPr>
              <a:t> </a:t>
            </a:r>
            <a:r>
              <a:rPr lang="en-US" sz="2400" i="1" dirty="0" err="1">
                <a:solidFill>
                  <a:srgbClr val="338080"/>
                </a:solidFill>
              </a:rPr>
              <a:t>c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subject to	</a:t>
            </a:r>
            <a:r>
              <a:rPr lang="en-US" altLang="ko-KR" sz="2400" i="1" dirty="0" err="1">
                <a:solidFill>
                  <a:schemeClr val="tx1"/>
                </a:solidFill>
              </a:rPr>
              <a:t>x</a:t>
            </a:r>
            <a:r>
              <a:rPr lang="en-US" altLang="ko-KR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≤ </a:t>
            </a:r>
            <a:r>
              <a:rPr lang="en-US" altLang="ko-KR" sz="2400" i="1" dirty="0" err="1">
                <a:solidFill>
                  <a:schemeClr val="tx1"/>
                </a:solidFill>
              </a:rPr>
              <a:t>y</a:t>
            </a:r>
            <a:r>
              <a:rPr lang="en-US" altLang="ko-KR" sz="2400" i="1" baseline="-25000" dirty="0" err="1">
                <a:solidFill>
                  <a:schemeClr val="tx1"/>
                </a:solidFill>
              </a:rPr>
              <a:t>i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rgbClr val="000000"/>
                </a:solidFill>
              </a:rPr>
              <a:t>			∀</a:t>
            </a:r>
            <a:r>
              <a:rPr lang="en-US" altLang="ko-KR" sz="2400" i="1" dirty="0">
                <a:solidFill>
                  <a:srgbClr val="000000"/>
                </a:solidFill>
              </a:rPr>
              <a:t>i</a:t>
            </a:r>
            <a:r>
              <a:rPr lang="en-US" altLang="ko-KR" sz="2400" dirty="0">
                <a:solidFill>
                  <a:srgbClr val="000000"/>
                </a:solidFill>
              </a:rPr>
              <a:t>∈</a:t>
            </a:r>
            <a:r>
              <a:rPr lang="en-US" altLang="ko-KR" sz="2400" i="1" dirty="0">
                <a:solidFill>
                  <a:srgbClr val="606060"/>
                </a:solidFill>
              </a:rPr>
              <a:t>F</a:t>
            </a:r>
            <a:r>
              <a:rPr lang="en-US" altLang="ko-KR" sz="2400" i="1" dirty="0">
                <a:solidFill>
                  <a:srgbClr val="000000"/>
                </a:solidFill>
              </a:rPr>
              <a:t>, </a:t>
            </a:r>
            <a:r>
              <a:rPr lang="en-US" altLang="ko-KR" sz="2400" i="1" dirty="0" err="1">
                <a:solidFill>
                  <a:srgbClr val="000000"/>
                </a:solidFill>
              </a:rPr>
              <a:t>j</a:t>
            </a:r>
            <a:r>
              <a:rPr lang="en-US" altLang="ko-KR" sz="2400" dirty="0" err="1">
                <a:solidFill>
                  <a:srgbClr val="000000"/>
                </a:solidFill>
              </a:rPr>
              <a:t>∈</a:t>
            </a:r>
            <a:r>
              <a:rPr lang="en-US" altLang="ko-KR" sz="2400" i="1" dirty="0" err="1">
                <a:solidFill>
                  <a:srgbClr val="B26033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	</a:t>
            </a:r>
            <a:r>
              <a:rPr lang="el-GR" altLang="ko-KR" sz="2400" dirty="0">
                <a:solidFill>
                  <a:schemeClr val="tx1"/>
                </a:solidFill>
              </a:rPr>
              <a:t>Σ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i</a:t>
            </a:r>
            <a:r>
              <a:rPr lang="en-US" altLang="ko-KR" sz="2400" baseline="-25000" dirty="0">
                <a:solidFill>
                  <a:schemeClr val="tx1"/>
                </a:solidFill>
              </a:rPr>
              <a:t>∈</a:t>
            </a:r>
            <a:r>
              <a:rPr lang="en-US" altLang="ko-KR" sz="2400" i="1" baseline="-25000" dirty="0">
                <a:solidFill>
                  <a:srgbClr val="606060"/>
                </a:solidFill>
              </a:rPr>
              <a:t>F </a:t>
            </a:r>
            <a:r>
              <a:rPr lang="en-US" sz="2400" i="1" dirty="0" err="1">
                <a:solidFill>
                  <a:schemeClr val="tx1"/>
                </a:solidFill>
              </a:rPr>
              <a:t>x</a:t>
            </a:r>
            <a:r>
              <a:rPr lang="en-US" sz="2400" i="1" baseline="-25000" dirty="0" err="1">
                <a:solidFill>
                  <a:schemeClr val="tx1"/>
                </a:solidFill>
              </a:rPr>
              <a:t>ij</a:t>
            </a:r>
            <a:r>
              <a:rPr lang="en-US" altLang="ko-KR" sz="2400" i="1" baseline="-25000" dirty="0">
                <a:solidFill>
                  <a:schemeClr val="tx1"/>
                </a:solidFill>
              </a:rPr>
              <a:t> </a:t>
            </a:r>
            <a:r>
              <a:rPr lang="ko-KR" altLang="en-US" sz="2400" dirty="0">
                <a:solidFill>
                  <a:schemeClr val="tx1"/>
                </a:solidFill>
              </a:rPr>
              <a:t>≤</a:t>
            </a:r>
            <a:r>
              <a:rPr lang="ko-KR" altLang="en-US" sz="8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1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		</a:t>
            </a:r>
            <a:r>
              <a:rPr lang="en-US" altLang="ko-KR" sz="2400" dirty="0">
                <a:solidFill>
                  <a:srgbClr val="000000"/>
                </a:solidFill>
              </a:rPr>
              <a:t>∀</a:t>
            </a:r>
            <a:r>
              <a:rPr lang="en-US" altLang="ko-KR" sz="2400" i="1" dirty="0" err="1">
                <a:solidFill>
                  <a:srgbClr val="000000"/>
                </a:solidFill>
              </a:rPr>
              <a:t>j</a:t>
            </a:r>
            <a:r>
              <a:rPr lang="en-US" altLang="ko-KR" sz="2400" dirty="0" err="1">
                <a:solidFill>
                  <a:srgbClr val="000000"/>
                </a:solidFill>
              </a:rPr>
              <a:t>∈</a:t>
            </a:r>
            <a:r>
              <a:rPr lang="en-US" altLang="ko-KR" sz="2400" i="1" dirty="0" err="1">
                <a:solidFill>
                  <a:srgbClr val="B26033"/>
                </a:solidFill>
              </a:rPr>
              <a:t>D</a:t>
            </a:r>
            <a:endParaRPr lang="en-US" altLang="ko-KR" sz="2400" i="1" dirty="0">
              <a:solidFill>
                <a:srgbClr val="B26033"/>
              </a:solidFill>
            </a:endParaRPr>
          </a:p>
          <a:p>
            <a:r>
              <a:rPr lang="en-US" sz="2400" i="1" dirty="0">
                <a:solidFill>
                  <a:srgbClr val="B26033"/>
                </a:solidFill>
              </a:rPr>
              <a:t>		</a:t>
            </a:r>
            <a:r>
              <a:rPr lang="en-US" sz="2400" i="1" dirty="0">
                <a:solidFill>
                  <a:srgbClr val="000000"/>
                </a:solidFill>
              </a:rPr>
              <a:t>x, 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ko-KR" altLang="en-US" sz="2400" dirty="0">
                <a:solidFill>
                  <a:srgbClr val="000000"/>
                </a:solidFill>
              </a:rPr>
              <a:t>≥ </a:t>
            </a:r>
            <a:r>
              <a:rPr lang="en-US" altLang="ko-KR" sz="2400" dirty="0">
                <a:solidFill>
                  <a:srgbClr val="000000"/>
                </a:solidFill>
              </a:rPr>
              <a:t>0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2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Representing an LP solution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Simplifying assumption</a:t>
                </a:r>
              </a:p>
              <a:p>
                <a:pPr lvl="1"/>
                <a:r>
                  <a:rPr lang="en-US" altLang="ko-KR" dirty="0"/>
                  <a:t>Rational solution with common denominator </a:t>
                </a:r>
                <a:r>
                  <a:rPr lang="en-US" altLang="ko-KR" i="1" dirty="0"/>
                  <a:t>M</a:t>
                </a:r>
              </a:p>
              <a:p>
                <a:pPr lvl="1"/>
                <a:r>
                  <a:rPr lang="en-US" altLang="ko-KR" i="1" dirty="0" err="1"/>
                  <a:t>x</a:t>
                </a:r>
                <a:r>
                  <a:rPr lang="en-US" altLang="ko-KR" i="1" baseline="-25000" dirty="0" err="1"/>
                  <a:t>ij</a:t>
                </a:r>
                <a:r>
                  <a:rPr lang="en-US" altLang="ko-KR" i="1" baseline="-25000" dirty="0"/>
                  <a:t> </a:t>
                </a:r>
                <a:r>
                  <a:rPr lang="en-US" altLang="ko-KR" dirty="0">
                    <a:solidFill>
                      <a:srgbClr val="000000"/>
                    </a:solidFill>
                  </a:rPr>
                  <a:t>∈ {0,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rgbClr val="000000"/>
                    </a:solidFill>
                  </a:rPr>
                  <a:t>}, </a:t>
                </a:r>
                <a:r>
                  <a:rPr lang="en-US" altLang="ko-KR" i="1" dirty="0" err="1"/>
                  <a:t>y</a:t>
                </a:r>
                <a:r>
                  <a:rPr lang="en-US" altLang="ko-KR" i="1" baseline="-25000" dirty="0" err="1"/>
                  <a:t>i</a:t>
                </a:r>
                <a:r>
                  <a:rPr lang="en-US" altLang="ko-KR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7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93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Representing an LP solution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97832"/>
              </a:xfrm>
            </p:spPr>
            <p:txBody>
              <a:bodyPr/>
              <a:lstStyle/>
              <a:p>
                <a:r>
                  <a:rPr lang="en-US" altLang="ko-KR" dirty="0"/>
                  <a:t>Simplifying assumption</a:t>
                </a:r>
              </a:p>
              <a:p>
                <a:pPr lvl="1"/>
                <a:r>
                  <a:rPr lang="en-US" altLang="ko-KR" dirty="0"/>
                  <a:t>Rational solution with common denominator </a:t>
                </a:r>
                <a:r>
                  <a:rPr lang="en-US" altLang="ko-KR" i="1" dirty="0"/>
                  <a:t>M</a:t>
                </a:r>
              </a:p>
              <a:p>
                <a:pPr lvl="1"/>
                <a:r>
                  <a:rPr lang="en-US" altLang="ko-KR" i="1" dirty="0" err="1"/>
                  <a:t>x</a:t>
                </a:r>
                <a:r>
                  <a:rPr lang="en-US" altLang="ko-KR" i="1" baseline="-25000" dirty="0" err="1"/>
                  <a:t>ij</a:t>
                </a:r>
                <a:r>
                  <a:rPr lang="en-US" altLang="ko-KR" i="1" baseline="-25000" dirty="0"/>
                  <a:t> </a:t>
                </a:r>
                <a:r>
                  <a:rPr lang="en-US" altLang="ko-KR" dirty="0">
                    <a:solidFill>
                      <a:srgbClr val="000000"/>
                    </a:solidFill>
                  </a:rPr>
                  <a:t>∈ {0,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altLang="ko-KR" dirty="0">
                    <a:solidFill>
                      <a:srgbClr val="000000"/>
                    </a:solidFill>
                  </a:rPr>
                  <a:t>}, </a:t>
                </a:r>
                <a:r>
                  <a:rPr lang="en-US" altLang="ko-KR" i="1" dirty="0" err="1"/>
                  <a:t>y</a:t>
                </a:r>
                <a:r>
                  <a:rPr lang="en-US" altLang="ko-KR" i="1" baseline="-25000" dirty="0" err="1"/>
                  <a:t>i</a:t>
                </a:r>
                <a:r>
                  <a:rPr lang="en-US" altLang="ko-KR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r>
                  <a:rPr lang="en-US" altLang="ko-KR" dirty="0"/>
                  <a:t>LP solution can be represented as an unweighted graph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2497832"/>
              </a:xfrm>
              <a:blipFill rotWithShape="0">
                <a:blip r:embed="rId3"/>
                <a:stretch>
                  <a:fillRect l="-667" t="-1463" b="-2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10"/>
          <p:cNvSpPr/>
          <p:nvPr/>
        </p:nvSpPr>
        <p:spPr>
          <a:xfrm>
            <a:off x="1832109" y="511935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1391429" y="4252483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353193" y="4252483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3314957" y="4252483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"/>
          <p:cNvSpPr/>
          <p:nvPr/>
        </p:nvSpPr>
        <p:spPr>
          <a:xfrm>
            <a:off x="2787116" y="511935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3628" y="38970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1/4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5392" y="38970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3/4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47156" y="38970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2/4</a:t>
            </a:r>
            <a:endParaRPr lang="ko-KR" altLang="en-US" dirty="0"/>
          </a:p>
        </p:txBody>
      </p:sp>
      <p:cxnSp>
        <p:nvCxnSpPr>
          <p:cNvPr id="14" name="직선 연결선 13"/>
          <p:cNvCxnSpPr>
            <a:stCxn id="5" idx="2"/>
            <a:endCxn id="4" idx="0"/>
          </p:cNvCxnSpPr>
          <p:nvPr/>
        </p:nvCxnSpPr>
        <p:spPr>
          <a:xfrm>
            <a:off x="1463437" y="4396499"/>
            <a:ext cx="458682" cy="722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91175" y="49365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4" idx="0"/>
            <a:endCxn id="6" idx="2"/>
          </p:cNvCxnSpPr>
          <p:nvPr/>
        </p:nvCxnSpPr>
        <p:spPr>
          <a:xfrm flipV="1">
            <a:off x="1922119" y="4396499"/>
            <a:ext cx="503082" cy="722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6" idx="2"/>
            <a:endCxn id="9" idx="0"/>
          </p:cNvCxnSpPr>
          <p:nvPr/>
        </p:nvCxnSpPr>
        <p:spPr>
          <a:xfrm>
            <a:off x="2425201" y="4396499"/>
            <a:ext cx="451925" cy="722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stCxn id="9" idx="0"/>
            <a:endCxn id="7" idx="2"/>
          </p:cNvCxnSpPr>
          <p:nvPr/>
        </p:nvCxnSpPr>
        <p:spPr>
          <a:xfrm flipV="1">
            <a:off x="2877126" y="4396499"/>
            <a:ext cx="509839" cy="722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52543" y="46304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1/4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54851" y="438563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3/4</a:t>
            </a:r>
            <a:endParaRPr lang="ko-KR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98870" y="438259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2/4</a:t>
            </a:r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68498" y="46278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2/4</a:t>
            </a:r>
            <a:endParaRPr lang="ko-KR" altLang="en-US" dirty="0"/>
          </a:p>
        </p:txBody>
      </p:sp>
      <p:sp>
        <p:nvSpPr>
          <p:cNvPr id="43" name="Oval 10"/>
          <p:cNvSpPr/>
          <p:nvPr/>
        </p:nvSpPr>
        <p:spPr>
          <a:xfrm>
            <a:off x="6128804" y="511414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1"/>
          <p:cNvSpPr/>
          <p:nvPr/>
        </p:nvSpPr>
        <p:spPr>
          <a:xfrm>
            <a:off x="5688124" y="424727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1"/>
          <p:cNvSpPr/>
          <p:nvPr/>
        </p:nvSpPr>
        <p:spPr>
          <a:xfrm>
            <a:off x="6649887" y="425324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1"/>
          <p:cNvSpPr/>
          <p:nvPr/>
        </p:nvSpPr>
        <p:spPr>
          <a:xfrm>
            <a:off x="7480529" y="425324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0"/>
          <p:cNvSpPr/>
          <p:nvPr/>
        </p:nvSpPr>
        <p:spPr>
          <a:xfrm>
            <a:off x="7083811" y="511414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직선 연결선 50"/>
          <p:cNvCxnSpPr>
            <a:stCxn id="44" idx="2"/>
            <a:endCxn id="43" idx="0"/>
          </p:cNvCxnSpPr>
          <p:nvPr/>
        </p:nvCxnSpPr>
        <p:spPr>
          <a:xfrm>
            <a:off x="5760132" y="4391290"/>
            <a:ext cx="458682" cy="7228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6487870" y="4931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43" idx="0"/>
            <a:endCxn id="45" idx="2"/>
          </p:cNvCxnSpPr>
          <p:nvPr/>
        </p:nvCxnSpPr>
        <p:spPr>
          <a:xfrm flipV="1">
            <a:off x="6218814" y="4397263"/>
            <a:ext cx="503081" cy="716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45" idx="2"/>
            <a:endCxn id="47" idx="0"/>
          </p:cNvCxnSpPr>
          <p:nvPr/>
        </p:nvCxnSpPr>
        <p:spPr>
          <a:xfrm>
            <a:off x="6721895" y="4397263"/>
            <a:ext cx="451926" cy="716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47" idx="0"/>
            <a:endCxn id="46" idx="2"/>
          </p:cNvCxnSpPr>
          <p:nvPr/>
        </p:nvCxnSpPr>
        <p:spPr>
          <a:xfrm flipV="1">
            <a:off x="7173821" y="4397263"/>
            <a:ext cx="378716" cy="716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1"/>
          <p:cNvSpPr/>
          <p:nvPr/>
        </p:nvSpPr>
        <p:spPr>
          <a:xfrm>
            <a:off x="6875850" y="425251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1"/>
          <p:cNvSpPr/>
          <p:nvPr/>
        </p:nvSpPr>
        <p:spPr>
          <a:xfrm>
            <a:off x="6411663" y="4252673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11"/>
          <p:cNvSpPr/>
          <p:nvPr/>
        </p:nvSpPr>
        <p:spPr>
          <a:xfrm>
            <a:off x="7701999" y="4253247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직선 연결선 63"/>
          <p:cNvCxnSpPr>
            <a:stCxn id="47" idx="0"/>
            <a:endCxn id="62" idx="2"/>
          </p:cNvCxnSpPr>
          <p:nvPr/>
        </p:nvCxnSpPr>
        <p:spPr>
          <a:xfrm flipV="1">
            <a:off x="7173821" y="4397263"/>
            <a:ext cx="600186" cy="716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60" idx="2"/>
            <a:endCxn id="47" idx="0"/>
          </p:cNvCxnSpPr>
          <p:nvPr/>
        </p:nvCxnSpPr>
        <p:spPr>
          <a:xfrm>
            <a:off x="6947858" y="4396526"/>
            <a:ext cx="225963" cy="717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>
            <a:stCxn id="43" idx="0"/>
            <a:endCxn id="60" idx="2"/>
          </p:cNvCxnSpPr>
          <p:nvPr/>
        </p:nvCxnSpPr>
        <p:spPr>
          <a:xfrm flipV="1">
            <a:off x="6218814" y="4396526"/>
            <a:ext cx="729044" cy="717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43" idx="0"/>
            <a:endCxn id="61" idx="2"/>
          </p:cNvCxnSpPr>
          <p:nvPr/>
        </p:nvCxnSpPr>
        <p:spPr>
          <a:xfrm flipV="1">
            <a:off x="6218814" y="4396689"/>
            <a:ext cx="264857" cy="7174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11"/>
          <p:cNvSpPr/>
          <p:nvPr/>
        </p:nvSpPr>
        <p:spPr>
          <a:xfrm>
            <a:off x="4090383" y="424727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924107" y="389705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0/4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004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70140"/>
          </a:xfrm>
        </p:spPr>
        <p:txBody>
          <a:bodyPr>
            <a:normAutofit/>
          </a:bodyPr>
          <a:lstStyle/>
          <a:p>
            <a:r>
              <a:rPr lang="en-US" altLang="ko-KR" dirty="0"/>
              <a:t>If</a:t>
            </a:r>
          </a:p>
          <a:p>
            <a:pPr lvl="1"/>
            <a:r>
              <a:rPr lang="en-US" altLang="ko-KR" dirty="0"/>
              <a:t>each facility is opened w. p. 1/</a:t>
            </a:r>
            <a:r>
              <a:rPr lang="en-US" altLang="ko-KR" i="1" dirty="0"/>
              <a:t>M</a:t>
            </a:r>
            <a:r>
              <a:rPr lang="en-US" altLang="ko-KR" dirty="0"/>
              <a:t>, and</a:t>
            </a:r>
          </a:p>
          <a:p>
            <a:pPr lvl="1"/>
            <a:r>
              <a:rPr lang="en-US" altLang="ko-KR" dirty="0"/>
              <a:t>each client j is connected via an edge (</a:t>
            </a:r>
            <a:r>
              <a:rPr lang="en-US" altLang="ko-KR" i="1" dirty="0"/>
              <a:t>j</a:t>
            </a:r>
            <a:r>
              <a:rPr lang="en-US" altLang="ko-KR" dirty="0"/>
              <a:t>, </a:t>
            </a:r>
            <a:r>
              <a:rPr lang="en-US" altLang="ko-KR" i="1" dirty="0" err="1"/>
              <a:t>i</a:t>
            </a:r>
            <a:r>
              <a:rPr lang="en-US" altLang="ko-KR" dirty="0"/>
              <a:t>) w. p. 1/</a:t>
            </a:r>
            <a:r>
              <a:rPr lang="en-US" altLang="ko-KR" i="1" dirty="0"/>
              <a:t>M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done!</a:t>
            </a:r>
          </a:p>
          <a:p>
            <a:pPr lvl="1"/>
            <a:endParaRPr lang="ko-KR" altLang="en-US" dirty="0"/>
          </a:p>
        </p:txBody>
      </p:sp>
      <p:cxnSp>
        <p:nvCxnSpPr>
          <p:cNvPr id="113" name="직선 연결선 112"/>
          <p:cNvCxnSpPr/>
          <p:nvPr/>
        </p:nvCxnSpPr>
        <p:spPr>
          <a:xfrm flipV="1">
            <a:off x="3173162" y="4050208"/>
            <a:ext cx="323027" cy="730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2685592" y="4802144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3139535" y="4789641"/>
            <a:ext cx="379677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2710153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3999162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 flipV="1">
            <a:off x="3989087" y="4790644"/>
            <a:ext cx="1454842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4004941" y="4789641"/>
            <a:ext cx="604976" cy="57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V="1">
            <a:off x="3553651" y="4784013"/>
            <a:ext cx="457133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V="1">
            <a:off x="4926540" y="4505949"/>
            <a:ext cx="866295" cy="283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V="1">
            <a:off x="4627918" y="4776889"/>
            <a:ext cx="356471" cy="57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4986537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508410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V="1">
            <a:off x="2200905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48" idx="0"/>
          </p:cNvCxnSpPr>
          <p:nvPr/>
        </p:nvCxnSpPr>
        <p:spPr>
          <a:xfrm flipV="1">
            <a:off x="1925446" y="4802144"/>
            <a:ext cx="300020" cy="447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2226833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LP-rounding algorithms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647" y="393447"/>
            <a:ext cx="2037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Shmoys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et al. 1997]</a:t>
            </a:r>
          </a:p>
          <a:p>
            <a:r>
              <a:rPr lang="en-US" altLang="ko-KR" sz="1400" dirty="0"/>
              <a:t>[</a:t>
            </a:r>
            <a:r>
              <a:rPr lang="en-US" altLang="ko-KR" sz="1400" dirty="0" err="1"/>
              <a:t>Chudak</a:t>
            </a:r>
            <a:r>
              <a:rPr lang="en-US" altLang="ko-KR" sz="1400" dirty="0"/>
              <a:t> &amp; </a:t>
            </a:r>
            <a:r>
              <a:rPr lang="en-US" altLang="ko-KR" sz="1400" dirty="0" err="1"/>
              <a:t>Shmoys</a:t>
            </a:r>
            <a:r>
              <a:rPr lang="en-US" altLang="ko-KR" sz="1400" dirty="0"/>
              <a:t> 2003]</a:t>
            </a:r>
          </a:p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Byrka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Aardal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2010]</a:t>
            </a:r>
          </a:p>
        </p:txBody>
      </p:sp>
      <p:sp>
        <p:nvSpPr>
          <p:cNvPr id="48" name="Rectangle 11"/>
          <p:cNvSpPr/>
          <p:nvPr/>
        </p:nvSpPr>
        <p:spPr>
          <a:xfrm>
            <a:off x="1853438" y="524973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직선 연결선 56"/>
          <p:cNvCxnSpPr/>
          <p:nvPr/>
        </p:nvCxnSpPr>
        <p:spPr>
          <a:xfrm>
            <a:off x="1988200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2812155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1"/>
          <p:cNvSpPr/>
          <p:nvPr/>
        </p:nvSpPr>
        <p:spPr>
          <a:xfrm>
            <a:off x="2617547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1"/>
          <p:cNvSpPr/>
          <p:nvPr/>
        </p:nvSpPr>
        <p:spPr>
          <a:xfrm>
            <a:off x="2617547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748706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"/>
          <p:cNvSpPr/>
          <p:nvPr/>
        </p:nvSpPr>
        <p:spPr>
          <a:xfrm>
            <a:off x="1655676" y="422108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0"/>
          <p:cNvSpPr/>
          <p:nvPr/>
        </p:nvSpPr>
        <p:spPr>
          <a:xfrm>
            <a:off x="2124152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직선 연결선 116"/>
          <p:cNvCxnSpPr/>
          <p:nvPr/>
        </p:nvCxnSpPr>
        <p:spPr>
          <a:xfrm>
            <a:off x="294964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3659884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"/>
          <p:cNvSpPr/>
          <p:nvPr/>
        </p:nvSpPr>
        <p:spPr>
          <a:xfrm>
            <a:off x="3461953" y="39782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"/>
          <p:cNvSpPr/>
          <p:nvPr/>
        </p:nvSpPr>
        <p:spPr>
          <a:xfrm>
            <a:off x="3465276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0"/>
          <p:cNvSpPr/>
          <p:nvPr/>
        </p:nvSpPr>
        <p:spPr>
          <a:xfrm>
            <a:off x="308559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378645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610412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1"/>
          <p:cNvSpPr/>
          <p:nvPr/>
        </p:nvSpPr>
        <p:spPr>
          <a:xfrm>
            <a:off x="4415804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1"/>
          <p:cNvSpPr/>
          <p:nvPr/>
        </p:nvSpPr>
        <p:spPr>
          <a:xfrm>
            <a:off x="4527385" y="52932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0"/>
          <p:cNvSpPr/>
          <p:nvPr/>
        </p:nvSpPr>
        <p:spPr>
          <a:xfrm>
            <a:off x="392240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직선 연결선 137"/>
          <p:cNvCxnSpPr/>
          <p:nvPr/>
        </p:nvCxnSpPr>
        <p:spPr>
          <a:xfrm>
            <a:off x="4747904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5571859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1"/>
          <p:cNvSpPr/>
          <p:nvPr/>
        </p:nvSpPr>
        <p:spPr>
          <a:xfrm>
            <a:off x="5750151" y="4433941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1"/>
          <p:cNvSpPr/>
          <p:nvPr/>
        </p:nvSpPr>
        <p:spPr>
          <a:xfrm>
            <a:off x="5377251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0"/>
          <p:cNvSpPr/>
          <p:nvPr/>
        </p:nvSpPr>
        <p:spPr>
          <a:xfrm>
            <a:off x="4883856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35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타원 161"/>
          <p:cNvSpPr/>
          <p:nvPr/>
        </p:nvSpPr>
        <p:spPr>
          <a:xfrm>
            <a:off x="4142727" y="3903249"/>
            <a:ext cx="1893877" cy="177479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70140"/>
          </a:xfrm>
        </p:spPr>
        <p:txBody>
          <a:bodyPr>
            <a:normAutofit/>
          </a:bodyPr>
          <a:lstStyle/>
          <a:p>
            <a:r>
              <a:rPr lang="en-US" altLang="ko-KR" dirty="0"/>
              <a:t>If</a:t>
            </a:r>
          </a:p>
          <a:p>
            <a:pPr lvl="1"/>
            <a:r>
              <a:rPr lang="en-US" altLang="ko-KR" dirty="0"/>
              <a:t>each facility is opened w. p. 1/</a:t>
            </a:r>
            <a:r>
              <a:rPr lang="en-US" altLang="ko-KR" i="1" dirty="0"/>
              <a:t>M</a:t>
            </a:r>
            <a:r>
              <a:rPr lang="en-US" altLang="ko-KR" dirty="0"/>
              <a:t>, and</a:t>
            </a:r>
          </a:p>
          <a:p>
            <a:pPr lvl="1"/>
            <a:r>
              <a:rPr lang="en-US" altLang="ko-KR" dirty="0"/>
              <a:t>each client j is connected via an edge (</a:t>
            </a:r>
            <a:r>
              <a:rPr lang="en-US" altLang="ko-KR" i="1" dirty="0"/>
              <a:t>j</a:t>
            </a:r>
            <a:r>
              <a:rPr lang="en-US" altLang="ko-KR" dirty="0"/>
              <a:t>, </a:t>
            </a:r>
            <a:r>
              <a:rPr lang="en-US" altLang="ko-KR" i="1" dirty="0" err="1"/>
              <a:t>i</a:t>
            </a:r>
            <a:r>
              <a:rPr lang="en-US" altLang="ko-KR" dirty="0"/>
              <a:t>) w. p. 1/</a:t>
            </a:r>
            <a:r>
              <a:rPr lang="en-US" altLang="ko-KR" i="1" dirty="0"/>
              <a:t>M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done!</a:t>
            </a:r>
          </a:p>
          <a:p>
            <a:r>
              <a:rPr lang="en-US" altLang="ko-KR" dirty="0"/>
              <a:t>Clusters of </a:t>
            </a:r>
            <a:r>
              <a:rPr lang="en-US" altLang="ko-KR" i="1" dirty="0"/>
              <a:t>M</a:t>
            </a:r>
            <a:r>
              <a:rPr lang="en-US" altLang="ko-KR" dirty="0"/>
              <a:t> facilities, centered at clients</a:t>
            </a:r>
          </a:p>
          <a:p>
            <a:pPr lvl="1"/>
            <a:endParaRPr lang="ko-KR" altLang="en-US" dirty="0"/>
          </a:p>
        </p:txBody>
      </p:sp>
      <p:sp>
        <p:nvSpPr>
          <p:cNvPr id="161" name="타원 160"/>
          <p:cNvSpPr/>
          <p:nvPr/>
        </p:nvSpPr>
        <p:spPr>
          <a:xfrm>
            <a:off x="1435188" y="3873400"/>
            <a:ext cx="1603015" cy="178784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3" name="직선 연결선 112"/>
          <p:cNvCxnSpPr/>
          <p:nvPr/>
        </p:nvCxnSpPr>
        <p:spPr>
          <a:xfrm flipV="1">
            <a:off x="3173162" y="4050208"/>
            <a:ext cx="323027" cy="730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2685592" y="4802144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3139535" y="4789641"/>
            <a:ext cx="379677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2710153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3999162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 flipV="1">
            <a:off x="3989087" y="4790644"/>
            <a:ext cx="1454842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4004941" y="4789641"/>
            <a:ext cx="604976" cy="57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V="1">
            <a:off x="3553651" y="4784013"/>
            <a:ext cx="457133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V="1">
            <a:off x="4926540" y="4505949"/>
            <a:ext cx="866295" cy="283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V="1">
            <a:off x="4627918" y="4776889"/>
            <a:ext cx="356471" cy="57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4986537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508410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V="1">
            <a:off x="2200905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48" idx="0"/>
          </p:cNvCxnSpPr>
          <p:nvPr/>
        </p:nvCxnSpPr>
        <p:spPr>
          <a:xfrm flipV="1">
            <a:off x="1925446" y="4802144"/>
            <a:ext cx="300020" cy="447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2226833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LP-rounding algorithms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647" y="393447"/>
            <a:ext cx="2037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Shmoys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et al. 1997]</a:t>
            </a:r>
          </a:p>
          <a:p>
            <a:r>
              <a:rPr lang="en-US" altLang="ko-KR" sz="1400" dirty="0"/>
              <a:t>[</a:t>
            </a:r>
            <a:r>
              <a:rPr lang="en-US" altLang="ko-KR" sz="1400" dirty="0" err="1"/>
              <a:t>Chudak</a:t>
            </a:r>
            <a:r>
              <a:rPr lang="en-US" altLang="ko-KR" sz="1400" dirty="0"/>
              <a:t> &amp; </a:t>
            </a:r>
            <a:r>
              <a:rPr lang="en-US" altLang="ko-KR" sz="1400" dirty="0" err="1"/>
              <a:t>Shmoys</a:t>
            </a:r>
            <a:r>
              <a:rPr lang="en-US" altLang="ko-KR" sz="1400" dirty="0"/>
              <a:t> 2003]</a:t>
            </a:r>
          </a:p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Byrka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Aardal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2010]</a:t>
            </a:r>
          </a:p>
        </p:txBody>
      </p:sp>
      <p:sp>
        <p:nvSpPr>
          <p:cNvPr id="48" name="Rectangle 11"/>
          <p:cNvSpPr/>
          <p:nvPr/>
        </p:nvSpPr>
        <p:spPr>
          <a:xfrm>
            <a:off x="1853438" y="524973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직선 연결선 56"/>
          <p:cNvCxnSpPr/>
          <p:nvPr/>
        </p:nvCxnSpPr>
        <p:spPr>
          <a:xfrm>
            <a:off x="1988200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2812155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1"/>
          <p:cNvSpPr/>
          <p:nvPr/>
        </p:nvSpPr>
        <p:spPr>
          <a:xfrm>
            <a:off x="2617547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1"/>
          <p:cNvSpPr/>
          <p:nvPr/>
        </p:nvSpPr>
        <p:spPr>
          <a:xfrm>
            <a:off x="2617547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748706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"/>
          <p:cNvSpPr/>
          <p:nvPr/>
        </p:nvSpPr>
        <p:spPr>
          <a:xfrm>
            <a:off x="1655676" y="422108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0"/>
          <p:cNvSpPr/>
          <p:nvPr/>
        </p:nvSpPr>
        <p:spPr>
          <a:xfrm>
            <a:off x="2124152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직선 연결선 116"/>
          <p:cNvCxnSpPr/>
          <p:nvPr/>
        </p:nvCxnSpPr>
        <p:spPr>
          <a:xfrm>
            <a:off x="294964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3659884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"/>
          <p:cNvSpPr/>
          <p:nvPr/>
        </p:nvSpPr>
        <p:spPr>
          <a:xfrm>
            <a:off x="3461953" y="397820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"/>
          <p:cNvSpPr/>
          <p:nvPr/>
        </p:nvSpPr>
        <p:spPr>
          <a:xfrm>
            <a:off x="3465276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0"/>
          <p:cNvSpPr/>
          <p:nvPr/>
        </p:nvSpPr>
        <p:spPr>
          <a:xfrm>
            <a:off x="308559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378645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610412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1"/>
          <p:cNvSpPr/>
          <p:nvPr/>
        </p:nvSpPr>
        <p:spPr>
          <a:xfrm>
            <a:off x="4415804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1"/>
          <p:cNvSpPr/>
          <p:nvPr/>
        </p:nvSpPr>
        <p:spPr>
          <a:xfrm>
            <a:off x="4527385" y="52932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0"/>
          <p:cNvSpPr/>
          <p:nvPr/>
        </p:nvSpPr>
        <p:spPr>
          <a:xfrm>
            <a:off x="392240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직선 연결선 137"/>
          <p:cNvCxnSpPr/>
          <p:nvPr/>
        </p:nvCxnSpPr>
        <p:spPr>
          <a:xfrm>
            <a:off x="4747904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5571859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1"/>
          <p:cNvSpPr/>
          <p:nvPr/>
        </p:nvSpPr>
        <p:spPr>
          <a:xfrm>
            <a:off x="5750151" y="4433941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1"/>
          <p:cNvSpPr/>
          <p:nvPr/>
        </p:nvSpPr>
        <p:spPr>
          <a:xfrm>
            <a:off x="5377251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0"/>
          <p:cNvSpPr/>
          <p:nvPr/>
        </p:nvSpPr>
        <p:spPr>
          <a:xfrm>
            <a:off x="4883856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49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타원 161"/>
          <p:cNvSpPr/>
          <p:nvPr/>
        </p:nvSpPr>
        <p:spPr>
          <a:xfrm>
            <a:off x="4142727" y="3903249"/>
            <a:ext cx="1893877" cy="177479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70140"/>
          </a:xfrm>
        </p:spPr>
        <p:txBody>
          <a:bodyPr>
            <a:normAutofit/>
          </a:bodyPr>
          <a:lstStyle/>
          <a:p>
            <a:r>
              <a:rPr lang="en-US" altLang="ko-KR" dirty="0"/>
              <a:t>If</a:t>
            </a:r>
          </a:p>
          <a:p>
            <a:pPr lvl="1"/>
            <a:r>
              <a:rPr lang="en-US" altLang="ko-KR" dirty="0"/>
              <a:t>each facility is opened w. p. 1/</a:t>
            </a:r>
            <a:r>
              <a:rPr lang="en-US" altLang="ko-KR" i="1" dirty="0"/>
              <a:t>M</a:t>
            </a:r>
            <a:r>
              <a:rPr lang="en-US" altLang="ko-KR" dirty="0"/>
              <a:t>, and</a:t>
            </a:r>
          </a:p>
          <a:p>
            <a:pPr lvl="1"/>
            <a:r>
              <a:rPr lang="en-US" altLang="ko-KR" dirty="0"/>
              <a:t>each client j is connected via an edge (</a:t>
            </a:r>
            <a:r>
              <a:rPr lang="en-US" altLang="ko-KR" i="1" dirty="0"/>
              <a:t>j</a:t>
            </a:r>
            <a:r>
              <a:rPr lang="en-US" altLang="ko-KR" dirty="0"/>
              <a:t>, </a:t>
            </a:r>
            <a:r>
              <a:rPr lang="en-US" altLang="ko-KR" i="1" dirty="0" err="1"/>
              <a:t>i</a:t>
            </a:r>
            <a:r>
              <a:rPr lang="en-US" altLang="ko-KR" dirty="0"/>
              <a:t>) w. p. 1/</a:t>
            </a:r>
            <a:r>
              <a:rPr lang="en-US" altLang="ko-KR" i="1" dirty="0"/>
              <a:t>M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done!</a:t>
            </a:r>
          </a:p>
          <a:p>
            <a:r>
              <a:rPr lang="en-US" altLang="ko-KR" dirty="0"/>
              <a:t>Clusters of </a:t>
            </a:r>
            <a:r>
              <a:rPr lang="en-US" altLang="ko-KR" i="1" dirty="0"/>
              <a:t>M</a:t>
            </a:r>
            <a:r>
              <a:rPr lang="en-US" altLang="ko-KR" dirty="0"/>
              <a:t> facilities, centered at clients</a:t>
            </a:r>
          </a:p>
          <a:p>
            <a:pPr lvl="1"/>
            <a:r>
              <a:rPr lang="en-US" altLang="ko-KR" dirty="0"/>
              <a:t>Open exactly 1 facility in each cluster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161" name="타원 160"/>
          <p:cNvSpPr/>
          <p:nvPr/>
        </p:nvSpPr>
        <p:spPr>
          <a:xfrm>
            <a:off x="1435188" y="3873400"/>
            <a:ext cx="1603015" cy="178784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3" name="직선 연결선 112"/>
          <p:cNvCxnSpPr/>
          <p:nvPr/>
        </p:nvCxnSpPr>
        <p:spPr>
          <a:xfrm flipV="1">
            <a:off x="3173162" y="4050208"/>
            <a:ext cx="323027" cy="730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2685592" y="4802144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3139535" y="4789641"/>
            <a:ext cx="379677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2710153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3999162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 flipV="1">
            <a:off x="3989087" y="4790644"/>
            <a:ext cx="1454842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4004941" y="4789641"/>
            <a:ext cx="604976" cy="57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V="1">
            <a:off x="3553651" y="4784013"/>
            <a:ext cx="457133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V="1">
            <a:off x="4926540" y="4505949"/>
            <a:ext cx="866295" cy="283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V="1">
            <a:off x="4627918" y="4776889"/>
            <a:ext cx="356471" cy="57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4986537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508410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V="1">
            <a:off x="2200905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48" idx="0"/>
          </p:cNvCxnSpPr>
          <p:nvPr/>
        </p:nvCxnSpPr>
        <p:spPr>
          <a:xfrm flipV="1">
            <a:off x="1925446" y="4802144"/>
            <a:ext cx="300020" cy="447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2226833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LP-rounding algorithms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647" y="393447"/>
            <a:ext cx="2037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Shmoys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et al. 1997]</a:t>
            </a:r>
          </a:p>
          <a:p>
            <a:r>
              <a:rPr lang="en-US" altLang="ko-KR" sz="1400" dirty="0"/>
              <a:t>[</a:t>
            </a:r>
            <a:r>
              <a:rPr lang="en-US" altLang="ko-KR" sz="1400" dirty="0" err="1"/>
              <a:t>Chudak</a:t>
            </a:r>
            <a:r>
              <a:rPr lang="en-US" altLang="ko-KR" sz="1400" dirty="0"/>
              <a:t> &amp; </a:t>
            </a:r>
            <a:r>
              <a:rPr lang="en-US" altLang="ko-KR" sz="1400" dirty="0" err="1"/>
              <a:t>Shmoys</a:t>
            </a:r>
            <a:r>
              <a:rPr lang="en-US" altLang="ko-KR" sz="1400" dirty="0"/>
              <a:t> 2003]</a:t>
            </a:r>
          </a:p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Byrka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Aardal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2010]</a:t>
            </a:r>
          </a:p>
        </p:txBody>
      </p:sp>
      <p:sp>
        <p:nvSpPr>
          <p:cNvPr id="48" name="Rectangle 11"/>
          <p:cNvSpPr/>
          <p:nvPr/>
        </p:nvSpPr>
        <p:spPr>
          <a:xfrm>
            <a:off x="1853438" y="524973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직선 연결선 56"/>
          <p:cNvCxnSpPr/>
          <p:nvPr/>
        </p:nvCxnSpPr>
        <p:spPr>
          <a:xfrm>
            <a:off x="1988200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2812155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1"/>
          <p:cNvSpPr/>
          <p:nvPr/>
        </p:nvSpPr>
        <p:spPr>
          <a:xfrm>
            <a:off x="2617547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1"/>
          <p:cNvSpPr/>
          <p:nvPr/>
        </p:nvSpPr>
        <p:spPr>
          <a:xfrm>
            <a:off x="2617547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748706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"/>
          <p:cNvSpPr/>
          <p:nvPr/>
        </p:nvSpPr>
        <p:spPr>
          <a:xfrm>
            <a:off x="1655676" y="422108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0"/>
          <p:cNvSpPr/>
          <p:nvPr/>
        </p:nvSpPr>
        <p:spPr>
          <a:xfrm>
            <a:off x="2124152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직선 연결선 116"/>
          <p:cNvCxnSpPr/>
          <p:nvPr/>
        </p:nvCxnSpPr>
        <p:spPr>
          <a:xfrm>
            <a:off x="294964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3659884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"/>
          <p:cNvSpPr/>
          <p:nvPr/>
        </p:nvSpPr>
        <p:spPr>
          <a:xfrm>
            <a:off x="3461953" y="397820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"/>
          <p:cNvSpPr/>
          <p:nvPr/>
        </p:nvSpPr>
        <p:spPr>
          <a:xfrm>
            <a:off x="3465276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0"/>
          <p:cNvSpPr/>
          <p:nvPr/>
        </p:nvSpPr>
        <p:spPr>
          <a:xfrm>
            <a:off x="308559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378645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610412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1"/>
          <p:cNvSpPr/>
          <p:nvPr/>
        </p:nvSpPr>
        <p:spPr>
          <a:xfrm>
            <a:off x="4415804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1"/>
          <p:cNvSpPr/>
          <p:nvPr/>
        </p:nvSpPr>
        <p:spPr>
          <a:xfrm>
            <a:off x="4527385" y="52932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0"/>
          <p:cNvSpPr/>
          <p:nvPr/>
        </p:nvSpPr>
        <p:spPr>
          <a:xfrm>
            <a:off x="392240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직선 연결선 137"/>
          <p:cNvCxnSpPr/>
          <p:nvPr/>
        </p:nvCxnSpPr>
        <p:spPr>
          <a:xfrm>
            <a:off x="4747904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5571859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1"/>
          <p:cNvSpPr/>
          <p:nvPr/>
        </p:nvSpPr>
        <p:spPr>
          <a:xfrm>
            <a:off x="5750151" y="4433941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1"/>
          <p:cNvSpPr/>
          <p:nvPr/>
        </p:nvSpPr>
        <p:spPr>
          <a:xfrm>
            <a:off x="5377251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0"/>
          <p:cNvSpPr/>
          <p:nvPr/>
        </p:nvSpPr>
        <p:spPr>
          <a:xfrm>
            <a:off x="4883856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3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타원 161"/>
          <p:cNvSpPr/>
          <p:nvPr/>
        </p:nvSpPr>
        <p:spPr>
          <a:xfrm>
            <a:off x="4142727" y="3903249"/>
            <a:ext cx="1893877" cy="177479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70140"/>
          </a:xfrm>
        </p:spPr>
        <p:txBody>
          <a:bodyPr>
            <a:normAutofit/>
          </a:bodyPr>
          <a:lstStyle/>
          <a:p>
            <a:r>
              <a:rPr lang="en-US" altLang="ko-KR" dirty="0"/>
              <a:t>If</a:t>
            </a:r>
          </a:p>
          <a:p>
            <a:pPr lvl="1"/>
            <a:r>
              <a:rPr lang="en-US" altLang="ko-KR" dirty="0"/>
              <a:t>each facility is opened w. p. 1/</a:t>
            </a:r>
            <a:r>
              <a:rPr lang="en-US" altLang="ko-KR" i="1" dirty="0"/>
              <a:t>M</a:t>
            </a:r>
            <a:r>
              <a:rPr lang="en-US" altLang="ko-KR" dirty="0"/>
              <a:t>, and</a:t>
            </a:r>
          </a:p>
          <a:p>
            <a:pPr lvl="1"/>
            <a:r>
              <a:rPr lang="en-US" altLang="ko-KR" dirty="0"/>
              <a:t>each client j is connected via an edge (</a:t>
            </a:r>
            <a:r>
              <a:rPr lang="en-US" altLang="ko-KR" i="1" dirty="0"/>
              <a:t>j</a:t>
            </a:r>
            <a:r>
              <a:rPr lang="en-US" altLang="ko-KR" dirty="0"/>
              <a:t>, </a:t>
            </a:r>
            <a:r>
              <a:rPr lang="en-US" altLang="ko-KR" i="1" dirty="0" err="1"/>
              <a:t>i</a:t>
            </a:r>
            <a:r>
              <a:rPr lang="en-US" altLang="ko-KR" dirty="0"/>
              <a:t>) w. p. 1/</a:t>
            </a:r>
            <a:r>
              <a:rPr lang="en-US" altLang="ko-KR" i="1" dirty="0"/>
              <a:t>M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done!</a:t>
            </a:r>
          </a:p>
          <a:p>
            <a:r>
              <a:rPr lang="en-US" altLang="ko-KR" dirty="0"/>
              <a:t>Clusters of </a:t>
            </a:r>
            <a:r>
              <a:rPr lang="en-US" altLang="ko-KR" i="1" dirty="0"/>
              <a:t>M</a:t>
            </a:r>
            <a:r>
              <a:rPr lang="en-US" altLang="ko-KR" dirty="0"/>
              <a:t> facilities, centered at clients</a:t>
            </a:r>
          </a:p>
          <a:p>
            <a:pPr lvl="1"/>
            <a:r>
              <a:rPr lang="en-US" altLang="ko-KR" dirty="0"/>
              <a:t>Open exactly 1 facility in each cluster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161" name="타원 160"/>
          <p:cNvSpPr/>
          <p:nvPr/>
        </p:nvSpPr>
        <p:spPr>
          <a:xfrm>
            <a:off x="1435188" y="3873400"/>
            <a:ext cx="1603015" cy="178784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3" name="직선 연결선 112"/>
          <p:cNvCxnSpPr/>
          <p:nvPr/>
        </p:nvCxnSpPr>
        <p:spPr>
          <a:xfrm flipV="1">
            <a:off x="3173162" y="4050208"/>
            <a:ext cx="323027" cy="730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2685592" y="4802144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3139535" y="4789641"/>
            <a:ext cx="379677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2710153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3999162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 flipV="1">
            <a:off x="3989087" y="4790644"/>
            <a:ext cx="1454842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4004941" y="4789641"/>
            <a:ext cx="604976" cy="5756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V="1">
            <a:off x="3553651" y="4784013"/>
            <a:ext cx="457133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V="1">
            <a:off x="4926540" y="4505949"/>
            <a:ext cx="866295" cy="283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V="1">
            <a:off x="4627918" y="4776889"/>
            <a:ext cx="356471" cy="5756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4986537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508410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V="1">
            <a:off x="2200905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48" idx="0"/>
          </p:cNvCxnSpPr>
          <p:nvPr/>
        </p:nvCxnSpPr>
        <p:spPr>
          <a:xfrm flipV="1">
            <a:off x="1925446" y="4802144"/>
            <a:ext cx="300020" cy="447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2226833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LP-rounding algorithms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647" y="393447"/>
            <a:ext cx="2037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Shmoys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et al. 1997]</a:t>
            </a:r>
          </a:p>
          <a:p>
            <a:r>
              <a:rPr lang="en-US" altLang="ko-KR" sz="1400" dirty="0"/>
              <a:t>[</a:t>
            </a:r>
            <a:r>
              <a:rPr lang="en-US" altLang="ko-KR" sz="1400" dirty="0" err="1"/>
              <a:t>Chudak</a:t>
            </a:r>
            <a:r>
              <a:rPr lang="en-US" altLang="ko-KR" sz="1400" dirty="0"/>
              <a:t> &amp; </a:t>
            </a:r>
            <a:r>
              <a:rPr lang="en-US" altLang="ko-KR" sz="1400" dirty="0" err="1"/>
              <a:t>Shmoys</a:t>
            </a:r>
            <a:r>
              <a:rPr lang="en-US" altLang="ko-KR" sz="1400" dirty="0"/>
              <a:t> 2003]</a:t>
            </a:r>
          </a:p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Byrka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Aardal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2010]</a:t>
            </a:r>
          </a:p>
        </p:txBody>
      </p:sp>
      <p:sp>
        <p:nvSpPr>
          <p:cNvPr id="48" name="Rectangle 11"/>
          <p:cNvSpPr/>
          <p:nvPr/>
        </p:nvSpPr>
        <p:spPr>
          <a:xfrm>
            <a:off x="1853438" y="524973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직선 연결선 56"/>
          <p:cNvCxnSpPr/>
          <p:nvPr/>
        </p:nvCxnSpPr>
        <p:spPr>
          <a:xfrm>
            <a:off x="1988200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2812155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1"/>
          <p:cNvSpPr/>
          <p:nvPr/>
        </p:nvSpPr>
        <p:spPr>
          <a:xfrm>
            <a:off x="2617547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1"/>
          <p:cNvSpPr/>
          <p:nvPr/>
        </p:nvSpPr>
        <p:spPr>
          <a:xfrm>
            <a:off x="2617547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748706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"/>
          <p:cNvSpPr/>
          <p:nvPr/>
        </p:nvSpPr>
        <p:spPr>
          <a:xfrm>
            <a:off x="1655676" y="422108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0"/>
          <p:cNvSpPr/>
          <p:nvPr/>
        </p:nvSpPr>
        <p:spPr>
          <a:xfrm>
            <a:off x="2124152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직선 연결선 116"/>
          <p:cNvCxnSpPr/>
          <p:nvPr/>
        </p:nvCxnSpPr>
        <p:spPr>
          <a:xfrm>
            <a:off x="294964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3659884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"/>
          <p:cNvSpPr/>
          <p:nvPr/>
        </p:nvSpPr>
        <p:spPr>
          <a:xfrm>
            <a:off x="3461953" y="397820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"/>
          <p:cNvSpPr/>
          <p:nvPr/>
        </p:nvSpPr>
        <p:spPr>
          <a:xfrm>
            <a:off x="3465276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0"/>
          <p:cNvSpPr/>
          <p:nvPr/>
        </p:nvSpPr>
        <p:spPr>
          <a:xfrm>
            <a:off x="308559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378645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610412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1"/>
          <p:cNvSpPr/>
          <p:nvPr/>
        </p:nvSpPr>
        <p:spPr>
          <a:xfrm>
            <a:off x="4415804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1"/>
          <p:cNvSpPr/>
          <p:nvPr/>
        </p:nvSpPr>
        <p:spPr>
          <a:xfrm>
            <a:off x="4527385" y="52932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0"/>
          <p:cNvSpPr/>
          <p:nvPr/>
        </p:nvSpPr>
        <p:spPr>
          <a:xfrm>
            <a:off x="392240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직선 연결선 137"/>
          <p:cNvCxnSpPr/>
          <p:nvPr/>
        </p:nvCxnSpPr>
        <p:spPr>
          <a:xfrm>
            <a:off x="4747904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5571859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1"/>
          <p:cNvSpPr/>
          <p:nvPr/>
        </p:nvSpPr>
        <p:spPr>
          <a:xfrm>
            <a:off x="5750151" y="4433941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1"/>
          <p:cNvSpPr/>
          <p:nvPr/>
        </p:nvSpPr>
        <p:spPr>
          <a:xfrm>
            <a:off x="5377251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0"/>
          <p:cNvSpPr/>
          <p:nvPr/>
        </p:nvSpPr>
        <p:spPr>
          <a:xfrm>
            <a:off x="4883856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30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타원 161"/>
          <p:cNvSpPr/>
          <p:nvPr/>
        </p:nvSpPr>
        <p:spPr>
          <a:xfrm>
            <a:off x="4142727" y="3903249"/>
            <a:ext cx="1893877" cy="177479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70140"/>
          </a:xfrm>
        </p:spPr>
        <p:txBody>
          <a:bodyPr>
            <a:normAutofit/>
          </a:bodyPr>
          <a:lstStyle/>
          <a:p>
            <a:r>
              <a:rPr lang="en-US" altLang="ko-KR" dirty="0"/>
              <a:t>If</a:t>
            </a:r>
          </a:p>
          <a:p>
            <a:pPr lvl="1"/>
            <a:r>
              <a:rPr lang="en-US" altLang="ko-KR" dirty="0"/>
              <a:t>each facility is opened w. p. 1/</a:t>
            </a:r>
            <a:r>
              <a:rPr lang="en-US" altLang="ko-KR" i="1" dirty="0"/>
              <a:t>M</a:t>
            </a:r>
            <a:r>
              <a:rPr lang="en-US" altLang="ko-KR" dirty="0"/>
              <a:t>, and</a:t>
            </a:r>
          </a:p>
          <a:p>
            <a:pPr lvl="1"/>
            <a:r>
              <a:rPr lang="en-US" altLang="ko-KR" dirty="0"/>
              <a:t>each client j is connected via an edge (</a:t>
            </a:r>
            <a:r>
              <a:rPr lang="en-US" altLang="ko-KR" i="1" dirty="0"/>
              <a:t>j</a:t>
            </a:r>
            <a:r>
              <a:rPr lang="en-US" altLang="ko-KR" dirty="0"/>
              <a:t>, </a:t>
            </a:r>
            <a:r>
              <a:rPr lang="en-US" altLang="ko-KR" i="1" dirty="0" err="1"/>
              <a:t>i</a:t>
            </a:r>
            <a:r>
              <a:rPr lang="en-US" altLang="ko-KR" dirty="0"/>
              <a:t>) w. p. 1/</a:t>
            </a:r>
            <a:r>
              <a:rPr lang="en-US" altLang="ko-KR" i="1" dirty="0"/>
              <a:t>M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done!</a:t>
            </a:r>
          </a:p>
          <a:p>
            <a:r>
              <a:rPr lang="en-US" altLang="ko-KR" dirty="0"/>
              <a:t>Clusters of </a:t>
            </a:r>
            <a:r>
              <a:rPr lang="en-US" altLang="ko-KR" i="1" dirty="0"/>
              <a:t>M</a:t>
            </a:r>
            <a:r>
              <a:rPr lang="en-US" altLang="ko-KR" dirty="0"/>
              <a:t> facilities, centered at clients</a:t>
            </a:r>
          </a:p>
          <a:p>
            <a:pPr lvl="1"/>
            <a:r>
              <a:rPr lang="en-US" altLang="ko-KR" dirty="0"/>
              <a:t>Open exactly 1 facility in each cluster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“Fallback path” of length 3 guaranteed</a:t>
            </a:r>
          </a:p>
          <a:p>
            <a:pPr lvl="1"/>
            <a:endParaRPr lang="ko-KR" altLang="en-US" dirty="0"/>
          </a:p>
        </p:txBody>
      </p:sp>
      <p:sp>
        <p:nvSpPr>
          <p:cNvPr id="161" name="타원 160"/>
          <p:cNvSpPr/>
          <p:nvPr/>
        </p:nvSpPr>
        <p:spPr>
          <a:xfrm>
            <a:off x="1435188" y="3873400"/>
            <a:ext cx="1603015" cy="1787848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3" name="직선 연결선 112"/>
          <p:cNvCxnSpPr/>
          <p:nvPr/>
        </p:nvCxnSpPr>
        <p:spPr>
          <a:xfrm flipV="1">
            <a:off x="3173162" y="4050208"/>
            <a:ext cx="323027" cy="7302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2685592" y="4802144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3139535" y="4789641"/>
            <a:ext cx="379677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2710153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3999162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 flipV="1">
            <a:off x="3989087" y="4790644"/>
            <a:ext cx="1454842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4004941" y="4789641"/>
            <a:ext cx="604976" cy="5756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V="1">
            <a:off x="3553651" y="4784013"/>
            <a:ext cx="457133" cy="483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V="1">
            <a:off x="4926540" y="4505949"/>
            <a:ext cx="866295" cy="2836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V="1">
            <a:off x="4627918" y="4776889"/>
            <a:ext cx="356471" cy="5756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>
            <a:off x="4986537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4508410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flipV="1">
            <a:off x="2200905" y="4354030"/>
            <a:ext cx="501321" cy="447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48" idx="0"/>
          </p:cNvCxnSpPr>
          <p:nvPr/>
        </p:nvCxnSpPr>
        <p:spPr>
          <a:xfrm flipV="1">
            <a:off x="1925446" y="4802144"/>
            <a:ext cx="300020" cy="4475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2226833" y="4801884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Previous LP-rounding algorithms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647" y="393447"/>
            <a:ext cx="20373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Shmoys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et al. 1997]</a:t>
            </a:r>
          </a:p>
          <a:p>
            <a:r>
              <a:rPr lang="en-US" altLang="ko-KR" sz="1400" dirty="0"/>
              <a:t>[</a:t>
            </a:r>
            <a:r>
              <a:rPr lang="en-US" altLang="ko-KR" sz="1400" dirty="0" err="1"/>
              <a:t>Chudak</a:t>
            </a:r>
            <a:r>
              <a:rPr lang="en-US" altLang="ko-KR" sz="1400" dirty="0"/>
              <a:t> &amp; </a:t>
            </a:r>
            <a:r>
              <a:rPr lang="en-US" altLang="ko-KR" sz="1400" dirty="0" err="1"/>
              <a:t>Shmoys</a:t>
            </a:r>
            <a:r>
              <a:rPr lang="en-US" altLang="ko-KR" sz="1400" dirty="0"/>
              <a:t> 2003]</a:t>
            </a:r>
          </a:p>
          <a:p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Byrka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altLang="ko-KR" sz="1400" dirty="0" err="1">
                <a:solidFill>
                  <a:schemeClr val="bg1">
                    <a:lumMod val="65000"/>
                  </a:schemeClr>
                </a:solidFill>
              </a:rPr>
              <a:t>Aardal</a:t>
            </a:r>
            <a:r>
              <a:rPr lang="en-US" altLang="ko-KR" sz="1400" dirty="0">
                <a:solidFill>
                  <a:schemeClr val="bg1">
                    <a:lumMod val="65000"/>
                  </a:schemeClr>
                </a:solidFill>
              </a:rPr>
              <a:t> 2010]</a:t>
            </a:r>
          </a:p>
        </p:txBody>
      </p:sp>
      <p:sp>
        <p:nvSpPr>
          <p:cNvPr id="48" name="Rectangle 11"/>
          <p:cNvSpPr/>
          <p:nvPr/>
        </p:nvSpPr>
        <p:spPr>
          <a:xfrm>
            <a:off x="1853438" y="524973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직선 연결선 56"/>
          <p:cNvCxnSpPr/>
          <p:nvPr/>
        </p:nvCxnSpPr>
        <p:spPr>
          <a:xfrm>
            <a:off x="1988200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/>
          <p:nvPr/>
        </p:nvCxnSpPr>
        <p:spPr>
          <a:xfrm>
            <a:off x="2812155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11"/>
          <p:cNvSpPr/>
          <p:nvPr/>
        </p:nvSpPr>
        <p:spPr>
          <a:xfrm>
            <a:off x="2617547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1"/>
          <p:cNvSpPr/>
          <p:nvPr/>
        </p:nvSpPr>
        <p:spPr>
          <a:xfrm>
            <a:off x="2617547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748706" y="4341786"/>
            <a:ext cx="468052" cy="447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11"/>
          <p:cNvSpPr/>
          <p:nvPr/>
        </p:nvSpPr>
        <p:spPr>
          <a:xfrm>
            <a:off x="1655676" y="422108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0"/>
          <p:cNvSpPr/>
          <p:nvPr/>
        </p:nvSpPr>
        <p:spPr>
          <a:xfrm>
            <a:off x="2124152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직선 연결선 116"/>
          <p:cNvCxnSpPr/>
          <p:nvPr/>
        </p:nvCxnSpPr>
        <p:spPr>
          <a:xfrm>
            <a:off x="294964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3659884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"/>
          <p:cNvSpPr/>
          <p:nvPr/>
        </p:nvSpPr>
        <p:spPr>
          <a:xfrm>
            <a:off x="3461953" y="397820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"/>
          <p:cNvSpPr/>
          <p:nvPr/>
        </p:nvSpPr>
        <p:spPr>
          <a:xfrm>
            <a:off x="3465276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0"/>
          <p:cNvSpPr/>
          <p:nvPr/>
        </p:nvSpPr>
        <p:spPr>
          <a:xfrm>
            <a:off x="308559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3786457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610412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1"/>
          <p:cNvSpPr/>
          <p:nvPr/>
        </p:nvSpPr>
        <p:spPr>
          <a:xfrm>
            <a:off x="4415804" y="426977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1"/>
          <p:cNvSpPr/>
          <p:nvPr/>
        </p:nvSpPr>
        <p:spPr>
          <a:xfrm>
            <a:off x="4527385" y="529324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0"/>
          <p:cNvSpPr/>
          <p:nvPr/>
        </p:nvSpPr>
        <p:spPr>
          <a:xfrm>
            <a:off x="3922409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직선 연결선 137"/>
          <p:cNvCxnSpPr/>
          <p:nvPr/>
        </p:nvCxnSpPr>
        <p:spPr>
          <a:xfrm>
            <a:off x="4747904" y="50904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5571859" y="50968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1"/>
          <p:cNvSpPr/>
          <p:nvPr/>
        </p:nvSpPr>
        <p:spPr>
          <a:xfrm>
            <a:off x="5750151" y="4433941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1"/>
          <p:cNvSpPr/>
          <p:nvPr/>
        </p:nvSpPr>
        <p:spPr>
          <a:xfrm>
            <a:off x="5377251" y="5201229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0"/>
          <p:cNvSpPr/>
          <p:nvPr/>
        </p:nvSpPr>
        <p:spPr>
          <a:xfrm>
            <a:off x="4883856" y="469963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0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Can we use </a:t>
            </a:r>
            <a:r>
              <a:rPr lang="en-US" altLang="ko-KR" i="1" dirty="0"/>
              <a:t>longer</a:t>
            </a:r>
            <a:r>
              <a:rPr lang="en-US" altLang="ko-KR" dirty="0"/>
              <a:t> paths?</a:t>
            </a:r>
          </a:p>
          <a:p>
            <a:pPr lvl="1"/>
            <a:r>
              <a:rPr lang="en-US" altLang="ko-KR" dirty="0"/>
              <a:t>Yes. Our algorithm uses arbitrarily long paths.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Can we do without clustering?</a:t>
            </a:r>
          </a:p>
          <a:p>
            <a:pPr lvl="1"/>
            <a:r>
              <a:rPr lang="en-US" altLang="ko-KR" dirty="0"/>
              <a:t>Clustering is sensitive to small change in </a:t>
            </a:r>
            <a:r>
              <a:rPr lang="en-US" altLang="ko-KR" i="1" dirty="0"/>
              <a:t>x</a:t>
            </a:r>
          </a:p>
          <a:p>
            <a:pPr lvl="1"/>
            <a:r>
              <a:rPr lang="en-US" altLang="ko-KR" dirty="0"/>
              <a:t>Yes. Our algorithm does not use clustering.</a:t>
            </a:r>
          </a:p>
        </p:txBody>
      </p:sp>
    </p:spTree>
    <p:extLst>
      <p:ext uri="{BB962C8B-B14F-4D97-AF65-F5344CB8AC3E}">
        <p14:creationId xmlns:p14="http://schemas.microsoft.com/office/powerpoint/2010/main" val="23155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4524" y="251383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06532" y="2478346"/>
            <a:ext cx="56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noFill/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30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04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862138" y="346250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.79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5567" y="257153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627" y="22475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.70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2180" y="20248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.83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773" y="28393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.90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1838" y="31238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.84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5344" y="23451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.78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2609" y="20434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.50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5354" y="28315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.82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6016" y="24621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.73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3281" y="21604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.75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1734" y="30161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.72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69212" y="409349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.91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4238" y="441305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.85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5344" y="46919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.88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39091" y="48415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Sample </a:t>
            </a:r>
            <a:r>
              <a:rPr lang="en-US" altLang="ko-KR" dirty="0" err="1"/>
              <a:t>i.i.d</a:t>
            </a:r>
            <a:r>
              <a:rPr lang="en-US" altLang="ko-KR" dirty="0"/>
              <a:t>. “</a:t>
            </a:r>
            <a:r>
              <a:rPr lang="en-US" altLang="ko-KR" dirty="0">
                <a:solidFill>
                  <a:srgbClr val="0070C0"/>
                </a:solidFill>
              </a:rPr>
              <a:t>clocks</a:t>
            </a:r>
            <a:r>
              <a:rPr lang="en-US" altLang="ko-KR" dirty="0"/>
              <a:t>” on each node from </a:t>
            </a:r>
            <a:r>
              <a:rPr lang="en-US" altLang="ko-KR" dirty="0" err="1"/>
              <a:t>Exp</a:t>
            </a:r>
            <a:r>
              <a:rPr lang="en-US" altLang="ko-KR" dirty="0"/>
              <a:t>(1)</a:t>
            </a:r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6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7862138" y="346250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.79</a:t>
            </a:r>
            <a:endParaRPr lang="ko-KR" altLang="en-US" dirty="0">
              <a:solidFill>
                <a:srgbClr val="0070C0"/>
              </a:solidFill>
            </a:endParaRPr>
          </a:p>
        </p:txBody>
      </p:sp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5567" y="257153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627" y="22475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.70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2180" y="20248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.83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773" y="28393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.90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1838" y="312386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.84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5344" y="23451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.78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2609" y="204346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.50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85354" y="28315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.82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6016" y="246218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.73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33281" y="21604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.75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1734" y="30161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.72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69212" y="409349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.91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14238" y="441305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.85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95344" y="46919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.88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39091" y="484151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70C0"/>
                </a:solidFill>
              </a:rPr>
              <a:t>.71</a:t>
            </a:r>
            <a:endParaRPr lang="ko-KR" altLang="en-US" dirty="0">
              <a:solidFill>
                <a:srgbClr val="0070C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Sample </a:t>
            </a:r>
            <a:r>
              <a:rPr lang="en-US" altLang="ko-KR" dirty="0" err="1"/>
              <a:t>i.i.d</a:t>
            </a:r>
            <a:r>
              <a:rPr lang="en-US" altLang="ko-KR" dirty="0"/>
              <a:t>. “</a:t>
            </a:r>
            <a:r>
              <a:rPr lang="en-US" altLang="ko-KR" dirty="0">
                <a:solidFill>
                  <a:srgbClr val="0070C0"/>
                </a:solidFill>
              </a:rPr>
              <a:t>clocks</a:t>
            </a:r>
            <a:r>
              <a:rPr lang="en-US" altLang="ko-KR" dirty="0"/>
              <a:t>” on each node from </a:t>
            </a:r>
            <a:r>
              <a:rPr lang="en-US" altLang="ko-KR" dirty="0" err="1"/>
              <a:t>Exp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Each node chooses a node with the smallest clock in</a:t>
            </a:r>
            <a:r>
              <a:rPr lang="ko-KR" altLang="en-US" dirty="0"/>
              <a:t> </a:t>
            </a:r>
            <a:r>
              <a:rPr lang="en-US" altLang="ko-KR" dirty="0"/>
              <a:t>its neighborhood</a:t>
            </a:r>
            <a:r>
              <a:rPr lang="ko-KR" altLang="en-US" dirty="0">
                <a:solidFill>
                  <a:schemeClr val="bg1"/>
                </a:solidFill>
              </a:rPr>
              <a:t>⇒</a:t>
            </a:r>
            <a:endParaRPr lang="en-US" altLang="ko-KR" i="1" baseline="-25000" dirty="0">
              <a:solidFill>
                <a:schemeClr val="bg1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4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Sample </a:t>
            </a:r>
            <a:r>
              <a:rPr lang="en-US" altLang="ko-KR" dirty="0" err="1"/>
              <a:t>i.i.d</a:t>
            </a:r>
            <a:r>
              <a:rPr lang="en-US" altLang="ko-KR" dirty="0"/>
              <a:t>. “</a:t>
            </a:r>
            <a:r>
              <a:rPr lang="en-US" altLang="ko-KR" dirty="0">
                <a:solidFill>
                  <a:srgbClr val="0070C0"/>
                </a:solidFill>
              </a:rPr>
              <a:t>clocks</a:t>
            </a:r>
            <a:r>
              <a:rPr lang="en-US" altLang="ko-KR" dirty="0"/>
              <a:t>” on each node from </a:t>
            </a:r>
            <a:r>
              <a:rPr lang="en-US" altLang="ko-KR" dirty="0" err="1"/>
              <a:t>Exp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Each node chooses a node with the smallest clock </a:t>
            </a:r>
            <a:r>
              <a:rPr lang="ko-KR" altLang="en-US" dirty="0"/>
              <a:t>⇒ </a:t>
            </a:r>
            <a:r>
              <a:rPr lang="en-US" altLang="ko-KR" i="1" dirty="0"/>
              <a:t>connection graph G</a:t>
            </a:r>
            <a:r>
              <a:rPr lang="en-US" altLang="ko-KR" i="1" baseline="-25000" dirty="0"/>
              <a:t>C</a:t>
            </a:r>
          </a:p>
        </p:txBody>
      </p:sp>
      <p:cxnSp>
        <p:nvCxnSpPr>
          <p:cNvPr id="54" name="직선 연결선 53"/>
          <p:cNvCxnSpPr/>
          <p:nvPr/>
        </p:nvCxnSpPr>
        <p:spPr>
          <a:xfrm flipV="1">
            <a:off x="6649089" y="2655345"/>
            <a:ext cx="404405" cy="26517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직선 연결선 99"/>
          <p:cNvCxnSpPr>
            <a:stCxn id="85" idx="2"/>
            <a:endCxn id="84" idx="0"/>
          </p:cNvCxnSpPr>
          <p:nvPr/>
        </p:nvCxnSpPr>
        <p:spPr>
          <a:xfrm>
            <a:off x="6425577" y="2488414"/>
            <a:ext cx="143387" cy="3894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>
            <a:endCxn id="84" idx="3"/>
          </p:cNvCxnSpPr>
          <p:nvPr/>
        </p:nvCxnSpPr>
        <p:spPr>
          <a:xfrm flipV="1">
            <a:off x="6169514" y="3031534"/>
            <a:ext cx="335803" cy="196268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>
            <a:stCxn id="83" idx="3"/>
            <a:endCxn id="88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>
            <a:stCxn id="88" idx="7"/>
            <a:endCxn id="89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89" idx="3"/>
            <a:endCxn id="91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91" idx="5"/>
            <a:endCxn id="93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92" idx="2"/>
            <a:endCxn id="91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87" idx="7"/>
            <a:endCxn id="83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>
            <a:stCxn id="90" idx="0"/>
            <a:endCxn id="88" idx="4"/>
          </p:cNvCxnSpPr>
          <p:nvPr/>
        </p:nvCxnSpPr>
        <p:spPr>
          <a:xfrm flipH="1" flipV="1">
            <a:off x="7628741" y="2831514"/>
            <a:ext cx="90010" cy="31955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94" idx="7"/>
            <a:endCxn id="93" idx="2"/>
          </p:cNvCxnSpPr>
          <p:nvPr/>
        </p:nvCxnSpPr>
        <p:spPr>
          <a:xfrm flipV="1">
            <a:off x="8159182" y="3479750"/>
            <a:ext cx="385949" cy="31545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>
            <a:stCxn id="95" idx="0"/>
            <a:endCxn id="94" idx="3"/>
          </p:cNvCxnSpPr>
          <p:nvPr/>
        </p:nvCxnSpPr>
        <p:spPr>
          <a:xfrm flipV="1">
            <a:off x="7802609" y="3922503"/>
            <a:ext cx="229279" cy="49054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97" idx="6"/>
            <a:endCxn id="98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>
            <a:stCxn id="96" idx="3"/>
            <a:endCxn id="97" idx="2"/>
          </p:cNvCxnSpPr>
          <p:nvPr/>
        </p:nvCxnSpPr>
        <p:spPr>
          <a:xfrm>
            <a:off x="7019643" y="4804614"/>
            <a:ext cx="519088" cy="283692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자유형 130"/>
          <p:cNvSpPr/>
          <p:nvPr/>
        </p:nvSpPr>
        <p:spPr>
          <a:xfrm>
            <a:off x="8254074" y="2965070"/>
            <a:ext cx="278085" cy="356354"/>
          </a:xfrm>
          <a:custGeom>
            <a:avLst/>
            <a:gdLst>
              <a:gd name="connsiteX0" fmla="*/ 278085 w 278085"/>
              <a:gd name="connsiteY0" fmla="*/ 356354 h 356354"/>
              <a:gd name="connsiteX1" fmla="*/ 9144 w 278085"/>
              <a:gd name="connsiteY1" fmla="*/ 201712 h 356354"/>
              <a:gd name="connsiteX2" fmla="*/ 89826 w 278085"/>
              <a:gd name="connsiteY2" fmla="*/ 6 h 35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085" h="356354">
                <a:moveTo>
                  <a:pt x="278085" y="356354"/>
                </a:moveTo>
                <a:cubicBezTo>
                  <a:pt x="159303" y="308728"/>
                  <a:pt x="40521" y="261103"/>
                  <a:pt x="9144" y="201712"/>
                </a:cubicBezTo>
                <a:cubicBezTo>
                  <a:pt x="-22233" y="142321"/>
                  <a:pt x="32676" y="-1115"/>
                  <a:pt x="89826" y="6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자유형 131"/>
          <p:cNvSpPr/>
          <p:nvPr/>
        </p:nvSpPr>
        <p:spPr>
          <a:xfrm>
            <a:off x="7718612" y="5116606"/>
            <a:ext cx="484094" cy="234152"/>
          </a:xfrm>
          <a:custGeom>
            <a:avLst/>
            <a:gdLst>
              <a:gd name="connsiteX0" fmla="*/ 484094 w 484094"/>
              <a:gd name="connsiteY0" fmla="*/ 141194 h 234152"/>
              <a:gd name="connsiteX1" fmla="*/ 188259 w 484094"/>
              <a:gd name="connsiteY1" fmla="*/ 228600 h 234152"/>
              <a:gd name="connsiteX2" fmla="*/ 0 w 484094"/>
              <a:gd name="connsiteY2" fmla="*/ 0 h 2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094" h="234152">
                <a:moveTo>
                  <a:pt x="484094" y="141194"/>
                </a:moveTo>
                <a:cubicBezTo>
                  <a:pt x="376517" y="196663"/>
                  <a:pt x="268941" y="252132"/>
                  <a:pt x="188259" y="228600"/>
                </a:cubicBezTo>
                <a:cubicBezTo>
                  <a:pt x="107577" y="205068"/>
                  <a:pt x="53788" y="10253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3827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Sample </a:t>
            </a:r>
            <a:r>
              <a:rPr lang="en-US" altLang="ko-KR" dirty="0" err="1"/>
              <a:t>i.i.d</a:t>
            </a:r>
            <a:r>
              <a:rPr lang="en-US" altLang="ko-KR" dirty="0"/>
              <a:t>. “</a:t>
            </a:r>
            <a:r>
              <a:rPr lang="en-US" altLang="ko-KR" dirty="0">
                <a:solidFill>
                  <a:srgbClr val="0070C0"/>
                </a:solidFill>
              </a:rPr>
              <a:t>clocks</a:t>
            </a:r>
            <a:r>
              <a:rPr lang="en-US" altLang="ko-KR" dirty="0"/>
              <a:t>” on each node from </a:t>
            </a:r>
            <a:r>
              <a:rPr lang="en-US" altLang="ko-KR" dirty="0" err="1"/>
              <a:t>Exp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Each node chooses a node with the smallest clock </a:t>
            </a:r>
            <a:r>
              <a:rPr lang="ko-KR" altLang="en-US" dirty="0"/>
              <a:t>⇒ </a:t>
            </a:r>
            <a:r>
              <a:rPr lang="en-US" altLang="ko-KR" i="1" dirty="0"/>
              <a:t>connection graph G</a:t>
            </a:r>
            <a:r>
              <a:rPr lang="en-US" altLang="ko-KR" i="1" baseline="-25000" dirty="0"/>
              <a:t>C</a:t>
            </a:r>
          </a:p>
          <a:p>
            <a:r>
              <a:rPr lang="en-US" altLang="ko-KR" dirty="0"/>
              <a:t>Open every facility on cycles</a:t>
            </a:r>
          </a:p>
        </p:txBody>
      </p:sp>
      <p:cxnSp>
        <p:nvCxnSpPr>
          <p:cNvPr id="54" name="직선 연결선 53"/>
          <p:cNvCxnSpPr/>
          <p:nvPr/>
        </p:nvCxnSpPr>
        <p:spPr>
          <a:xfrm flipV="1">
            <a:off x="6649089" y="2655345"/>
            <a:ext cx="404405" cy="26517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직선 연결선 99"/>
          <p:cNvCxnSpPr>
            <a:stCxn id="85" idx="2"/>
            <a:endCxn id="84" idx="0"/>
          </p:cNvCxnSpPr>
          <p:nvPr/>
        </p:nvCxnSpPr>
        <p:spPr>
          <a:xfrm>
            <a:off x="6425577" y="2488414"/>
            <a:ext cx="143387" cy="3894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>
            <a:endCxn id="84" idx="3"/>
          </p:cNvCxnSpPr>
          <p:nvPr/>
        </p:nvCxnSpPr>
        <p:spPr>
          <a:xfrm flipV="1">
            <a:off x="6169514" y="3031534"/>
            <a:ext cx="335803" cy="196268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>
            <a:stCxn id="83" idx="3"/>
            <a:endCxn id="88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>
            <a:stCxn id="88" idx="7"/>
            <a:endCxn id="89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89" idx="3"/>
            <a:endCxn id="91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91" idx="5"/>
            <a:endCxn id="93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92" idx="2"/>
            <a:endCxn id="91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87" idx="7"/>
            <a:endCxn id="83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>
            <a:stCxn id="90" idx="0"/>
            <a:endCxn id="88" idx="4"/>
          </p:cNvCxnSpPr>
          <p:nvPr/>
        </p:nvCxnSpPr>
        <p:spPr>
          <a:xfrm flipH="1" flipV="1">
            <a:off x="7628741" y="2831514"/>
            <a:ext cx="90010" cy="31955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94" idx="7"/>
            <a:endCxn id="93" idx="2"/>
          </p:cNvCxnSpPr>
          <p:nvPr/>
        </p:nvCxnSpPr>
        <p:spPr>
          <a:xfrm flipV="1">
            <a:off x="8159182" y="3479750"/>
            <a:ext cx="385949" cy="31545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>
            <a:stCxn id="95" idx="0"/>
            <a:endCxn id="94" idx="3"/>
          </p:cNvCxnSpPr>
          <p:nvPr/>
        </p:nvCxnSpPr>
        <p:spPr>
          <a:xfrm flipV="1">
            <a:off x="7802609" y="3922503"/>
            <a:ext cx="229279" cy="49054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97" idx="6"/>
            <a:endCxn id="98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>
            <a:stCxn id="96" idx="3"/>
            <a:endCxn id="97" idx="2"/>
          </p:cNvCxnSpPr>
          <p:nvPr/>
        </p:nvCxnSpPr>
        <p:spPr>
          <a:xfrm>
            <a:off x="7019643" y="4804614"/>
            <a:ext cx="519088" cy="283692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자유형 130"/>
          <p:cNvSpPr/>
          <p:nvPr/>
        </p:nvSpPr>
        <p:spPr>
          <a:xfrm>
            <a:off x="8254074" y="2965070"/>
            <a:ext cx="278085" cy="356354"/>
          </a:xfrm>
          <a:custGeom>
            <a:avLst/>
            <a:gdLst>
              <a:gd name="connsiteX0" fmla="*/ 278085 w 278085"/>
              <a:gd name="connsiteY0" fmla="*/ 356354 h 356354"/>
              <a:gd name="connsiteX1" fmla="*/ 9144 w 278085"/>
              <a:gd name="connsiteY1" fmla="*/ 201712 h 356354"/>
              <a:gd name="connsiteX2" fmla="*/ 89826 w 278085"/>
              <a:gd name="connsiteY2" fmla="*/ 6 h 35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085" h="356354">
                <a:moveTo>
                  <a:pt x="278085" y="356354"/>
                </a:moveTo>
                <a:cubicBezTo>
                  <a:pt x="159303" y="308728"/>
                  <a:pt x="40521" y="261103"/>
                  <a:pt x="9144" y="201712"/>
                </a:cubicBezTo>
                <a:cubicBezTo>
                  <a:pt x="-22233" y="142321"/>
                  <a:pt x="32676" y="-1115"/>
                  <a:pt x="89826" y="6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자유형 131"/>
          <p:cNvSpPr/>
          <p:nvPr/>
        </p:nvSpPr>
        <p:spPr>
          <a:xfrm>
            <a:off x="7718612" y="5116606"/>
            <a:ext cx="484094" cy="234152"/>
          </a:xfrm>
          <a:custGeom>
            <a:avLst/>
            <a:gdLst>
              <a:gd name="connsiteX0" fmla="*/ 484094 w 484094"/>
              <a:gd name="connsiteY0" fmla="*/ 141194 h 234152"/>
              <a:gd name="connsiteX1" fmla="*/ 188259 w 484094"/>
              <a:gd name="connsiteY1" fmla="*/ 228600 h 234152"/>
              <a:gd name="connsiteX2" fmla="*/ 0 w 484094"/>
              <a:gd name="connsiteY2" fmla="*/ 0 h 2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094" h="234152">
                <a:moveTo>
                  <a:pt x="484094" y="141194"/>
                </a:moveTo>
                <a:cubicBezTo>
                  <a:pt x="376517" y="196663"/>
                  <a:pt x="268941" y="252132"/>
                  <a:pt x="188259" y="228600"/>
                </a:cubicBezTo>
                <a:cubicBezTo>
                  <a:pt x="107577" y="205068"/>
                  <a:pt x="53788" y="10253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295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Sample </a:t>
            </a:r>
            <a:r>
              <a:rPr lang="en-US" altLang="ko-KR" dirty="0" err="1"/>
              <a:t>i.i.d</a:t>
            </a:r>
            <a:r>
              <a:rPr lang="en-US" altLang="ko-KR" dirty="0"/>
              <a:t>. “</a:t>
            </a:r>
            <a:r>
              <a:rPr lang="en-US" altLang="ko-KR" dirty="0">
                <a:solidFill>
                  <a:srgbClr val="0070C0"/>
                </a:solidFill>
              </a:rPr>
              <a:t>clocks</a:t>
            </a:r>
            <a:r>
              <a:rPr lang="en-US" altLang="ko-KR" dirty="0"/>
              <a:t>” on each node from </a:t>
            </a:r>
            <a:r>
              <a:rPr lang="en-US" altLang="ko-KR" dirty="0" err="1"/>
              <a:t>Exp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Each node chooses a node with the smallest clock </a:t>
            </a:r>
            <a:r>
              <a:rPr lang="ko-KR" altLang="en-US" dirty="0"/>
              <a:t>⇒ </a:t>
            </a:r>
            <a:r>
              <a:rPr lang="en-US" altLang="ko-KR" i="1" dirty="0"/>
              <a:t>connection graph G</a:t>
            </a:r>
            <a:r>
              <a:rPr lang="en-US" altLang="ko-KR" i="1" baseline="-25000" dirty="0"/>
              <a:t>C</a:t>
            </a:r>
          </a:p>
          <a:p>
            <a:r>
              <a:rPr lang="en-US" altLang="ko-KR" dirty="0"/>
              <a:t>Open every facility on cycles</a:t>
            </a:r>
          </a:p>
          <a:p>
            <a:r>
              <a:rPr lang="en-US" altLang="ko-KR" dirty="0"/>
              <a:t>Connect each client by following the uniquely defined </a:t>
            </a:r>
            <a:r>
              <a:rPr lang="en-US" altLang="ko-KR" i="1" dirty="0">
                <a:solidFill>
                  <a:srgbClr val="FF0000"/>
                </a:solidFill>
              </a:rPr>
              <a:t>connection path</a:t>
            </a:r>
          </a:p>
          <a:p>
            <a:endParaRPr lang="en-US" altLang="ko-KR" dirty="0"/>
          </a:p>
        </p:txBody>
      </p:sp>
      <p:cxnSp>
        <p:nvCxnSpPr>
          <p:cNvPr id="54" name="직선 연결선 53"/>
          <p:cNvCxnSpPr/>
          <p:nvPr/>
        </p:nvCxnSpPr>
        <p:spPr>
          <a:xfrm flipV="1">
            <a:off x="6649089" y="2655345"/>
            <a:ext cx="404405" cy="265177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직선 연결선 99"/>
          <p:cNvCxnSpPr>
            <a:stCxn id="85" idx="2"/>
            <a:endCxn id="84" idx="0"/>
          </p:cNvCxnSpPr>
          <p:nvPr/>
        </p:nvCxnSpPr>
        <p:spPr>
          <a:xfrm>
            <a:off x="6425577" y="2488414"/>
            <a:ext cx="143387" cy="3894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>
            <a:endCxn id="84" idx="3"/>
          </p:cNvCxnSpPr>
          <p:nvPr/>
        </p:nvCxnSpPr>
        <p:spPr>
          <a:xfrm flipV="1">
            <a:off x="6169514" y="3031534"/>
            <a:ext cx="335803" cy="196268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>
            <a:stCxn id="83" idx="3"/>
            <a:endCxn id="88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>
            <a:stCxn id="88" idx="7"/>
            <a:endCxn id="89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89" idx="3"/>
            <a:endCxn id="91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91" idx="5"/>
            <a:endCxn id="93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92" idx="2"/>
            <a:endCxn id="91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87" idx="7"/>
            <a:endCxn id="83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>
            <a:stCxn id="90" idx="0"/>
            <a:endCxn id="88" idx="4"/>
          </p:cNvCxnSpPr>
          <p:nvPr/>
        </p:nvCxnSpPr>
        <p:spPr>
          <a:xfrm flipH="1" flipV="1">
            <a:off x="7628741" y="2831514"/>
            <a:ext cx="90010" cy="31955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94" idx="7"/>
            <a:endCxn id="93" idx="2"/>
          </p:cNvCxnSpPr>
          <p:nvPr/>
        </p:nvCxnSpPr>
        <p:spPr>
          <a:xfrm flipV="1">
            <a:off x="8159182" y="3479750"/>
            <a:ext cx="385949" cy="31545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>
            <a:stCxn id="95" idx="0"/>
            <a:endCxn id="94" idx="3"/>
          </p:cNvCxnSpPr>
          <p:nvPr/>
        </p:nvCxnSpPr>
        <p:spPr>
          <a:xfrm flipV="1">
            <a:off x="7802609" y="3922503"/>
            <a:ext cx="229279" cy="49054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97" idx="6"/>
            <a:endCxn id="98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>
            <a:stCxn id="96" idx="3"/>
            <a:endCxn id="97" idx="2"/>
          </p:cNvCxnSpPr>
          <p:nvPr/>
        </p:nvCxnSpPr>
        <p:spPr>
          <a:xfrm>
            <a:off x="7019643" y="4804614"/>
            <a:ext cx="519088" cy="283692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자유형 130"/>
          <p:cNvSpPr/>
          <p:nvPr/>
        </p:nvSpPr>
        <p:spPr>
          <a:xfrm>
            <a:off x="8254074" y="2965070"/>
            <a:ext cx="278085" cy="356354"/>
          </a:xfrm>
          <a:custGeom>
            <a:avLst/>
            <a:gdLst>
              <a:gd name="connsiteX0" fmla="*/ 278085 w 278085"/>
              <a:gd name="connsiteY0" fmla="*/ 356354 h 356354"/>
              <a:gd name="connsiteX1" fmla="*/ 9144 w 278085"/>
              <a:gd name="connsiteY1" fmla="*/ 201712 h 356354"/>
              <a:gd name="connsiteX2" fmla="*/ 89826 w 278085"/>
              <a:gd name="connsiteY2" fmla="*/ 6 h 35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085" h="356354">
                <a:moveTo>
                  <a:pt x="278085" y="356354"/>
                </a:moveTo>
                <a:cubicBezTo>
                  <a:pt x="159303" y="308728"/>
                  <a:pt x="40521" y="261103"/>
                  <a:pt x="9144" y="201712"/>
                </a:cubicBezTo>
                <a:cubicBezTo>
                  <a:pt x="-22233" y="142321"/>
                  <a:pt x="32676" y="-1115"/>
                  <a:pt x="89826" y="6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자유형 131"/>
          <p:cNvSpPr/>
          <p:nvPr/>
        </p:nvSpPr>
        <p:spPr>
          <a:xfrm>
            <a:off x="7718612" y="5116606"/>
            <a:ext cx="484094" cy="234152"/>
          </a:xfrm>
          <a:custGeom>
            <a:avLst/>
            <a:gdLst>
              <a:gd name="connsiteX0" fmla="*/ 484094 w 484094"/>
              <a:gd name="connsiteY0" fmla="*/ 141194 h 234152"/>
              <a:gd name="connsiteX1" fmla="*/ 188259 w 484094"/>
              <a:gd name="connsiteY1" fmla="*/ 228600 h 234152"/>
              <a:gd name="connsiteX2" fmla="*/ 0 w 484094"/>
              <a:gd name="connsiteY2" fmla="*/ 0 h 2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094" h="234152">
                <a:moveTo>
                  <a:pt x="484094" y="141194"/>
                </a:moveTo>
                <a:cubicBezTo>
                  <a:pt x="376517" y="196663"/>
                  <a:pt x="268941" y="252132"/>
                  <a:pt x="188259" y="228600"/>
                </a:cubicBezTo>
                <a:cubicBezTo>
                  <a:pt x="107577" y="205068"/>
                  <a:pt x="53788" y="10253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Straight Connector 20"/>
          <p:cNvCxnSpPr>
            <a:stCxn id="84" idx="6"/>
            <a:endCxn id="93" idx="1"/>
          </p:cNvCxnSpPr>
          <p:nvPr/>
        </p:nvCxnSpPr>
        <p:spPr>
          <a:xfrm>
            <a:off x="6658974" y="2967887"/>
            <a:ext cx="1814149" cy="439855"/>
          </a:xfrm>
          <a:prstGeom prst="line">
            <a:avLst/>
          </a:prstGeom>
          <a:ln w="19050">
            <a:solidFill>
              <a:srgbClr val="808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8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algorithm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Sample </a:t>
            </a:r>
            <a:r>
              <a:rPr lang="en-US" altLang="ko-KR" dirty="0" err="1"/>
              <a:t>i.i.d</a:t>
            </a:r>
            <a:r>
              <a:rPr lang="en-US" altLang="ko-KR" dirty="0"/>
              <a:t>. “</a:t>
            </a:r>
            <a:r>
              <a:rPr lang="en-US" altLang="ko-KR" dirty="0">
                <a:solidFill>
                  <a:srgbClr val="0070C0"/>
                </a:solidFill>
              </a:rPr>
              <a:t>clocks</a:t>
            </a:r>
            <a:r>
              <a:rPr lang="en-US" altLang="ko-KR" dirty="0"/>
              <a:t>” on each node from </a:t>
            </a:r>
            <a:r>
              <a:rPr lang="en-US" altLang="ko-KR" dirty="0" err="1"/>
              <a:t>Exp</a:t>
            </a:r>
            <a:r>
              <a:rPr lang="en-US" altLang="ko-KR" dirty="0"/>
              <a:t>(1)</a:t>
            </a:r>
          </a:p>
          <a:p>
            <a:r>
              <a:rPr lang="en-US" altLang="ko-KR" dirty="0"/>
              <a:t>Each node chooses a node with the smallest clock </a:t>
            </a:r>
            <a:r>
              <a:rPr lang="ko-KR" altLang="en-US" dirty="0"/>
              <a:t>⇒ </a:t>
            </a:r>
            <a:r>
              <a:rPr lang="en-US" altLang="ko-KR" i="1" dirty="0"/>
              <a:t>connection graph G</a:t>
            </a:r>
            <a:r>
              <a:rPr lang="en-US" altLang="ko-KR" i="1" baseline="-25000" dirty="0"/>
              <a:t>C</a:t>
            </a:r>
          </a:p>
          <a:p>
            <a:r>
              <a:rPr lang="en-US" altLang="ko-KR" dirty="0"/>
              <a:t>Open every facility on cycles</a:t>
            </a:r>
          </a:p>
          <a:p>
            <a:r>
              <a:rPr lang="en-US" altLang="ko-KR" dirty="0"/>
              <a:t>Connect each client by following the uniquely defined </a:t>
            </a:r>
            <a:r>
              <a:rPr lang="en-US" altLang="ko-KR" i="1" dirty="0">
                <a:solidFill>
                  <a:srgbClr val="FF0000"/>
                </a:solidFill>
              </a:rPr>
              <a:t>connection path</a:t>
            </a:r>
          </a:p>
          <a:p>
            <a:endParaRPr lang="en-US" altLang="ko-KR" i="1" dirty="0">
              <a:solidFill>
                <a:srgbClr val="FF0000"/>
              </a:solidFill>
            </a:endParaRPr>
          </a:p>
          <a:p>
            <a:r>
              <a:rPr lang="en-US" altLang="ko-KR" dirty="0"/>
              <a:t>Suffices to bound the length of connection paths</a:t>
            </a:r>
            <a:endParaRPr lang="en-US" altLang="ko-KR" i="1" dirty="0">
              <a:solidFill>
                <a:srgbClr val="FF0000"/>
              </a:solidFill>
            </a:endParaRPr>
          </a:p>
          <a:p>
            <a:endParaRPr lang="en-US" altLang="ko-KR" i="1" dirty="0">
              <a:solidFill>
                <a:srgbClr val="FF0000"/>
              </a:solidFill>
            </a:endParaRPr>
          </a:p>
          <a:p>
            <a:endParaRPr lang="en-US" altLang="ko-KR" i="1" dirty="0">
              <a:solidFill>
                <a:srgbClr val="FF0000"/>
              </a:solidFill>
            </a:endParaRPr>
          </a:p>
          <a:p>
            <a:endParaRPr lang="en-US" altLang="ko-KR" dirty="0"/>
          </a:p>
        </p:txBody>
      </p:sp>
      <p:cxnSp>
        <p:nvCxnSpPr>
          <p:cNvPr id="54" name="직선 연결선 53"/>
          <p:cNvCxnSpPr/>
          <p:nvPr/>
        </p:nvCxnSpPr>
        <p:spPr>
          <a:xfrm flipV="1">
            <a:off x="6649089" y="2655345"/>
            <a:ext cx="404405" cy="265177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직선 연결선 99"/>
          <p:cNvCxnSpPr>
            <a:stCxn id="85" idx="2"/>
            <a:endCxn id="84" idx="0"/>
          </p:cNvCxnSpPr>
          <p:nvPr/>
        </p:nvCxnSpPr>
        <p:spPr>
          <a:xfrm>
            <a:off x="6425577" y="2488414"/>
            <a:ext cx="143387" cy="3894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>
            <a:endCxn id="84" idx="3"/>
          </p:cNvCxnSpPr>
          <p:nvPr/>
        </p:nvCxnSpPr>
        <p:spPr>
          <a:xfrm flipV="1">
            <a:off x="6169514" y="3031534"/>
            <a:ext cx="335803" cy="196268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>
            <a:stCxn id="83" idx="3"/>
            <a:endCxn id="88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>
            <a:stCxn id="88" idx="7"/>
            <a:endCxn id="89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89" idx="3"/>
            <a:endCxn id="91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>
            <a:stCxn id="91" idx="5"/>
            <a:endCxn id="93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38100">
            <a:solidFill>
              <a:srgbClr val="FF0000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>
            <a:stCxn id="92" idx="2"/>
            <a:endCxn id="91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>
            <a:stCxn id="87" idx="7"/>
            <a:endCxn id="83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>
            <a:stCxn id="90" idx="0"/>
            <a:endCxn id="88" idx="4"/>
          </p:cNvCxnSpPr>
          <p:nvPr/>
        </p:nvCxnSpPr>
        <p:spPr>
          <a:xfrm flipH="1" flipV="1">
            <a:off x="7628741" y="2831514"/>
            <a:ext cx="90010" cy="31955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94" idx="7"/>
            <a:endCxn id="93" idx="2"/>
          </p:cNvCxnSpPr>
          <p:nvPr/>
        </p:nvCxnSpPr>
        <p:spPr>
          <a:xfrm flipV="1">
            <a:off x="8159182" y="3479750"/>
            <a:ext cx="385949" cy="31545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>
            <a:stCxn id="95" idx="0"/>
            <a:endCxn id="94" idx="3"/>
          </p:cNvCxnSpPr>
          <p:nvPr/>
        </p:nvCxnSpPr>
        <p:spPr>
          <a:xfrm flipV="1">
            <a:off x="7802609" y="3922503"/>
            <a:ext cx="229279" cy="49054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stCxn id="97" idx="6"/>
            <a:endCxn id="98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>
            <a:stCxn id="96" idx="3"/>
            <a:endCxn id="97" idx="2"/>
          </p:cNvCxnSpPr>
          <p:nvPr/>
        </p:nvCxnSpPr>
        <p:spPr>
          <a:xfrm>
            <a:off x="7019643" y="4804614"/>
            <a:ext cx="519088" cy="283692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자유형 130"/>
          <p:cNvSpPr/>
          <p:nvPr/>
        </p:nvSpPr>
        <p:spPr>
          <a:xfrm>
            <a:off x="8254074" y="2965070"/>
            <a:ext cx="278085" cy="356354"/>
          </a:xfrm>
          <a:custGeom>
            <a:avLst/>
            <a:gdLst>
              <a:gd name="connsiteX0" fmla="*/ 278085 w 278085"/>
              <a:gd name="connsiteY0" fmla="*/ 356354 h 356354"/>
              <a:gd name="connsiteX1" fmla="*/ 9144 w 278085"/>
              <a:gd name="connsiteY1" fmla="*/ 201712 h 356354"/>
              <a:gd name="connsiteX2" fmla="*/ 89826 w 278085"/>
              <a:gd name="connsiteY2" fmla="*/ 6 h 35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085" h="356354">
                <a:moveTo>
                  <a:pt x="278085" y="356354"/>
                </a:moveTo>
                <a:cubicBezTo>
                  <a:pt x="159303" y="308728"/>
                  <a:pt x="40521" y="261103"/>
                  <a:pt x="9144" y="201712"/>
                </a:cubicBezTo>
                <a:cubicBezTo>
                  <a:pt x="-22233" y="142321"/>
                  <a:pt x="32676" y="-1115"/>
                  <a:pt x="89826" y="6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자유형 131"/>
          <p:cNvSpPr/>
          <p:nvPr/>
        </p:nvSpPr>
        <p:spPr>
          <a:xfrm>
            <a:off x="7718612" y="5116606"/>
            <a:ext cx="484094" cy="234152"/>
          </a:xfrm>
          <a:custGeom>
            <a:avLst/>
            <a:gdLst>
              <a:gd name="connsiteX0" fmla="*/ 484094 w 484094"/>
              <a:gd name="connsiteY0" fmla="*/ 141194 h 234152"/>
              <a:gd name="connsiteX1" fmla="*/ 188259 w 484094"/>
              <a:gd name="connsiteY1" fmla="*/ 228600 h 234152"/>
              <a:gd name="connsiteX2" fmla="*/ 0 w 484094"/>
              <a:gd name="connsiteY2" fmla="*/ 0 h 2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094" h="234152">
                <a:moveTo>
                  <a:pt x="484094" y="141194"/>
                </a:moveTo>
                <a:cubicBezTo>
                  <a:pt x="376517" y="196663"/>
                  <a:pt x="268941" y="252132"/>
                  <a:pt x="188259" y="228600"/>
                </a:cubicBezTo>
                <a:cubicBezTo>
                  <a:pt x="107577" y="205068"/>
                  <a:pt x="53788" y="10253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Straight Connector 20"/>
          <p:cNvCxnSpPr/>
          <p:nvPr/>
        </p:nvCxnSpPr>
        <p:spPr>
          <a:xfrm>
            <a:off x="6658974" y="2967887"/>
            <a:ext cx="1814149" cy="439855"/>
          </a:xfrm>
          <a:prstGeom prst="line">
            <a:avLst/>
          </a:prstGeom>
          <a:ln w="19050">
            <a:solidFill>
              <a:srgbClr val="808033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03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Easy to show that every facility is opened w. p. 1/</a:t>
            </a:r>
            <a:r>
              <a:rPr lang="en-US" altLang="ko-KR" i="1" dirty="0"/>
              <a:t>M</a:t>
            </a:r>
          </a:p>
          <a:p>
            <a:r>
              <a:rPr lang="en-US" altLang="ko-KR" dirty="0"/>
              <a:t>Focus on connection cost</a:t>
            </a: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6649089" y="2655345"/>
            <a:ext cx="404405" cy="26517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직선 연결선 79"/>
          <p:cNvCxnSpPr>
            <a:stCxn id="56" idx="2"/>
            <a:endCxn id="54" idx="0"/>
          </p:cNvCxnSpPr>
          <p:nvPr/>
        </p:nvCxnSpPr>
        <p:spPr>
          <a:xfrm>
            <a:off x="6425577" y="2488414"/>
            <a:ext cx="143387" cy="3894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>
            <a:endCxn id="54" idx="3"/>
          </p:cNvCxnSpPr>
          <p:nvPr/>
        </p:nvCxnSpPr>
        <p:spPr>
          <a:xfrm flipV="1">
            <a:off x="6169514" y="3031534"/>
            <a:ext cx="335803" cy="196268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>
            <a:stCxn id="52" idx="3"/>
            <a:endCxn id="62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>
            <a:stCxn id="62" idx="7"/>
            <a:endCxn id="64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>
            <a:stCxn id="64" idx="3"/>
            <a:endCxn id="67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>
            <a:stCxn id="67" idx="5"/>
            <a:endCxn id="70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>
            <a:stCxn id="68" idx="2"/>
            <a:endCxn id="67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>
            <a:stCxn id="60" idx="7"/>
            <a:endCxn id="52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>
            <a:stCxn id="66" idx="0"/>
            <a:endCxn id="62" idx="4"/>
          </p:cNvCxnSpPr>
          <p:nvPr/>
        </p:nvCxnSpPr>
        <p:spPr>
          <a:xfrm flipH="1" flipV="1">
            <a:off x="7628741" y="2831514"/>
            <a:ext cx="90010" cy="31955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>
            <a:stCxn id="72" idx="7"/>
            <a:endCxn id="70" idx="2"/>
          </p:cNvCxnSpPr>
          <p:nvPr/>
        </p:nvCxnSpPr>
        <p:spPr>
          <a:xfrm flipV="1">
            <a:off x="8159182" y="3479750"/>
            <a:ext cx="385949" cy="31545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74" idx="0"/>
            <a:endCxn id="72" idx="3"/>
          </p:cNvCxnSpPr>
          <p:nvPr/>
        </p:nvCxnSpPr>
        <p:spPr>
          <a:xfrm flipV="1">
            <a:off x="7802609" y="3922503"/>
            <a:ext cx="229279" cy="490549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>
            <a:stCxn id="78" idx="6"/>
            <a:endCxn id="79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>
            <a:stCxn id="76" idx="3"/>
            <a:endCxn id="78" idx="2"/>
          </p:cNvCxnSpPr>
          <p:nvPr/>
        </p:nvCxnSpPr>
        <p:spPr>
          <a:xfrm>
            <a:off x="7019643" y="4804614"/>
            <a:ext cx="519088" cy="283692"/>
          </a:xfrm>
          <a:prstGeom prst="line">
            <a:avLst/>
          </a:prstGeom>
          <a:ln w="25400">
            <a:solidFill>
              <a:schemeClr val="tx1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자유형 92"/>
          <p:cNvSpPr/>
          <p:nvPr/>
        </p:nvSpPr>
        <p:spPr>
          <a:xfrm>
            <a:off x="8254074" y="2965070"/>
            <a:ext cx="278085" cy="356354"/>
          </a:xfrm>
          <a:custGeom>
            <a:avLst/>
            <a:gdLst>
              <a:gd name="connsiteX0" fmla="*/ 278085 w 278085"/>
              <a:gd name="connsiteY0" fmla="*/ 356354 h 356354"/>
              <a:gd name="connsiteX1" fmla="*/ 9144 w 278085"/>
              <a:gd name="connsiteY1" fmla="*/ 201712 h 356354"/>
              <a:gd name="connsiteX2" fmla="*/ 89826 w 278085"/>
              <a:gd name="connsiteY2" fmla="*/ 6 h 35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085" h="356354">
                <a:moveTo>
                  <a:pt x="278085" y="356354"/>
                </a:moveTo>
                <a:cubicBezTo>
                  <a:pt x="159303" y="308728"/>
                  <a:pt x="40521" y="261103"/>
                  <a:pt x="9144" y="201712"/>
                </a:cubicBezTo>
                <a:cubicBezTo>
                  <a:pt x="-22233" y="142321"/>
                  <a:pt x="32676" y="-1115"/>
                  <a:pt x="89826" y="6"/>
                </a:cubicBezTo>
              </a:path>
            </a:pathLst>
          </a:custGeom>
          <a:noFill/>
          <a:ln w="2540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자유형 93"/>
          <p:cNvSpPr/>
          <p:nvPr/>
        </p:nvSpPr>
        <p:spPr>
          <a:xfrm>
            <a:off x="7718612" y="5116606"/>
            <a:ext cx="484094" cy="234152"/>
          </a:xfrm>
          <a:custGeom>
            <a:avLst/>
            <a:gdLst>
              <a:gd name="connsiteX0" fmla="*/ 484094 w 484094"/>
              <a:gd name="connsiteY0" fmla="*/ 141194 h 234152"/>
              <a:gd name="connsiteX1" fmla="*/ 188259 w 484094"/>
              <a:gd name="connsiteY1" fmla="*/ 228600 h 234152"/>
              <a:gd name="connsiteX2" fmla="*/ 0 w 484094"/>
              <a:gd name="connsiteY2" fmla="*/ 0 h 2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094" h="234152">
                <a:moveTo>
                  <a:pt x="484094" y="141194"/>
                </a:moveTo>
                <a:cubicBezTo>
                  <a:pt x="376517" y="196663"/>
                  <a:pt x="268941" y="252132"/>
                  <a:pt x="188259" y="228600"/>
                </a:cubicBezTo>
                <a:cubicBezTo>
                  <a:pt x="107577" y="205068"/>
                  <a:pt x="53788" y="102534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89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9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5400600" cy="4937760"/>
          </a:xfrm>
        </p:spPr>
        <p:txBody>
          <a:bodyPr/>
          <a:lstStyle/>
          <a:p>
            <a:r>
              <a:rPr lang="en-US" altLang="ko-KR" dirty="0"/>
              <a:t>When will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connection path starts with these six arcs?</a:t>
            </a:r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8525" y="2957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50210" y="2639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19803" y="27072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36517" y="37347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endParaRPr lang="ko-KR" alt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8941" y="22136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18779" y="20130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7635" y="32324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52065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7359" y="1661426"/>
            <a:ext cx="468421" cy="41560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7466" y="1523950"/>
            <a:ext cx="438011" cy="55307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39183" y="3440911"/>
            <a:ext cx="426203" cy="373078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0036" y="2457303"/>
            <a:ext cx="18002" cy="1355654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64128" y="3350061"/>
            <a:ext cx="724759" cy="46544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</a:p>
          <a:p>
            <a:pPr lvl="1"/>
            <a:endParaRPr lang="en-US" i="1" dirty="0">
              <a:solidFill>
                <a:srgbClr val="D23333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4524" y="251383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06532" y="247834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3486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5" y="1219200"/>
            <a:ext cx="5631634" cy="4937760"/>
          </a:xfrm>
        </p:spPr>
        <p:txBody>
          <a:bodyPr/>
          <a:lstStyle/>
          <a:p>
            <a:r>
              <a:rPr lang="en-US" altLang="ko-KR" dirty="0"/>
              <a:t>When will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connection path starts with these six arcs?</a:t>
            </a:r>
          </a:p>
          <a:p>
            <a:pPr lvl="1"/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’s neighbor</a:t>
            </a:r>
          </a:p>
          <a:p>
            <a:pPr lvl="1"/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8525" y="2957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50210" y="2639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19803" y="27072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36517" y="37347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endParaRPr lang="ko-KR" alt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8941" y="22136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18779" y="20130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7635" y="32324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046310" y="385885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5878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5950324" y="2185147"/>
            <a:ext cx="1344705" cy="1230406"/>
          </a:xfrm>
          <a:custGeom>
            <a:avLst/>
            <a:gdLst>
              <a:gd name="connsiteX0" fmla="*/ 779929 w 1344705"/>
              <a:gd name="connsiteY0" fmla="*/ 1021977 h 1230406"/>
              <a:gd name="connsiteX1" fmla="*/ 53788 w 1344705"/>
              <a:gd name="connsiteY1" fmla="*/ 1230406 h 1230406"/>
              <a:gd name="connsiteX2" fmla="*/ 0 w 1344705"/>
              <a:gd name="connsiteY2" fmla="*/ 867335 h 1230406"/>
              <a:gd name="connsiteX3" fmla="*/ 376517 w 1344705"/>
              <a:gd name="connsiteY3" fmla="*/ 0 h 1230406"/>
              <a:gd name="connsiteX4" fmla="*/ 1344705 w 1344705"/>
              <a:gd name="connsiteY4" fmla="*/ 289112 h 1230406"/>
              <a:gd name="connsiteX5" fmla="*/ 1277470 w 1344705"/>
              <a:gd name="connsiteY5" fmla="*/ 625288 h 1230406"/>
              <a:gd name="connsiteX6" fmla="*/ 779929 w 1344705"/>
              <a:gd name="connsiteY6" fmla="*/ 1021977 h 12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705" h="1230406">
                <a:moveTo>
                  <a:pt x="779929" y="1021977"/>
                </a:moveTo>
                <a:lnTo>
                  <a:pt x="53788" y="1230406"/>
                </a:lnTo>
                <a:lnTo>
                  <a:pt x="0" y="867335"/>
                </a:lnTo>
                <a:lnTo>
                  <a:pt x="376517" y="0"/>
                </a:lnTo>
                <a:lnTo>
                  <a:pt x="1344705" y="289112"/>
                </a:lnTo>
                <a:lnTo>
                  <a:pt x="1277470" y="625288"/>
                </a:lnTo>
                <a:lnTo>
                  <a:pt x="779929" y="1021977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5" y="1219200"/>
            <a:ext cx="5631634" cy="4937760"/>
          </a:xfrm>
        </p:spPr>
        <p:txBody>
          <a:bodyPr/>
          <a:lstStyle/>
          <a:p>
            <a:r>
              <a:rPr lang="en-US" altLang="ko-KR" dirty="0"/>
              <a:t>When will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connection path starts with these six arcs?</a:t>
            </a:r>
          </a:p>
          <a:p>
            <a:pPr lvl="1"/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baseline="-25000" dirty="0">
                <a:solidFill>
                  <a:srgbClr val="0070C0"/>
                </a:solidFill>
              </a:rPr>
              <a:t>1</a:t>
            </a:r>
            <a:r>
              <a:rPr lang="en-US" altLang="ko-KR" dirty="0">
                <a:solidFill>
                  <a:srgbClr val="0070C0"/>
                </a:solidFill>
              </a:rPr>
              <a:t> has the smallest clock in </a:t>
            </a:r>
            <a:r>
              <a:rPr lang="en-US" altLang="ko-KR" i="1" dirty="0">
                <a:solidFill>
                  <a:srgbClr val="0070C0"/>
                </a:solidFill>
              </a:rPr>
              <a:t>j</a:t>
            </a:r>
            <a:r>
              <a:rPr lang="en-US" altLang="ko-KR" baseline="-25000" dirty="0">
                <a:solidFill>
                  <a:srgbClr val="0070C0"/>
                </a:solidFill>
              </a:rPr>
              <a:t>1</a:t>
            </a:r>
            <a:r>
              <a:rPr lang="en-US" altLang="ko-KR" dirty="0">
                <a:solidFill>
                  <a:srgbClr val="0070C0"/>
                </a:solidFill>
              </a:rPr>
              <a:t>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’s neighbor</a:t>
            </a:r>
          </a:p>
          <a:p>
            <a:pPr lvl="1"/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8525" y="2957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50210" y="2639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19803" y="27072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36517" y="37347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endParaRPr lang="ko-KR" alt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8941" y="22136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18779" y="20130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7635" y="32324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046310" y="385885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1044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6965576" y="2232212"/>
            <a:ext cx="1270748" cy="1129553"/>
          </a:xfrm>
          <a:custGeom>
            <a:avLst/>
            <a:gdLst>
              <a:gd name="connsiteX0" fmla="*/ 0 w 1270748"/>
              <a:gd name="connsiteY0" fmla="*/ 282388 h 1129553"/>
              <a:gd name="connsiteX1" fmla="*/ 1069042 w 1270748"/>
              <a:gd name="connsiteY1" fmla="*/ 0 h 1129553"/>
              <a:gd name="connsiteX2" fmla="*/ 1270748 w 1270748"/>
              <a:gd name="connsiteY2" fmla="*/ 107576 h 1129553"/>
              <a:gd name="connsiteX3" fmla="*/ 874059 w 1270748"/>
              <a:gd name="connsiteY3" fmla="*/ 1129553 h 1129553"/>
              <a:gd name="connsiteX4" fmla="*/ 618565 w 1270748"/>
              <a:gd name="connsiteY4" fmla="*/ 1122829 h 1129553"/>
              <a:gd name="connsiteX5" fmla="*/ 33618 w 1270748"/>
              <a:gd name="connsiteY5" fmla="*/ 524435 h 1129553"/>
              <a:gd name="connsiteX6" fmla="*/ 0 w 1270748"/>
              <a:gd name="connsiteY6" fmla="*/ 282388 h 112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748" h="1129553">
                <a:moveTo>
                  <a:pt x="0" y="282388"/>
                </a:moveTo>
                <a:lnTo>
                  <a:pt x="1069042" y="0"/>
                </a:lnTo>
                <a:lnTo>
                  <a:pt x="1270748" y="107576"/>
                </a:lnTo>
                <a:lnTo>
                  <a:pt x="874059" y="1129553"/>
                </a:lnTo>
                <a:lnTo>
                  <a:pt x="618565" y="1122829"/>
                </a:lnTo>
                <a:lnTo>
                  <a:pt x="33618" y="524435"/>
                </a:lnTo>
                <a:lnTo>
                  <a:pt x="0" y="282388"/>
                </a:lnTo>
                <a:close/>
              </a:path>
            </a:pathLst>
          </a:custGeom>
          <a:solidFill>
            <a:srgbClr val="CC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950324" y="2185147"/>
            <a:ext cx="1344705" cy="1230406"/>
          </a:xfrm>
          <a:custGeom>
            <a:avLst/>
            <a:gdLst>
              <a:gd name="connsiteX0" fmla="*/ 779929 w 1344705"/>
              <a:gd name="connsiteY0" fmla="*/ 1021977 h 1230406"/>
              <a:gd name="connsiteX1" fmla="*/ 53788 w 1344705"/>
              <a:gd name="connsiteY1" fmla="*/ 1230406 h 1230406"/>
              <a:gd name="connsiteX2" fmla="*/ 0 w 1344705"/>
              <a:gd name="connsiteY2" fmla="*/ 867335 h 1230406"/>
              <a:gd name="connsiteX3" fmla="*/ 376517 w 1344705"/>
              <a:gd name="connsiteY3" fmla="*/ 0 h 1230406"/>
              <a:gd name="connsiteX4" fmla="*/ 1344705 w 1344705"/>
              <a:gd name="connsiteY4" fmla="*/ 289112 h 1230406"/>
              <a:gd name="connsiteX5" fmla="*/ 1277470 w 1344705"/>
              <a:gd name="connsiteY5" fmla="*/ 625288 h 1230406"/>
              <a:gd name="connsiteX6" fmla="*/ 779929 w 1344705"/>
              <a:gd name="connsiteY6" fmla="*/ 1021977 h 123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4705" h="1230406">
                <a:moveTo>
                  <a:pt x="779929" y="1021977"/>
                </a:moveTo>
                <a:lnTo>
                  <a:pt x="53788" y="1230406"/>
                </a:lnTo>
                <a:lnTo>
                  <a:pt x="0" y="867335"/>
                </a:lnTo>
                <a:lnTo>
                  <a:pt x="376517" y="0"/>
                </a:lnTo>
                <a:lnTo>
                  <a:pt x="1344705" y="289112"/>
                </a:lnTo>
                <a:lnTo>
                  <a:pt x="1277470" y="625288"/>
                </a:lnTo>
                <a:lnTo>
                  <a:pt x="779929" y="1021977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5" y="1219200"/>
            <a:ext cx="5631634" cy="4937760"/>
          </a:xfrm>
        </p:spPr>
        <p:txBody>
          <a:bodyPr/>
          <a:lstStyle/>
          <a:p>
            <a:r>
              <a:rPr lang="en-US" altLang="ko-KR" dirty="0"/>
              <a:t>When will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connection path starts with these six arcs?</a:t>
            </a:r>
          </a:p>
          <a:p>
            <a:pPr lvl="1"/>
            <a:r>
              <a:rPr lang="en-US" altLang="ko-KR" i="1" dirty="0">
                <a:solidFill>
                  <a:srgbClr val="0070C0"/>
                </a:solidFill>
              </a:rPr>
              <a:t>i</a:t>
            </a:r>
            <a:r>
              <a:rPr lang="en-US" altLang="ko-KR" baseline="-25000" dirty="0">
                <a:solidFill>
                  <a:srgbClr val="0070C0"/>
                </a:solidFill>
              </a:rPr>
              <a:t>1</a:t>
            </a:r>
            <a:r>
              <a:rPr lang="en-US" altLang="ko-KR" dirty="0">
                <a:solidFill>
                  <a:srgbClr val="0070C0"/>
                </a:solidFill>
              </a:rPr>
              <a:t> has the smallest clock in </a:t>
            </a:r>
            <a:r>
              <a:rPr lang="en-US" altLang="ko-KR" i="1" dirty="0">
                <a:solidFill>
                  <a:srgbClr val="0070C0"/>
                </a:solidFill>
              </a:rPr>
              <a:t>j</a:t>
            </a:r>
            <a:r>
              <a:rPr lang="en-US" altLang="ko-KR" baseline="-25000" dirty="0">
                <a:solidFill>
                  <a:srgbClr val="0070C0"/>
                </a:solidFill>
              </a:rPr>
              <a:t>1</a:t>
            </a:r>
            <a:r>
              <a:rPr lang="en-US" altLang="ko-KR" dirty="0">
                <a:solidFill>
                  <a:srgbClr val="0070C0"/>
                </a:solidFill>
              </a:rPr>
              <a:t>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>
                <a:solidFill>
                  <a:srgbClr val="CC0066"/>
                </a:solidFill>
              </a:rPr>
              <a:t>i</a:t>
            </a:r>
            <a:r>
              <a:rPr lang="en-US" altLang="ko-KR" baseline="-25000" dirty="0">
                <a:solidFill>
                  <a:srgbClr val="CC0066"/>
                </a:solidFill>
              </a:rPr>
              <a:t>2</a:t>
            </a:r>
            <a:r>
              <a:rPr lang="en-US" altLang="ko-KR" dirty="0">
                <a:solidFill>
                  <a:srgbClr val="CC0066"/>
                </a:solidFill>
              </a:rPr>
              <a:t> has the smallest clock in </a:t>
            </a:r>
            <a:r>
              <a:rPr lang="en-US" altLang="ko-KR" i="1" dirty="0">
                <a:solidFill>
                  <a:srgbClr val="CC0066"/>
                </a:solidFill>
              </a:rPr>
              <a:t>j</a:t>
            </a:r>
            <a:r>
              <a:rPr lang="en-US" altLang="ko-KR" baseline="-25000" dirty="0">
                <a:solidFill>
                  <a:srgbClr val="CC0066"/>
                </a:solidFill>
              </a:rPr>
              <a:t>2</a:t>
            </a:r>
            <a:r>
              <a:rPr lang="en-US" altLang="ko-KR" dirty="0">
                <a:solidFill>
                  <a:srgbClr val="CC0066"/>
                </a:solidFill>
              </a:rPr>
              <a:t>’s neighbor</a:t>
            </a:r>
          </a:p>
          <a:p>
            <a:pPr lvl="1"/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8525" y="2957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50210" y="2639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19803" y="27072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36517" y="37347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endParaRPr lang="ko-KR" alt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8941" y="22136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18779" y="20130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7635" y="32324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046310" y="385885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2473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 9"/>
          <p:cNvSpPr/>
          <p:nvPr/>
        </p:nvSpPr>
        <p:spPr>
          <a:xfrm>
            <a:off x="5948362" y="2186129"/>
            <a:ext cx="2287961" cy="1228584"/>
          </a:xfrm>
          <a:custGeom>
            <a:avLst/>
            <a:gdLst>
              <a:gd name="connsiteX0" fmla="*/ 0 w 1270748"/>
              <a:gd name="connsiteY0" fmla="*/ 282388 h 1129553"/>
              <a:gd name="connsiteX1" fmla="*/ 1069042 w 1270748"/>
              <a:gd name="connsiteY1" fmla="*/ 0 h 1129553"/>
              <a:gd name="connsiteX2" fmla="*/ 1270748 w 1270748"/>
              <a:gd name="connsiteY2" fmla="*/ 107576 h 1129553"/>
              <a:gd name="connsiteX3" fmla="*/ 874059 w 1270748"/>
              <a:gd name="connsiteY3" fmla="*/ 1129553 h 1129553"/>
              <a:gd name="connsiteX4" fmla="*/ 618565 w 1270748"/>
              <a:gd name="connsiteY4" fmla="*/ 1122829 h 1129553"/>
              <a:gd name="connsiteX5" fmla="*/ 33618 w 1270748"/>
              <a:gd name="connsiteY5" fmla="*/ 524435 h 1129553"/>
              <a:gd name="connsiteX6" fmla="*/ 0 w 1270748"/>
              <a:gd name="connsiteY6" fmla="*/ 282388 h 1129553"/>
              <a:gd name="connsiteX0" fmla="*/ 0 w 1270748"/>
              <a:gd name="connsiteY0" fmla="*/ 282388 h 1129553"/>
              <a:gd name="connsiteX1" fmla="*/ 1069042 w 1270748"/>
              <a:gd name="connsiteY1" fmla="*/ 0 h 1129553"/>
              <a:gd name="connsiteX2" fmla="*/ 1270748 w 1270748"/>
              <a:gd name="connsiteY2" fmla="*/ 107576 h 1129553"/>
              <a:gd name="connsiteX3" fmla="*/ 874059 w 1270748"/>
              <a:gd name="connsiteY3" fmla="*/ 1129553 h 1129553"/>
              <a:gd name="connsiteX4" fmla="*/ 618565 w 1270748"/>
              <a:gd name="connsiteY4" fmla="*/ 1122829 h 1129553"/>
              <a:gd name="connsiteX5" fmla="*/ 33618 w 1270748"/>
              <a:gd name="connsiteY5" fmla="*/ 524435 h 1129553"/>
              <a:gd name="connsiteX6" fmla="*/ 47065 w 1270748"/>
              <a:gd name="connsiteY6" fmla="*/ 531159 h 1129553"/>
              <a:gd name="connsiteX7" fmla="*/ 0 w 1270748"/>
              <a:gd name="connsiteY7" fmla="*/ 282388 h 1129553"/>
              <a:gd name="connsiteX0" fmla="*/ 0 w 1270748"/>
              <a:gd name="connsiteY0" fmla="*/ 1028700 h 1875865"/>
              <a:gd name="connsiteX1" fmla="*/ 1069042 w 1270748"/>
              <a:gd name="connsiteY1" fmla="*/ 746312 h 1875865"/>
              <a:gd name="connsiteX2" fmla="*/ 1270748 w 1270748"/>
              <a:gd name="connsiteY2" fmla="*/ 853888 h 1875865"/>
              <a:gd name="connsiteX3" fmla="*/ 874059 w 1270748"/>
              <a:gd name="connsiteY3" fmla="*/ 1875865 h 1875865"/>
              <a:gd name="connsiteX4" fmla="*/ 618565 w 1270748"/>
              <a:gd name="connsiteY4" fmla="*/ 1869141 h 1875865"/>
              <a:gd name="connsiteX5" fmla="*/ 33618 w 1270748"/>
              <a:gd name="connsiteY5" fmla="*/ 1270747 h 1875865"/>
              <a:gd name="connsiteX6" fmla="*/ 685800 w 1270748"/>
              <a:gd name="connsiteY6" fmla="*/ 0 h 1875865"/>
              <a:gd name="connsiteX7" fmla="*/ 0 w 1270748"/>
              <a:gd name="connsiteY7" fmla="*/ 1028700 h 1875865"/>
              <a:gd name="connsiteX0" fmla="*/ 732865 w 2003613"/>
              <a:gd name="connsiteY0" fmla="*/ 282388 h 1129553"/>
              <a:gd name="connsiteX1" fmla="*/ 1801907 w 2003613"/>
              <a:gd name="connsiteY1" fmla="*/ 0 h 1129553"/>
              <a:gd name="connsiteX2" fmla="*/ 2003613 w 2003613"/>
              <a:gd name="connsiteY2" fmla="*/ 107576 h 1129553"/>
              <a:gd name="connsiteX3" fmla="*/ 1606924 w 2003613"/>
              <a:gd name="connsiteY3" fmla="*/ 1129553 h 1129553"/>
              <a:gd name="connsiteX4" fmla="*/ 1351430 w 2003613"/>
              <a:gd name="connsiteY4" fmla="*/ 1122829 h 1129553"/>
              <a:gd name="connsiteX5" fmla="*/ 766483 w 2003613"/>
              <a:gd name="connsiteY5" fmla="*/ 524435 h 1129553"/>
              <a:gd name="connsiteX6" fmla="*/ 0 w 2003613"/>
              <a:gd name="connsiteY6" fmla="*/ 699247 h 1129553"/>
              <a:gd name="connsiteX7" fmla="*/ 732865 w 2003613"/>
              <a:gd name="connsiteY7" fmla="*/ 282388 h 1129553"/>
              <a:gd name="connsiteX0" fmla="*/ 980515 w 2003613"/>
              <a:gd name="connsiteY0" fmla="*/ 215713 h 1129553"/>
              <a:gd name="connsiteX1" fmla="*/ 1801907 w 2003613"/>
              <a:gd name="connsiteY1" fmla="*/ 0 h 1129553"/>
              <a:gd name="connsiteX2" fmla="*/ 2003613 w 2003613"/>
              <a:gd name="connsiteY2" fmla="*/ 107576 h 1129553"/>
              <a:gd name="connsiteX3" fmla="*/ 1606924 w 2003613"/>
              <a:gd name="connsiteY3" fmla="*/ 1129553 h 1129553"/>
              <a:gd name="connsiteX4" fmla="*/ 1351430 w 2003613"/>
              <a:gd name="connsiteY4" fmla="*/ 1122829 h 1129553"/>
              <a:gd name="connsiteX5" fmla="*/ 766483 w 2003613"/>
              <a:gd name="connsiteY5" fmla="*/ 524435 h 1129553"/>
              <a:gd name="connsiteX6" fmla="*/ 0 w 2003613"/>
              <a:gd name="connsiteY6" fmla="*/ 699247 h 1129553"/>
              <a:gd name="connsiteX7" fmla="*/ 980515 w 2003613"/>
              <a:gd name="connsiteY7" fmla="*/ 215713 h 1129553"/>
              <a:gd name="connsiteX0" fmla="*/ 885265 w 1908363"/>
              <a:gd name="connsiteY0" fmla="*/ 261797 h 1175637"/>
              <a:gd name="connsiteX1" fmla="*/ 1706657 w 1908363"/>
              <a:gd name="connsiteY1" fmla="*/ 46084 h 1175637"/>
              <a:gd name="connsiteX2" fmla="*/ 1908363 w 1908363"/>
              <a:gd name="connsiteY2" fmla="*/ 153660 h 1175637"/>
              <a:gd name="connsiteX3" fmla="*/ 1511674 w 1908363"/>
              <a:gd name="connsiteY3" fmla="*/ 1175637 h 1175637"/>
              <a:gd name="connsiteX4" fmla="*/ 1256180 w 1908363"/>
              <a:gd name="connsiteY4" fmla="*/ 1168913 h 1175637"/>
              <a:gd name="connsiteX5" fmla="*/ 671233 w 1908363"/>
              <a:gd name="connsiteY5" fmla="*/ 570519 h 1175637"/>
              <a:gd name="connsiteX6" fmla="*/ 0 w 1908363"/>
              <a:gd name="connsiteY6" fmla="*/ 0 h 1175637"/>
              <a:gd name="connsiteX7" fmla="*/ 885265 w 1908363"/>
              <a:gd name="connsiteY7" fmla="*/ 261797 h 1175637"/>
              <a:gd name="connsiteX0" fmla="*/ 885265 w 1908363"/>
              <a:gd name="connsiteY0" fmla="*/ 261797 h 1175637"/>
              <a:gd name="connsiteX1" fmla="*/ 1706657 w 1908363"/>
              <a:gd name="connsiteY1" fmla="*/ 46084 h 1175637"/>
              <a:gd name="connsiteX2" fmla="*/ 1908363 w 1908363"/>
              <a:gd name="connsiteY2" fmla="*/ 153660 h 1175637"/>
              <a:gd name="connsiteX3" fmla="*/ 1511674 w 1908363"/>
              <a:gd name="connsiteY3" fmla="*/ 1175637 h 1175637"/>
              <a:gd name="connsiteX4" fmla="*/ 1256180 w 1908363"/>
              <a:gd name="connsiteY4" fmla="*/ 1168913 h 1175637"/>
              <a:gd name="connsiteX5" fmla="*/ 671233 w 1908363"/>
              <a:gd name="connsiteY5" fmla="*/ 570519 h 1175637"/>
              <a:gd name="connsiteX6" fmla="*/ 672915 w 1908363"/>
              <a:gd name="connsiteY6" fmla="*/ 571360 h 1175637"/>
              <a:gd name="connsiteX7" fmla="*/ 0 w 1908363"/>
              <a:gd name="connsiteY7" fmla="*/ 0 h 1175637"/>
              <a:gd name="connsiteX8" fmla="*/ 885265 w 1908363"/>
              <a:gd name="connsiteY8" fmla="*/ 261797 h 1175637"/>
              <a:gd name="connsiteX0" fmla="*/ 1264863 w 2287961"/>
              <a:gd name="connsiteY0" fmla="*/ 261797 h 1175637"/>
              <a:gd name="connsiteX1" fmla="*/ 2086255 w 2287961"/>
              <a:gd name="connsiteY1" fmla="*/ 46084 h 1175637"/>
              <a:gd name="connsiteX2" fmla="*/ 2287961 w 2287961"/>
              <a:gd name="connsiteY2" fmla="*/ 153660 h 1175637"/>
              <a:gd name="connsiteX3" fmla="*/ 1891272 w 2287961"/>
              <a:gd name="connsiteY3" fmla="*/ 1175637 h 1175637"/>
              <a:gd name="connsiteX4" fmla="*/ 1635778 w 2287961"/>
              <a:gd name="connsiteY4" fmla="*/ 1168913 h 1175637"/>
              <a:gd name="connsiteX5" fmla="*/ 1050831 w 2287961"/>
              <a:gd name="connsiteY5" fmla="*/ 570519 h 1175637"/>
              <a:gd name="connsiteX6" fmla="*/ 0 w 2287961"/>
              <a:gd name="connsiteY6" fmla="*/ 864254 h 1175637"/>
              <a:gd name="connsiteX7" fmla="*/ 379598 w 2287961"/>
              <a:gd name="connsiteY7" fmla="*/ 0 h 1175637"/>
              <a:gd name="connsiteX8" fmla="*/ 1264863 w 2287961"/>
              <a:gd name="connsiteY8" fmla="*/ 261797 h 1175637"/>
              <a:gd name="connsiteX0" fmla="*/ 1264863 w 2287961"/>
              <a:gd name="connsiteY0" fmla="*/ 261797 h 1175637"/>
              <a:gd name="connsiteX1" fmla="*/ 2086255 w 2287961"/>
              <a:gd name="connsiteY1" fmla="*/ 46084 h 1175637"/>
              <a:gd name="connsiteX2" fmla="*/ 2287961 w 2287961"/>
              <a:gd name="connsiteY2" fmla="*/ 153660 h 1175637"/>
              <a:gd name="connsiteX3" fmla="*/ 1891272 w 2287961"/>
              <a:gd name="connsiteY3" fmla="*/ 1175637 h 1175637"/>
              <a:gd name="connsiteX4" fmla="*/ 1635778 w 2287961"/>
              <a:gd name="connsiteY4" fmla="*/ 1168913 h 1175637"/>
              <a:gd name="connsiteX5" fmla="*/ 1050831 w 2287961"/>
              <a:gd name="connsiteY5" fmla="*/ 570519 h 1175637"/>
              <a:gd name="connsiteX6" fmla="*/ 1038226 w 2287961"/>
              <a:gd name="connsiteY6" fmla="*/ 576122 h 1175637"/>
              <a:gd name="connsiteX7" fmla="*/ 0 w 2287961"/>
              <a:gd name="connsiteY7" fmla="*/ 864254 h 1175637"/>
              <a:gd name="connsiteX8" fmla="*/ 379598 w 2287961"/>
              <a:gd name="connsiteY8" fmla="*/ 0 h 1175637"/>
              <a:gd name="connsiteX9" fmla="*/ 1264863 w 2287961"/>
              <a:gd name="connsiteY9" fmla="*/ 261797 h 1175637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050831 w 2287961"/>
              <a:gd name="connsiteY5" fmla="*/ 570519 h 1228584"/>
              <a:gd name="connsiteX6" fmla="*/ 57151 w 2287961"/>
              <a:gd name="connsiteY6" fmla="*/ 1228584 h 1228584"/>
              <a:gd name="connsiteX7" fmla="*/ 0 w 2287961"/>
              <a:gd name="connsiteY7" fmla="*/ 864254 h 1228584"/>
              <a:gd name="connsiteX8" fmla="*/ 379598 w 2287961"/>
              <a:gd name="connsiteY8" fmla="*/ 0 h 1228584"/>
              <a:gd name="connsiteX9" fmla="*/ 1264863 w 2287961"/>
              <a:gd name="connsiteY9" fmla="*/ 261797 h 1228584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059657 w 2287961"/>
              <a:gd name="connsiteY5" fmla="*/ 585646 h 1228584"/>
              <a:gd name="connsiteX6" fmla="*/ 1050831 w 2287961"/>
              <a:gd name="connsiteY6" fmla="*/ 570519 h 1228584"/>
              <a:gd name="connsiteX7" fmla="*/ 57151 w 2287961"/>
              <a:gd name="connsiteY7" fmla="*/ 1228584 h 1228584"/>
              <a:gd name="connsiteX8" fmla="*/ 0 w 2287961"/>
              <a:gd name="connsiteY8" fmla="*/ 864254 h 1228584"/>
              <a:gd name="connsiteX9" fmla="*/ 379598 w 2287961"/>
              <a:gd name="connsiteY9" fmla="*/ 0 h 1228584"/>
              <a:gd name="connsiteX10" fmla="*/ 1264863 w 2287961"/>
              <a:gd name="connsiteY10" fmla="*/ 261797 h 1228584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059657 w 2287961"/>
              <a:gd name="connsiteY5" fmla="*/ 585646 h 1228584"/>
              <a:gd name="connsiteX6" fmla="*/ 779369 w 2287961"/>
              <a:gd name="connsiteY6" fmla="*/ 1022957 h 1228584"/>
              <a:gd name="connsiteX7" fmla="*/ 57151 w 2287961"/>
              <a:gd name="connsiteY7" fmla="*/ 1228584 h 1228584"/>
              <a:gd name="connsiteX8" fmla="*/ 0 w 2287961"/>
              <a:gd name="connsiteY8" fmla="*/ 864254 h 1228584"/>
              <a:gd name="connsiteX9" fmla="*/ 379598 w 2287961"/>
              <a:gd name="connsiteY9" fmla="*/ 0 h 1228584"/>
              <a:gd name="connsiteX10" fmla="*/ 1264863 w 2287961"/>
              <a:gd name="connsiteY10" fmla="*/ 261797 h 1228584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176339 w 2287961"/>
              <a:gd name="connsiteY5" fmla="*/ 702327 h 1228584"/>
              <a:gd name="connsiteX6" fmla="*/ 779369 w 2287961"/>
              <a:gd name="connsiteY6" fmla="*/ 1022957 h 1228584"/>
              <a:gd name="connsiteX7" fmla="*/ 57151 w 2287961"/>
              <a:gd name="connsiteY7" fmla="*/ 1228584 h 1228584"/>
              <a:gd name="connsiteX8" fmla="*/ 0 w 2287961"/>
              <a:gd name="connsiteY8" fmla="*/ 864254 h 1228584"/>
              <a:gd name="connsiteX9" fmla="*/ 379598 w 2287961"/>
              <a:gd name="connsiteY9" fmla="*/ 0 h 1228584"/>
              <a:gd name="connsiteX10" fmla="*/ 1264863 w 2287961"/>
              <a:gd name="connsiteY10" fmla="*/ 261797 h 122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7961" h="1228584">
                <a:moveTo>
                  <a:pt x="1264863" y="261797"/>
                </a:moveTo>
                <a:lnTo>
                  <a:pt x="2086255" y="46084"/>
                </a:lnTo>
                <a:lnTo>
                  <a:pt x="2287961" y="153660"/>
                </a:lnTo>
                <a:lnTo>
                  <a:pt x="1891272" y="1175637"/>
                </a:lnTo>
                <a:lnTo>
                  <a:pt x="1635778" y="1168913"/>
                </a:lnTo>
                <a:lnTo>
                  <a:pt x="1176339" y="702327"/>
                </a:lnTo>
                <a:lnTo>
                  <a:pt x="779369" y="1022957"/>
                </a:lnTo>
                <a:lnTo>
                  <a:pt x="57151" y="1228584"/>
                </a:lnTo>
                <a:lnTo>
                  <a:pt x="0" y="864254"/>
                </a:lnTo>
                <a:lnTo>
                  <a:pt x="379598" y="0"/>
                </a:lnTo>
                <a:lnTo>
                  <a:pt x="1264863" y="261797"/>
                </a:lnTo>
                <a:close/>
              </a:path>
            </a:pathLst>
          </a:custGeom>
          <a:solidFill>
            <a:srgbClr val="CC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8525" y="2957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50210" y="2639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19803" y="27072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36517" y="37347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endParaRPr lang="ko-KR" alt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8941" y="22136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18779" y="20130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7635" y="32324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395535" y="1219200"/>
            <a:ext cx="5631634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When will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connection path starts with these six arcs?</a:t>
            </a:r>
          </a:p>
          <a:p>
            <a:pPr lvl="1"/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>
                <a:solidFill>
                  <a:srgbClr val="CC0066"/>
                </a:solidFill>
              </a:rPr>
              <a:t>i</a:t>
            </a:r>
            <a:r>
              <a:rPr lang="en-US" altLang="ko-KR" baseline="-25000" dirty="0">
                <a:solidFill>
                  <a:srgbClr val="CC0066"/>
                </a:solidFill>
              </a:rPr>
              <a:t>2</a:t>
            </a:r>
            <a:r>
              <a:rPr lang="en-US" altLang="ko-KR" dirty="0">
                <a:solidFill>
                  <a:srgbClr val="CC0066"/>
                </a:solidFill>
              </a:rPr>
              <a:t> has the smallest clock in {</a:t>
            </a:r>
            <a:r>
              <a:rPr lang="en-US" altLang="ko-KR" i="1" dirty="0">
                <a:solidFill>
                  <a:srgbClr val="CC0066"/>
                </a:solidFill>
              </a:rPr>
              <a:t>j</a:t>
            </a:r>
            <a:r>
              <a:rPr lang="en-US" altLang="ko-KR" baseline="-25000" dirty="0">
                <a:solidFill>
                  <a:srgbClr val="CC0066"/>
                </a:solidFill>
              </a:rPr>
              <a:t>1</a:t>
            </a:r>
            <a:r>
              <a:rPr lang="en-US" altLang="ko-KR" dirty="0">
                <a:solidFill>
                  <a:srgbClr val="CC0066"/>
                </a:solidFill>
              </a:rPr>
              <a:t>, </a:t>
            </a:r>
            <a:r>
              <a:rPr lang="en-US" altLang="ko-KR" i="1" dirty="0">
                <a:solidFill>
                  <a:srgbClr val="CC0066"/>
                </a:solidFill>
              </a:rPr>
              <a:t>j</a:t>
            </a:r>
            <a:r>
              <a:rPr lang="en-US" altLang="ko-KR" baseline="-25000" dirty="0">
                <a:solidFill>
                  <a:srgbClr val="CC0066"/>
                </a:solidFill>
              </a:rPr>
              <a:t>2</a:t>
            </a:r>
            <a:r>
              <a:rPr lang="en-US" altLang="ko-KR" dirty="0">
                <a:solidFill>
                  <a:srgbClr val="CC0066"/>
                </a:solidFill>
              </a:rPr>
              <a:t>}’s neighbor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46310" y="3858856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73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5885056" y="2118732"/>
            <a:ext cx="3072161" cy="1497051"/>
          </a:xfrm>
          <a:custGeom>
            <a:avLst/>
            <a:gdLst>
              <a:gd name="connsiteX0" fmla="*/ 418171 w 3072161"/>
              <a:gd name="connsiteY0" fmla="*/ 0 h 1497051"/>
              <a:gd name="connsiteX1" fmla="*/ 1335359 w 3072161"/>
              <a:gd name="connsiteY1" fmla="*/ 262053 h 1497051"/>
              <a:gd name="connsiteX2" fmla="*/ 2154973 w 3072161"/>
              <a:gd name="connsiteY2" fmla="*/ 47392 h 1497051"/>
              <a:gd name="connsiteX3" fmla="*/ 2419815 w 3072161"/>
              <a:gd name="connsiteY3" fmla="*/ 192358 h 1497051"/>
              <a:gd name="connsiteX4" fmla="*/ 3072161 w 3072161"/>
              <a:gd name="connsiteY4" fmla="*/ 273205 h 1497051"/>
              <a:gd name="connsiteX5" fmla="*/ 3069373 w 3072161"/>
              <a:gd name="connsiteY5" fmla="*/ 565924 h 1497051"/>
              <a:gd name="connsiteX6" fmla="*/ 2826834 w 3072161"/>
              <a:gd name="connsiteY6" fmla="*/ 1497051 h 1497051"/>
              <a:gd name="connsiteX7" fmla="*/ 2495085 w 3072161"/>
              <a:gd name="connsiteY7" fmla="*/ 1483112 h 1497051"/>
              <a:gd name="connsiteX8" fmla="*/ 1982129 w 3072161"/>
              <a:gd name="connsiteY8" fmla="*/ 1304692 h 1497051"/>
              <a:gd name="connsiteX9" fmla="*/ 1681046 w 3072161"/>
              <a:gd name="connsiteY9" fmla="*/ 1296329 h 1497051"/>
              <a:gd name="connsiteX10" fmla="*/ 1232210 w 3072161"/>
              <a:gd name="connsiteY10" fmla="*/ 861431 h 1497051"/>
              <a:gd name="connsiteX11" fmla="*/ 880946 w 3072161"/>
              <a:gd name="connsiteY11" fmla="*/ 1148575 h 1497051"/>
              <a:gd name="connsiteX12" fmla="*/ 86422 w 3072161"/>
              <a:gd name="connsiteY12" fmla="*/ 1368812 h 1497051"/>
              <a:gd name="connsiteX13" fmla="*/ 0 w 3072161"/>
              <a:gd name="connsiteY13" fmla="*/ 914400 h 1497051"/>
              <a:gd name="connsiteX14" fmla="*/ 418171 w 3072161"/>
              <a:gd name="connsiteY14" fmla="*/ 0 h 14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2161" h="1497051">
                <a:moveTo>
                  <a:pt x="418171" y="0"/>
                </a:moveTo>
                <a:lnTo>
                  <a:pt x="1335359" y="262053"/>
                </a:lnTo>
                <a:lnTo>
                  <a:pt x="2154973" y="47392"/>
                </a:lnTo>
                <a:lnTo>
                  <a:pt x="2419815" y="192358"/>
                </a:lnTo>
                <a:lnTo>
                  <a:pt x="3072161" y="273205"/>
                </a:lnTo>
                <a:cubicBezTo>
                  <a:pt x="3071232" y="370778"/>
                  <a:pt x="3070302" y="468351"/>
                  <a:pt x="3069373" y="565924"/>
                </a:cubicBezTo>
                <a:lnTo>
                  <a:pt x="2826834" y="1497051"/>
                </a:lnTo>
                <a:lnTo>
                  <a:pt x="2495085" y="1483112"/>
                </a:lnTo>
                <a:lnTo>
                  <a:pt x="1982129" y="1304692"/>
                </a:lnTo>
                <a:lnTo>
                  <a:pt x="1681046" y="1296329"/>
                </a:lnTo>
                <a:lnTo>
                  <a:pt x="1232210" y="861431"/>
                </a:lnTo>
                <a:lnTo>
                  <a:pt x="880946" y="1148575"/>
                </a:lnTo>
                <a:lnTo>
                  <a:pt x="86422" y="1368812"/>
                </a:lnTo>
                <a:lnTo>
                  <a:pt x="0" y="914400"/>
                </a:lnTo>
                <a:lnTo>
                  <a:pt x="418171" y="0"/>
                </a:lnTo>
                <a:close/>
              </a:path>
            </a:pathLst>
          </a:custGeom>
          <a:noFill/>
          <a:ln w="12700">
            <a:solidFill>
              <a:srgbClr val="208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5948362" y="2186129"/>
            <a:ext cx="2287961" cy="1228584"/>
          </a:xfrm>
          <a:custGeom>
            <a:avLst/>
            <a:gdLst>
              <a:gd name="connsiteX0" fmla="*/ 0 w 1270748"/>
              <a:gd name="connsiteY0" fmla="*/ 282388 h 1129553"/>
              <a:gd name="connsiteX1" fmla="*/ 1069042 w 1270748"/>
              <a:gd name="connsiteY1" fmla="*/ 0 h 1129553"/>
              <a:gd name="connsiteX2" fmla="*/ 1270748 w 1270748"/>
              <a:gd name="connsiteY2" fmla="*/ 107576 h 1129553"/>
              <a:gd name="connsiteX3" fmla="*/ 874059 w 1270748"/>
              <a:gd name="connsiteY3" fmla="*/ 1129553 h 1129553"/>
              <a:gd name="connsiteX4" fmla="*/ 618565 w 1270748"/>
              <a:gd name="connsiteY4" fmla="*/ 1122829 h 1129553"/>
              <a:gd name="connsiteX5" fmla="*/ 33618 w 1270748"/>
              <a:gd name="connsiteY5" fmla="*/ 524435 h 1129553"/>
              <a:gd name="connsiteX6" fmla="*/ 0 w 1270748"/>
              <a:gd name="connsiteY6" fmla="*/ 282388 h 1129553"/>
              <a:gd name="connsiteX0" fmla="*/ 0 w 1270748"/>
              <a:gd name="connsiteY0" fmla="*/ 282388 h 1129553"/>
              <a:gd name="connsiteX1" fmla="*/ 1069042 w 1270748"/>
              <a:gd name="connsiteY1" fmla="*/ 0 h 1129553"/>
              <a:gd name="connsiteX2" fmla="*/ 1270748 w 1270748"/>
              <a:gd name="connsiteY2" fmla="*/ 107576 h 1129553"/>
              <a:gd name="connsiteX3" fmla="*/ 874059 w 1270748"/>
              <a:gd name="connsiteY3" fmla="*/ 1129553 h 1129553"/>
              <a:gd name="connsiteX4" fmla="*/ 618565 w 1270748"/>
              <a:gd name="connsiteY4" fmla="*/ 1122829 h 1129553"/>
              <a:gd name="connsiteX5" fmla="*/ 33618 w 1270748"/>
              <a:gd name="connsiteY5" fmla="*/ 524435 h 1129553"/>
              <a:gd name="connsiteX6" fmla="*/ 47065 w 1270748"/>
              <a:gd name="connsiteY6" fmla="*/ 531159 h 1129553"/>
              <a:gd name="connsiteX7" fmla="*/ 0 w 1270748"/>
              <a:gd name="connsiteY7" fmla="*/ 282388 h 1129553"/>
              <a:gd name="connsiteX0" fmla="*/ 0 w 1270748"/>
              <a:gd name="connsiteY0" fmla="*/ 1028700 h 1875865"/>
              <a:gd name="connsiteX1" fmla="*/ 1069042 w 1270748"/>
              <a:gd name="connsiteY1" fmla="*/ 746312 h 1875865"/>
              <a:gd name="connsiteX2" fmla="*/ 1270748 w 1270748"/>
              <a:gd name="connsiteY2" fmla="*/ 853888 h 1875865"/>
              <a:gd name="connsiteX3" fmla="*/ 874059 w 1270748"/>
              <a:gd name="connsiteY3" fmla="*/ 1875865 h 1875865"/>
              <a:gd name="connsiteX4" fmla="*/ 618565 w 1270748"/>
              <a:gd name="connsiteY4" fmla="*/ 1869141 h 1875865"/>
              <a:gd name="connsiteX5" fmla="*/ 33618 w 1270748"/>
              <a:gd name="connsiteY5" fmla="*/ 1270747 h 1875865"/>
              <a:gd name="connsiteX6" fmla="*/ 685800 w 1270748"/>
              <a:gd name="connsiteY6" fmla="*/ 0 h 1875865"/>
              <a:gd name="connsiteX7" fmla="*/ 0 w 1270748"/>
              <a:gd name="connsiteY7" fmla="*/ 1028700 h 1875865"/>
              <a:gd name="connsiteX0" fmla="*/ 732865 w 2003613"/>
              <a:gd name="connsiteY0" fmla="*/ 282388 h 1129553"/>
              <a:gd name="connsiteX1" fmla="*/ 1801907 w 2003613"/>
              <a:gd name="connsiteY1" fmla="*/ 0 h 1129553"/>
              <a:gd name="connsiteX2" fmla="*/ 2003613 w 2003613"/>
              <a:gd name="connsiteY2" fmla="*/ 107576 h 1129553"/>
              <a:gd name="connsiteX3" fmla="*/ 1606924 w 2003613"/>
              <a:gd name="connsiteY3" fmla="*/ 1129553 h 1129553"/>
              <a:gd name="connsiteX4" fmla="*/ 1351430 w 2003613"/>
              <a:gd name="connsiteY4" fmla="*/ 1122829 h 1129553"/>
              <a:gd name="connsiteX5" fmla="*/ 766483 w 2003613"/>
              <a:gd name="connsiteY5" fmla="*/ 524435 h 1129553"/>
              <a:gd name="connsiteX6" fmla="*/ 0 w 2003613"/>
              <a:gd name="connsiteY6" fmla="*/ 699247 h 1129553"/>
              <a:gd name="connsiteX7" fmla="*/ 732865 w 2003613"/>
              <a:gd name="connsiteY7" fmla="*/ 282388 h 1129553"/>
              <a:gd name="connsiteX0" fmla="*/ 980515 w 2003613"/>
              <a:gd name="connsiteY0" fmla="*/ 215713 h 1129553"/>
              <a:gd name="connsiteX1" fmla="*/ 1801907 w 2003613"/>
              <a:gd name="connsiteY1" fmla="*/ 0 h 1129553"/>
              <a:gd name="connsiteX2" fmla="*/ 2003613 w 2003613"/>
              <a:gd name="connsiteY2" fmla="*/ 107576 h 1129553"/>
              <a:gd name="connsiteX3" fmla="*/ 1606924 w 2003613"/>
              <a:gd name="connsiteY3" fmla="*/ 1129553 h 1129553"/>
              <a:gd name="connsiteX4" fmla="*/ 1351430 w 2003613"/>
              <a:gd name="connsiteY4" fmla="*/ 1122829 h 1129553"/>
              <a:gd name="connsiteX5" fmla="*/ 766483 w 2003613"/>
              <a:gd name="connsiteY5" fmla="*/ 524435 h 1129553"/>
              <a:gd name="connsiteX6" fmla="*/ 0 w 2003613"/>
              <a:gd name="connsiteY6" fmla="*/ 699247 h 1129553"/>
              <a:gd name="connsiteX7" fmla="*/ 980515 w 2003613"/>
              <a:gd name="connsiteY7" fmla="*/ 215713 h 1129553"/>
              <a:gd name="connsiteX0" fmla="*/ 885265 w 1908363"/>
              <a:gd name="connsiteY0" fmla="*/ 261797 h 1175637"/>
              <a:gd name="connsiteX1" fmla="*/ 1706657 w 1908363"/>
              <a:gd name="connsiteY1" fmla="*/ 46084 h 1175637"/>
              <a:gd name="connsiteX2" fmla="*/ 1908363 w 1908363"/>
              <a:gd name="connsiteY2" fmla="*/ 153660 h 1175637"/>
              <a:gd name="connsiteX3" fmla="*/ 1511674 w 1908363"/>
              <a:gd name="connsiteY3" fmla="*/ 1175637 h 1175637"/>
              <a:gd name="connsiteX4" fmla="*/ 1256180 w 1908363"/>
              <a:gd name="connsiteY4" fmla="*/ 1168913 h 1175637"/>
              <a:gd name="connsiteX5" fmla="*/ 671233 w 1908363"/>
              <a:gd name="connsiteY5" fmla="*/ 570519 h 1175637"/>
              <a:gd name="connsiteX6" fmla="*/ 0 w 1908363"/>
              <a:gd name="connsiteY6" fmla="*/ 0 h 1175637"/>
              <a:gd name="connsiteX7" fmla="*/ 885265 w 1908363"/>
              <a:gd name="connsiteY7" fmla="*/ 261797 h 1175637"/>
              <a:gd name="connsiteX0" fmla="*/ 885265 w 1908363"/>
              <a:gd name="connsiteY0" fmla="*/ 261797 h 1175637"/>
              <a:gd name="connsiteX1" fmla="*/ 1706657 w 1908363"/>
              <a:gd name="connsiteY1" fmla="*/ 46084 h 1175637"/>
              <a:gd name="connsiteX2" fmla="*/ 1908363 w 1908363"/>
              <a:gd name="connsiteY2" fmla="*/ 153660 h 1175637"/>
              <a:gd name="connsiteX3" fmla="*/ 1511674 w 1908363"/>
              <a:gd name="connsiteY3" fmla="*/ 1175637 h 1175637"/>
              <a:gd name="connsiteX4" fmla="*/ 1256180 w 1908363"/>
              <a:gd name="connsiteY4" fmla="*/ 1168913 h 1175637"/>
              <a:gd name="connsiteX5" fmla="*/ 671233 w 1908363"/>
              <a:gd name="connsiteY5" fmla="*/ 570519 h 1175637"/>
              <a:gd name="connsiteX6" fmla="*/ 672915 w 1908363"/>
              <a:gd name="connsiteY6" fmla="*/ 571360 h 1175637"/>
              <a:gd name="connsiteX7" fmla="*/ 0 w 1908363"/>
              <a:gd name="connsiteY7" fmla="*/ 0 h 1175637"/>
              <a:gd name="connsiteX8" fmla="*/ 885265 w 1908363"/>
              <a:gd name="connsiteY8" fmla="*/ 261797 h 1175637"/>
              <a:gd name="connsiteX0" fmla="*/ 1264863 w 2287961"/>
              <a:gd name="connsiteY0" fmla="*/ 261797 h 1175637"/>
              <a:gd name="connsiteX1" fmla="*/ 2086255 w 2287961"/>
              <a:gd name="connsiteY1" fmla="*/ 46084 h 1175637"/>
              <a:gd name="connsiteX2" fmla="*/ 2287961 w 2287961"/>
              <a:gd name="connsiteY2" fmla="*/ 153660 h 1175637"/>
              <a:gd name="connsiteX3" fmla="*/ 1891272 w 2287961"/>
              <a:gd name="connsiteY3" fmla="*/ 1175637 h 1175637"/>
              <a:gd name="connsiteX4" fmla="*/ 1635778 w 2287961"/>
              <a:gd name="connsiteY4" fmla="*/ 1168913 h 1175637"/>
              <a:gd name="connsiteX5" fmla="*/ 1050831 w 2287961"/>
              <a:gd name="connsiteY5" fmla="*/ 570519 h 1175637"/>
              <a:gd name="connsiteX6" fmla="*/ 0 w 2287961"/>
              <a:gd name="connsiteY6" fmla="*/ 864254 h 1175637"/>
              <a:gd name="connsiteX7" fmla="*/ 379598 w 2287961"/>
              <a:gd name="connsiteY7" fmla="*/ 0 h 1175637"/>
              <a:gd name="connsiteX8" fmla="*/ 1264863 w 2287961"/>
              <a:gd name="connsiteY8" fmla="*/ 261797 h 1175637"/>
              <a:gd name="connsiteX0" fmla="*/ 1264863 w 2287961"/>
              <a:gd name="connsiteY0" fmla="*/ 261797 h 1175637"/>
              <a:gd name="connsiteX1" fmla="*/ 2086255 w 2287961"/>
              <a:gd name="connsiteY1" fmla="*/ 46084 h 1175637"/>
              <a:gd name="connsiteX2" fmla="*/ 2287961 w 2287961"/>
              <a:gd name="connsiteY2" fmla="*/ 153660 h 1175637"/>
              <a:gd name="connsiteX3" fmla="*/ 1891272 w 2287961"/>
              <a:gd name="connsiteY3" fmla="*/ 1175637 h 1175637"/>
              <a:gd name="connsiteX4" fmla="*/ 1635778 w 2287961"/>
              <a:gd name="connsiteY4" fmla="*/ 1168913 h 1175637"/>
              <a:gd name="connsiteX5" fmla="*/ 1050831 w 2287961"/>
              <a:gd name="connsiteY5" fmla="*/ 570519 h 1175637"/>
              <a:gd name="connsiteX6" fmla="*/ 1038226 w 2287961"/>
              <a:gd name="connsiteY6" fmla="*/ 576122 h 1175637"/>
              <a:gd name="connsiteX7" fmla="*/ 0 w 2287961"/>
              <a:gd name="connsiteY7" fmla="*/ 864254 h 1175637"/>
              <a:gd name="connsiteX8" fmla="*/ 379598 w 2287961"/>
              <a:gd name="connsiteY8" fmla="*/ 0 h 1175637"/>
              <a:gd name="connsiteX9" fmla="*/ 1264863 w 2287961"/>
              <a:gd name="connsiteY9" fmla="*/ 261797 h 1175637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050831 w 2287961"/>
              <a:gd name="connsiteY5" fmla="*/ 570519 h 1228584"/>
              <a:gd name="connsiteX6" fmla="*/ 57151 w 2287961"/>
              <a:gd name="connsiteY6" fmla="*/ 1228584 h 1228584"/>
              <a:gd name="connsiteX7" fmla="*/ 0 w 2287961"/>
              <a:gd name="connsiteY7" fmla="*/ 864254 h 1228584"/>
              <a:gd name="connsiteX8" fmla="*/ 379598 w 2287961"/>
              <a:gd name="connsiteY8" fmla="*/ 0 h 1228584"/>
              <a:gd name="connsiteX9" fmla="*/ 1264863 w 2287961"/>
              <a:gd name="connsiteY9" fmla="*/ 261797 h 1228584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059657 w 2287961"/>
              <a:gd name="connsiteY5" fmla="*/ 585646 h 1228584"/>
              <a:gd name="connsiteX6" fmla="*/ 1050831 w 2287961"/>
              <a:gd name="connsiteY6" fmla="*/ 570519 h 1228584"/>
              <a:gd name="connsiteX7" fmla="*/ 57151 w 2287961"/>
              <a:gd name="connsiteY7" fmla="*/ 1228584 h 1228584"/>
              <a:gd name="connsiteX8" fmla="*/ 0 w 2287961"/>
              <a:gd name="connsiteY8" fmla="*/ 864254 h 1228584"/>
              <a:gd name="connsiteX9" fmla="*/ 379598 w 2287961"/>
              <a:gd name="connsiteY9" fmla="*/ 0 h 1228584"/>
              <a:gd name="connsiteX10" fmla="*/ 1264863 w 2287961"/>
              <a:gd name="connsiteY10" fmla="*/ 261797 h 1228584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059657 w 2287961"/>
              <a:gd name="connsiteY5" fmla="*/ 585646 h 1228584"/>
              <a:gd name="connsiteX6" fmla="*/ 779369 w 2287961"/>
              <a:gd name="connsiteY6" fmla="*/ 1022957 h 1228584"/>
              <a:gd name="connsiteX7" fmla="*/ 57151 w 2287961"/>
              <a:gd name="connsiteY7" fmla="*/ 1228584 h 1228584"/>
              <a:gd name="connsiteX8" fmla="*/ 0 w 2287961"/>
              <a:gd name="connsiteY8" fmla="*/ 864254 h 1228584"/>
              <a:gd name="connsiteX9" fmla="*/ 379598 w 2287961"/>
              <a:gd name="connsiteY9" fmla="*/ 0 h 1228584"/>
              <a:gd name="connsiteX10" fmla="*/ 1264863 w 2287961"/>
              <a:gd name="connsiteY10" fmla="*/ 261797 h 1228584"/>
              <a:gd name="connsiteX0" fmla="*/ 1264863 w 2287961"/>
              <a:gd name="connsiteY0" fmla="*/ 261797 h 1228584"/>
              <a:gd name="connsiteX1" fmla="*/ 2086255 w 2287961"/>
              <a:gd name="connsiteY1" fmla="*/ 46084 h 1228584"/>
              <a:gd name="connsiteX2" fmla="*/ 2287961 w 2287961"/>
              <a:gd name="connsiteY2" fmla="*/ 153660 h 1228584"/>
              <a:gd name="connsiteX3" fmla="*/ 1891272 w 2287961"/>
              <a:gd name="connsiteY3" fmla="*/ 1175637 h 1228584"/>
              <a:gd name="connsiteX4" fmla="*/ 1635778 w 2287961"/>
              <a:gd name="connsiteY4" fmla="*/ 1168913 h 1228584"/>
              <a:gd name="connsiteX5" fmla="*/ 1176339 w 2287961"/>
              <a:gd name="connsiteY5" fmla="*/ 702327 h 1228584"/>
              <a:gd name="connsiteX6" fmla="*/ 779369 w 2287961"/>
              <a:gd name="connsiteY6" fmla="*/ 1022957 h 1228584"/>
              <a:gd name="connsiteX7" fmla="*/ 57151 w 2287961"/>
              <a:gd name="connsiteY7" fmla="*/ 1228584 h 1228584"/>
              <a:gd name="connsiteX8" fmla="*/ 0 w 2287961"/>
              <a:gd name="connsiteY8" fmla="*/ 864254 h 1228584"/>
              <a:gd name="connsiteX9" fmla="*/ 379598 w 2287961"/>
              <a:gd name="connsiteY9" fmla="*/ 0 h 1228584"/>
              <a:gd name="connsiteX10" fmla="*/ 1264863 w 2287961"/>
              <a:gd name="connsiteY10" fmla="*/ 261797 h 122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7961" h="1228584">
                <a:moveTo>
                  <a:pt x="1264863" y="261797"/>
                </a:moveTo>
                <a:lnTo>
                  <a:pt x="2086255" y="46084"/>
                </a:lnTo>
                <a:lnTo>
                  <a:pt x="2287961" y="153660"/>
                </a:lnTo>
                <a:lnTo>
                  <a:pt x="1891272" y="1175637"/>
                </a:lnTo>
                <a:lnTo>
                  <a:pt x="1635778" y="1168913"/>
                </a:lnTo>
                <a:lnTo>
                  <a:pt x="1176339" y="702327"/>
                </a:lnTo>
                <a:lnTo>
                  <a:pt x="779369" y="1022957"/>
                </a:lnTo>
                <a:lnTo>
                  <a:pt x="57151" y="1228584"/>
                </a:lnTo>
                <a:lnTo>
                  <a:pt x="0" y="864254"/>
                </a:lnTo>
                <a:lnTo>
                  <a:pt x="379598" y="0"/>
                </a:lnTo>
                <a:lnTo>
                  <a:pt x="1264863" y="261797"/>
                </a:lnTo>
                <a:close/>
              </a:path>
            </a:pathLst>
          </a:custGeom>
          <a:solidFill>
            <a:srgbClr val="CC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연결선 40"/>
          <p:cNvCxnSpPr>
            <a:stCxn id="6" idx="0"/>
            <a:endCxn id="9" idx="2"/>
          </p:cNvCxnSpPr>
          <p:nvPr/>
        </p:nvCxnSpPr>
        <p:spPr>
          <a:xfrm flipH="1" flipV="1">
            <a:off x="6425577" y="2488414"/>
            <a:ext cx="143387" cy="38946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1" idx="3"/>
            <a:endCxn id="6" idx="3"/>
          </p:cNvCxnSpPr>
          <p:nvPr/>
        </p:nvCxnSpPr>
        <p:spPr>
          <a:xfrm flipV="1">
            <a:off x="6174178" y="3031534"/>
            <a:ext cx="331139" cy="199354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6" idx="7"/>
            <a:endCxn id="5" idx="1"/>
          </p:cNvCxnSpPr>
          <p:nvPr/>
        </p:nvCxnSpPr>
        <p:spPr>
          <a:xfrm flipV="1">
            <a:off x="6632611" y="2639063"/>
            <a:ext cx="404405" cy="26517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stCxn id="11" idx="2"/>
            <a:endCxn id="14" idx="2"/>
          </p:cNvCxnSpPr>
          <p:nvPr/>
        </p:nvCxnSpPr>
        <p:spPr>
          <a:xfrm>
            <a:off x="6102170" y="3302896"/>
            <a:ext cx="543055" cy="21731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14" idx="7"/>
            <a:endCxn id="5" idx="2"/>
          </p:cNvCxnSpPr>
          <p:nvPr/>
        </p:nvCxnSpPr>
        <p:spPr>
          <a:xfrm flipV="1">
            <a:off x="6798882" y="2711071"/>
            <a:ext cx="310142" cy="74549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5" idx="3"/>
            <a:endCxn id="16" idx="2"/>
          </p:cNvCxnSpPr>
          <p:nvPr/>
        </p:nvCxnSpPr>
        <p:spPr>
          <a:xfrm>
            <a:off x="7181032" y="2639063"/>
            <a:ext cx="357699" cy="102441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6" idx="4"/>
            <a:endCxn id="20" idx="0"/>
          </p:cNvCxnSpPr>
          <p:nvPr/>
        </p:nvCxnSpPr>
        <p:spPr>
          <a:xfrm>
            <a:off x="7628741" y="2831514"/>
            <a:ext cx="90010" cy="31955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>
            <a:stCxn id="14" idx="6"/>
            <a:endCxn id="20" idx="1"/>
          </p:cNvCxnSpPr>
          <p:nvPr/>
        </p:nvCxnSpPr>
        <p:spPr>
          <a:xfrm flipV="1">
            <a:off x="6825245" y="3223076"/>
            <a:ext cx="821498" cy="29713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16" idx="7"/>
            <a:endCxn id="18" idx="1"/>
          </p:cNvCxnSpPr>
          <p:nvPr/>
        </p:nvCxnSpPr>
        <p:spPr>
          <a:xfrm flipV="1">
            <a:off x="7692388" y="2435022"/>
            <a:ext cx="271610" cy="24283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>
            <a:stCxn id="22" idx="5"/>
            <a:endCxn id="26" idx="0"/>
          </p:cNvCxnSpPr>
          <p:nvPr/>
        </p:nvCxnSpPr>
        <p:spPr>
          <a:xfrm>
            <a:off x="8423060" y="2922179"/>
            <a:ext cx="122071" cy="413555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26" idx="2"/>
            <a:endCxn id="28" idx="7"/>
          </p:cNvCxnSpPr>
          <p:nvPr/>
        </p:nvCxnSpPr>
        <p:spPr>
          <a:xfrm flipH="1">
            <a:off x="8159182" y="3479750"/>
            <a:ext cx="385949" cy="315459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28" idx="1"/>
            <a:endCxn id="20" idx="2"/>
          </p:cNvCxnSpPr>
          <p:nvPr/>
        </p:nvCxnSpPr>
        <p:spPr>
          <a:xfrm flipH="1" flipV="1">
            <a:off x="7718751" y="3295084"/>
            <a:ext cx="313137" cy="50012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>
            <a:stCxn id="24" idx="2"/>
            <a:endCxn id="22" idx="7"/>
          </p:cNvCxnSpPr>
          <p:nvPr/>
        </p:nvCxnSpPr>
        <p:spPr>
          <a:xfrm flipH="1">
            <a:off x="8423060" y="2624058"/>
            <a:ext cx="343618" cy="1708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28" idx="3"/>
            <a:endCxn id="30" idx="0"/>
          </p:cNvCxnSpPr>
          <p:nvPr/>
        </p:nvCxnSpPr>
        <p:spPr>
          <a:xfrm flipH="1">
            <a:off x="7802609" y="3922503"/>
            <a:ext cx="229279" cy="490549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>
            <a:stCxn id="32" idx="3"/>
            <a:endCxn id="34" idx="1"/>
          </p:cNvCxnSpPr>
          <p:nvPr/>
        </p:nvCxnSpPr>
        <p:spPr>
          <a:xfrm>
            <a:off x="7019643" y="4804614"/>
            <a:ext cx="545451" cy="22004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stCxn id="30" idx="2"/>
            <a:endCxn id="34" idx="0"/>
          </p:cNvCxnSpPr>
          <p:nvPr/>
        </p:nvCxnSpPr>
        <p:spPr>
          <a:xfrm flipH="1">
            <a:off x="7628741" y="4557068"/>
            <a:ext cx="173868" cy="441228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34" idx="6"/>
            <a:endCxn id="36" idx="1"/>
          </p:cNvCxnSpPr>
          <p:nvPr/>
        </p:nvCxnSpPr>
        <p:spPr>
          <a:xfrm>
            <a:off x="7718751" y="5088306"/>
            <a:ext cx="481729" cy="144774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5" name="Rectangle 11"/>
          <p:cNvSpPr/>
          <p:nvPr/>
        </p:nvSpPr>
        <p:spPr>
          <a:xfrm>
            <a:off x="7037016" y="2567055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10"/>
          <p:cNvSpPr/>
          <p:nvPr/>
        </p:nvSpPr>
        <p:spPr>
          <a:xfrm>
            <a:off x="6478954" y="287787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353569" y="234439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1"/>
          <p:cNvSpPr/>
          <p:nvPr/>
        </p:nvSpPr>
        <p:spPr>
          <a:xfrm>
            <a:off x="6030162" y="315888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6645225" y="3430205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/>
        </p:nvSpPr>
        <p:spPr>
          <a:xfrm>
            <a:off x="7538731" y="265149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/>
          <p:cNvSpPr/>
          <p:nvPr/>
        </p:nvSpPr>
        <p:spPr>
          <a:xfrm>
            <a:off x="7963998" y="236301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/>
          <p:cNvSpPr/>
          <p:nvPr/>
        </p:nvSpPr>
        <p:spPr>
          <a:xfrm>
            <a:off x="7646743" y="3151068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"/>
          <p:cNvSpPr/>
          <p:nvPr/>
        </p:nvSpPr>
        <p:spPr>
          <a:xfrm>
            <a:off x="8269403" y="276852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/>
          <p:cNvSpPr/>
          <p:nvPr/>
        </p:nvSpPr>
        <p:spPr>
          <a:xfrm>
            <a:off x="8694670" y="248004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/>
          <p:cNvSpPr/>
          <p:nvPr/>
        </p:nvSpPr>
        <p:spPr>
          <a:xfrm>
            <a:off x="8473123" y="3335734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10"/>
          <p:cNvSpPr/>
          <p:nvPr/>
        </p:nvSpPr>
        <p:spPr>
          <a:xfrm>
            <a:off x="8005525" y="376884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/>
          <p:cNvSpPr/>
          <p:nvPr/>
        </p:nvSpPr>
        <p:spPr>
          <a:xfrm>
            <a:off x="7730601" y="441305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1"/>
          <p:cNvSpPr/>
          <p:nvPr/>
        </p:nvSpPr>
        <p:spPr>
          <a:xfrm>
            <a:off x="6875627" y="4732606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10"/>
          <p:cNvSpPr/>
          <p:nvPr/>
        </p:nvSpPr>
        <p:spPr>
          <a:xfrm>
            <a:off x="7538731" y="499829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/>
          <p:cNvSpPr/>
          <p:nvPr/>
        </p:nvSpPr>
        <p:spPr>
          <a:xfrm>
            <a:off x="8200480" y="5161072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직선 연결선 58"/>
          <p:cNvCxnSpPr>
            <a:stCxn id="18" idx="3"/>
            <a:endCxn id="22" idx="1"/>
          </p:cNvCxnSpPr>
          <p:nvPr/>
        </p:nvCxnSpPr>
        <p:spPr>
          <a:xfrm>
            <a:off x="8108014" y="2435022"/>
            <a:ext cx="187752" cy="359863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8525" y="2957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7650210" y="2639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8419803" y="27072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8136517" y="373473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endParaRPr lang="ko-KR" alt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008941" y="221361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7918779" y="20130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8567635" y="323245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sp>
        <p:nvSpPr>
          <p:cNvPr id="50" name="내용 개체 틀 2"/>
          <p:cNvSpPr txBox="1">
            <a:spLocks/>
          </p:cNvSpPr>
          <p:nvPr/>
        </p:nvSpPr>
        <p:spPr>
          <a:xfrm>
            <a:off x="395535" y="1219200"/>
            <a:ext cx="5631634" cy="51981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When will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connection path starts with these six arcs?</a:t>
            </a:r>
          </a:p>
          <a:p>
            <a:pPr lvl="1"/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j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2</a:t>
            </a:r>
            <a:r>
              <a:rPr lang="en-US" altLang="ko-KR" dirty="0"/>
              <a:t> has the smallest clock in 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’s neighbor</a:t>
            </a:r>
          </a:p>
          <a:p>
            <a:pPr lvl="1"/>
            <a:r>
              <a:rPr lang="en-US" altLang="ko-KR" i="1" dirty="0">
                <a:solidFill>
                  <a:srgbClr val="CC0066"/>
                </a:solidFill>
              </a:rPr>
              <a:t>i</a:t>
            </a:r>
            <a:r>
              <a:rPr lang="en-US" altLang="ko-KR" baseline="-25000" dirty="0">
                <a:solidFill>
                  <a:srgbClr val="CC0066"/>
                </a:solidFill>
              </a:rPr>
              <a:t>2</a:t>
            </a:r>
            <a:r>
              <a:rPr lang="en-US" altLang="ko-KR" dirty="0">
                <a:solidFill>
                  <a:srgbClr val="CC0066"/>
                </a:solidFill>
              </a:rPr>
              <a:t> has the smallest clock in {</a:t>
            </a:r>
            <a:r>
              <a:rPr lang="en-US" altLang="ko-KR" i="1" dirty="0">
                <a:solidFill>
                  <a:srgbClr val="CC0066"/>
                </a:solidFill>
              </a:rPr>
              <a:t>j</a:t>
            </a:r>
            <a:r>
              <a:rPr lang="en-US" altLang="ko-KR" baseline="-25000" dirty="0">
                <a:solidFill>
                  <a:srgbClr val="CC0066"/>
                </a:solidFill>
              </a:rPr>
              <a:t>1</a:t>
            </a:r>
            <a:r>
              <a:rPr lang="en-US" altLang="ko-KR" dirty="0">
                <a:solidFill>
                  <a:srgbClr val="CC0066"/>
                </a:solidFill>
              </a:rPr>
              <a:t>, </a:t>
            </a:r>
            <a:r>
              <a:rPr lang="en-US" altLang="ko-KR" i="1" dirty="0">
                <a:solidFill>
                  <a:srgbClr val="CC0066"/>
                </a:solidFill>
              </a:rPr>
              <a:t>j</a:t>
            </a:r>
            <a:r>
              <a:rPr lang="en-US" altLang="ko-KR" baseline="-25000" dirty="0">
                <a:solidFill>
                  <a:srgbClr val="CC0066"/>
                </a:solidFill>
              </a:rPr>
              <a:t>2</a:t>
            </a:r>
            <a:r>
              <a:rPr lang="en-US" altLang="ko-KR" dirty="0">
                <a:solidFill>
                  <a:srgbClr val="CC0066"/>
                </a:solidFill>
              </a:rPr>
              <a:t>}’s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3</a:t>
            </a:r>
            <a:r>
              <a:rPr lang="en-US" altLang="ko-KR" dirty="0"/>
              <a:t> has the smallest clock in {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 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}’s neighbor</a:t>
            </a:r>
          </a:p>
          <a:p>
            <a:pPr lvl="1"/>
            <a:r>
              <a:rPr lang="en-US" altLang="ko-KR" i="1" dirty="0">
                <a:solidFill>
                  <a:srgbClr val="208C20"/>
                </a:solidFill>
              </a:rPr>
              <a:t>i</a:t>
            </a:r>
            <a:r>
              <a:rPr lang="en-US" altLang="ko-KR" baseline="-25000" dirty="0">
                <a:solidFill>
                  <a:srgbClr val="208C20"/>
                </a:solidFill>
              </a:rPr>
              <a:t>3</a:t>
            </a:r>
            <a:r>
              <a:rPr lang="en-US" altLang="ko-KR" dirty="0">
                <a:solidFill>
                  <a:srgbClr val="208C20"/>
                </a:solidFill>
              </a:rPr>
              <a:t> has the smallest clock in {</a:t>
            </a:r>
            <a:r>
              <a:rPr lang="en-US" altLang="ko-KR" i="1" dirty="0">
                <a:solidFill>
                  <a:srgbClr val="208C20"/>
                </a:solidFill>
              </a:rPr>
              <a:t>j</a:t>
            </a:r>
            <a:r>
              <a:rPr lang="en-US" altLang="ko-KR" baseline="-25000" dirty="0">
                <a:solidFill>
                  <a:srgbClr val="208C20"/>
                </a:solidFill>
              </a:rPr>
              <a:t>1</a:t>
            </a:r>
            <a:r>
              <a:rPr lang="en-US" altLang="ko-KR" dirty="0">
                <a:solidFill>
                  <a:srgbClr val="208C20"/>
                </a:solidFill>
              </a:rPr>
              <a:t>, </a:t>
            </a:r>
            <a:r>
              <a:rPr lang="en-US" altLang="ko-KR" i="1" dirty="0">
                <a:solidFill>
                  <a:srgbClr val="208C20"/>
                </a:solidFill>
              </a:rPr>
              <a:t>j</a:t>
            </a:r>
            <a:r>
              <a:rPr lang="en-US" altLang="ko-KR" baseline="-25000" dirty="0">
                <a:solidFill>
                  <a:srgbClr val="208C20"/>
                </a:solidFill>
              </a:rPr>
              <a:t>2</a:t>
            </a:r>
            <a:r>
              <a:rPr lang="en-US" altLang="ko-KR" dirty="0">
                <a:solidFill>
                  <a:srgbClr val="208C20"/>
                </a:solidFill>
              </a:rPr>
              <a:t>, </a:t>
            </a:r>
            <a:r>
              <a:rPr lang="en-US" altLang="ko-KR" i="1" dirty="0">
                <a:solidFill>
                  <a:srgbClr val="208C20"/>
                </a:solidFill>
              </a:rPr>
              <a:t>j</a:t>
            </a:r>
            <a:r>
              <a:rPr lang="en-US" altLang="ko-KR" baseline="-25000" dirty="0">
                <a:solidFill>
                  <a:srgbClr val="208C20"/>
                </a:solidFill>
              </a:rPr>
              <a:t>3</a:t>
            </a:r>
            <a:r>
              <a:rPr lang="en-US" altLang="ko-KR" dirty="0">
                <a:solidFill>
                  <a:srgbClr val="208C20"/>
                </a:solidFill>
              </a:rPr>
              <a:t>}’s neighbor</a:t>
            </a:r>
          </a:p>
          <a:p>
            <a:pPr lvl="1"/>
            <a:r>
              <a:rPr lang="en-US" altLang="ko-KR" i="1" dirty="0"/>
              <a:t>j</a:t>
            </a:r>
            <a:r>
              <a:rPr lang="en-US" altLang="ko-KR" baseline="-25000" dirty="0"/>
              <a:t>4</a:t>
            </a:r>
            <a:r>
              <a:rPr lang="en-US" altLang="ko-KR" dirty="0"/>
              <a:t> has the smallest clock in {</a:t>
            </a:r>
            <a:r>
              <a:rPr lang="en-US" altLang="ko-KR" i="1" dirty="0"/>
              <a:t>i</a:t>
            </a:r>
            <a:r>
              <a:rPr lang="en-US" altLang="ko-KR" baseline="-25000" dirty="0"/>
              <a:t>1</a:t>
            </a:r>
            <a:r>
              <a:rPr lang="en-US" altLang="ko-KR" dirty="0"/>
              <a:t>, </a:t>
            </a:r>
            <a:r>
              <a:rPr lang="en-US" altLang="ko-KR" i="1" dirty="0"/>
              <a:t>i</a:t>
            </a:r>
            <a:r>
              <a:rPr lang="en-US" altLang="ko-KR" baseline="-25000" dirty="0"/>
              <a:t>2</a:t>
            </a:r>
            <a:r>
              <a:rPr lang="en-US" altLang="ko-KR" dirty="0"/>
              <a:t>, </a:t>
            </a:r>
            <a:r>
              <a:rPr lang="en-US" altLang="ko-KR" i="1" dirty="0"/>
              <a:t>i</a:t>
            </a:r>
            <a:r>
              <a:rPr lang="en-US" altLang="ko-KR" baseline="-25000" dirty="0"/>
              <a:t>3</a:t>
            </a:r>
            <a:r>
              <a:rPr lang="en-US" altLang="ko-KR" dirty="0"/>
              <a:t>}’s neighbor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938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altLang="ko-KR" dirty="0"/>
              <a:t>Probability rapidly decreases as we consider longer paths!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For each </a:t>
            </a:r>
            <a:r>
              <a:rPr lang="en-US" altLang="ko-KR" i="1" dirty="0"/>
              <a:t>e</a:t>
            </a:r>
            <a:r>
              <a:rPr lang="en-US" altLang="ko-KR" dirty="0"/>
              <a:t>,</a:t>
            </a:r>
          </a:p>
          <a:p>
            <a:pPr lvl="1"/>
            <a:r>
              <a:rPr lang="en-US" altLang="ko-KR" dirty="0"/>
              <a:t>Consider all possible paths in the connection graph containing </a:t>
            </a:r>
            <a:r>
              <a:rPr lang="en-US" altLang="ko-KR" i="1" dirty="0"/>
              <a:t>e</a:t>
            </a:r>
            <a:r>
              <a:rPr lang="en-US" altLang="ko-KR" dirty="0"/>
              <a:t>, sum their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58745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219200"/>
                <a:ext cx="8229600" cy="49377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dirty="0"/>
                  <a:t>In fact, any given edge is used as</a:t>
                </a:r>
              </a:p>
              <a:p>
                <a:pPr lvl="1"/>
                <a:r>
                  <a:rPr lang="en-US" altLang="ko-KR" dirty="0"/>
                  <a:t>the 1</a:t>
                </a:r>
                <a:r>
                  <a:rPr lang="en-US" altLang="ko-KR" baseline="30000" dirty="0"/>
                  <a:t>st</a:t>
                </a:r>
                <a:r>
                  <a:rPr lang="en-US" altLang="ko-KR" dirty="0"/>
                  <a:t> edge of ≤1/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2</a:t>
                </a:r>
                <a:r>
                  <a:rPr lang="en-US" altLang="ko-KR" baseline="30000" dirty="0"/>
                  <a:t>nd</a:t>
                </a:r>
                <a:r>
                  <a:rPr lang="en-US" altLang="ko-KR" dirty="0"/>
                  <a:t> edge of ≤1/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3</a:t>
                </a:r>
                <a:r>
                  <a:rPr lang="en-US" altLang="ko-KR" baseline="30000" dirty="0"/>
                  <a:t>rd</a:t>
                </a:r>
                <a:r>
                  <a:rPr lang="en-US" altLang="ko-KR" dirty="0"/>
                  <a:t> edge of ≤1/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4</a:t>
                </a:r>
                <a:r>
                  <a:rPr lang="en-US" altLang="ko-KR" baseline="30000" dirty="0"/>
                  <a:t>th</a:t>
                </a:r>
                <a:r>
                  <a:rPr lang="en-US" altLang="ko-KR" dirty="0"/>
                  <a:t> edge of ≤1/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5</a:t>
                </a:r>
                <a:r>
                  <a:rPr lang="en-US" altLang="ko-KR" baseline="30000" dirty="0"/>
                  <a:t>th</a:t>
                </a:r>
                <a:r>
                  <a:rPr lang="en-US" altLang="ko-KR" dirty="0"/>
                  <a:t> edge of ≤1/2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6</a:t>
                </a:r>
                <a:r>
                  <a:rPr lang="en-US" altLang="ko-KR" baseline="30000" dirty="0"/>
                  <a:t>th</a:t>
                </a:r>
                <a:r>
                  <a:rPr lang="en-US" altLang="ko-KR" dirty="0"/>
                  <a:t> edge of ≤1/2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7</a:t>
                </a:r>
                <a:r>
                  <a:rPr lang="en-US" altLang="ko-KR" baseline="30000" dirty="0"/>
                  <a:t>th</a:t>
                </a:r>
                <a:r>
                  <a:rPr lang="en-US" altLang="ko-KR" dirty="0"/>
                  <a:t> edge of ≤1/4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paths,</a:t>
                </a:r>
              </a:p>
              <a:p>
                <a:pPr lvl="1"/>
                <a:r>
                  <a:rPr lang="en-US" altLang="ko-KR" dirty="0"/>
                  <a:t>the 8</a:t>
                </a:r>
                <a:r>
                  <a:rPr lang="en-US" altLang="ko-KR" baseline="30000" dirty="0"/>
                  <a:t>th</a:t>
                </a:r>
                <a:r>
                  <a:rPr lang="en-US" altLang="ko-KR" dirty="0"/>
                  <a:t> edge of ≤1/4</a:t>
                </a:r>
                <a:r>
                  <a:rPr lang="en-US" altLang="ko-KR" i="1" dirty="0"/>
                  <a:t>M</a:t>
                </a:r>
                <a:r>
                  <a:rPr lang="en-US" altLang="ko-KR" dirty="0"/>
                  <a:t> connection paths</a:t>
                </a:r>
              </a:p>
              <a:p>
                <a:pPr marL="274320" lvl="1" indent="0">
                  <a:buNone/>
                </a:pPr>
                <a:r>
                  <a:rPr lang="en-US" altLang="ko-KR" dirty="0"/>
                  <a:t>in expectation.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+…=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219200"/>
                <a:ext cx="8229600" cy="4937760"/>
              </a:xfrm>
              <a:blipFill rotWithShape="0">
                <a:blip r:embed="rId2"/>
                <a:stretch>
                  <a:fillRect l="-667" t="-14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25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229600" cy="493776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1-approximation for opening cost</a:t>
            </a:r>
          </a:p>
          <a:p>
            <a:r>
              <a:rPr lang="en-US" altLang="ko-KR" dirty="0"/>
              <a:t>6-approximation for connection cost</a:t>
            </a:r>
          </a:p>
          <a:p>
            <a:endParaRPr lang="en-US" altLang="ko-KR" dirty="0"/>
          </a:p>
          <a:p>
            <a:r>
              <a:rPr lang="en-US" altLang="ko-KR" dirty="0" err="1"/>
              <a:t>Lagrangian</a:t>
            </a:r>
            <a:r>
              <a:rPr lang="en-US" altLang="ko-KR" dirty="0"/>
              <a:t>-preserving 6-approximation for            classical facility location</a:t>
            </a:r>
          </a:p>
        </p:txBody>
      </p:sp>
    </p:spTree>
    <p:extLst>
      <p:ext uri="{BB962C8B-B14F-4D97-AF65-F5344CB8AC3E}">
        <p14:creationId xmlns:p14="http://schemas.microsoft.com/office/powerpoint/2010/main" val="13291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Switching cost</a:t>
            </a:r>
          </a:p>
          <a:p>
            <a:pPr lvl="1"/>
            <a:r>
              <a:rPr lang="en-US" altLang="ko-KR" dirty="0"/>
              <a:t>Two solutions differ only in </a:t>
            </a:r>
            <a:r>
              <a:rPr lang="en-US" altLang="ko-KR" i="1" dirty="0"/>
              <a:t>j</a:t>
            </a:r>
            <a:r>
              <a:rPr lang="en-US" altLang="ko-KR" dirty="0"/>
              <a:t>’s connection variables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6" name="구름 5"/>
          <p:cNvSpPr/>
          <p:nvPr/>
        </p:nvSpPr>
        <p:spPr>
          <a:xfrm>
            <a:off x="1259632" y="2636912"/>
            <a:ext cx="3060340" cy="2916324"/>
          </a:xfrm>
          <a:prstGeom prst="cloud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10"/>
          <p:cNvSpPr/>
          <p:nvPr/>
        </p:nvSpPr>
        <p:spPr>
          <a:xfrm>
            <a:off x="3167844" y="333899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7864" y="3244334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endParaRPr lang="ko-KR" altLang="en-US" i="1" dirty="0"/>
          </a:p>
        </p:txBody>
      </p:sp>
      <p:cxnSp>
        <p:nvCxnSpPr>
          <p:cNvPr id="20" name="직선 연결선 19"/>
          <p:cNvCxnSpPr>
            <a:stCxn id="9" idx="3"/>
          </p:cNvCxnSpPr>
          <p:nvPr/>
        </p:nvCxnSpPr>
        <p:spPr>
          <a:xfrm flipH="1">
            <a:off x="2807804" y="3492647"/>
            <a:ext cx="386403" cy="188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9" idx="7"/>
          </p:cNvCxnSpPr>
          <p:nvPr/>
        </p:nvCxnSpPr>
        <p:spPr>
          <a:xfrm flipV="1">
            <a:off x="3321501" y="3104964"/>
            <a:ext cx="350399" cy="260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9" idx="1"/>
          </p:cNvCxnSpPr>
          <p:nvPr/>
        </p:nvCxnSpPr>
        <p:spPr>
          <a:xfrm flipH="1" flipV="1">
            <a:off x="2915816" y="3104964"/>
            <a:ext cx="278391" cy="260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9" idx="4"/>
          </p:cNvCxnSpPr>
          <p:nvPr/>
        </p:nvCxnSpPr>
        <p:spPr>
          <a:xfrm>
            <a:off x="3257854" y="3519010"/>
            <a:ext cx="90010" cy="4140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구름 55"/>
          <p:cNvSpPr/>
          <p:nvPr/>
        </p:nvSpPr>
        <p:spPr>
          <a:xfrm>
            <a:off x="5012925" y="2636912"/>
            <a:ext cx="3060340" cy="2916324"/>
          </a:xfrm>
          <a:prstGeom prst="cloud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10"/>
          <p:cNvSpPr/>
          <p:nvPr/>
        </p:nvSpPr>
        <p:spPr>
          <a:xfrm>
            <a:off x="6921137" y="333899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101157" y="3244334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endParaRPr lang="ko-KR" altLang="en-US" i="1" dirty="0"/>
          </a:p>
        </p:txBody>
      </p:sp>
      <p:cxnSp>
        <p:nvCxnSpPr>
          <p:cNvPr id="61" name="직선 연결선 60"/>
          <p:cNvCxnSpPr>
            <a:stCxn id="57" idx="5"/>
          </p:cNvCxnSpPr>
          <p:nvPr/>
        </p:nvCxnSpPr>
        <p:spPr>
          <a:xfrm>
            <a:off x="7074794" y="3492647"/>
            <a:ext cx="352335" cy="206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57" idx="0"/>
          </p:cNvCxnSpPr>
          <p:nvPr/>
        </p:nvCxnSpPr>
        <p:spPr>
          <a:xfrm flipH="1" flipV="1">
            <a:off x="6921137" y="2915286"/>
            <a:ext cx="90010" cy="4237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57" idx="1"/>
          </p:cNvCxnSpPr>
          <p:nvPr/>
        </p:nvCxnSpPr>
        <p:spPr>
          <a:xfrm flipH="1">
            <a:off x="6381077" y="3365353"/>
            <a:ext cx="566423" cy="498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57" idx="7"/>
          </p:cNvCxnSpPr>
          <p:nvPr/>
        </p:nvCxnSpPr>
        <p:spPr>
          <a:xfrm flipV="1">
            <a:off x="7074794" y="3158970"/>
            <a:ext cx="412766" cy="206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90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Switching cost</a:t>
            </a:r>
          </a:p>
          <a:p>
            <a:pPr lvl="1"/>
            <a:r>
              <a:rPr lang="en-US" altLang="ko-KR" dirty="0"/>
              <a:t>Two solutions differ only in </a:t>
            </a:r>
            <a:r>
              <a:rPr lang="en-US" altLang="ko-KR" i="1" dirty="0"/>
              <a:t>j</a:t>
            </a:r>
            <a:r>
              <a:rPr lang="en-US" altLang="ko-KR" dirty="0"/>
              <a:t>’s connection variables</a:t>
            </a:r>
          </a:p>
          <a:p>
            <a:pPr lvl="1"/>
            <a:r>
              <a:rPr lang="en-US" altLang="ko-KR" dirty="0"/>
              <a:t>Can this affect the connection path of client </a:t>
            </a:r>
            <a:r>
              <a:rPr lang="en-US" altLang="ko-KR" i="1" dirty="0"/>
              <a:t>j’</a:t>
            </a:r>
            <a:r>
              <a:rPr lang="en-US" altLang="ko-KR" dirty="0"/>
              <a:t>?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In expectation, affects 7 connection paths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6" name="구름 5"/>
          <p:cNvSpPr/>
          <p:nvPr/>
        </p:nvSpPr>
        <p:spPr>
          <a:xfrm>
            <a:off x="1259632" y="2636912"/>
            <a:ext cx="3060340" cy="2916324"/>
          </a:xfrm>
          <a:prstGeom prst="cloud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Oval 10"/>
          <p:cNvSpPr/>
          <p:nvPr/>
        </p:nvSpPr>
        <p:spPr>
          <a:xfrm>
            <a:off x="3167844" y="333899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7864" y="3244334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endParaRPr lang="ko-KR" altLang="en-US" i="1" dirty="0"/>
          </a:p>
        </p:txBody>
      </p:sp>
      <p:sp>
        <p:nvSpPr>
          <p:cNvPr id="14" name="Oval 10"/>
          <p:cNvSpPr/>
          <p:nvPr/>
        </p:nvSpPr>
        <p:spPr>
          <a:xfrm>
            <a:off x="2051720" y="442375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31740" y="43291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j’</a:t>
            </a:r>
            <a:endParaRPr lang="ko-KR" altLang="en-US" i="1" dirty="0"/>
          </a:p>
        </p:txBody>
      </p:sp>
      <p:cxnSp>
        <p:nvCxnSpPr>
          <p:cNvPr id="20" name="직선 연결선 19"/>
          <p:cNvCxnSpPr>
            <a:stCxn id="9" idx="3"/>
          </p:cNvCxnSpPr>
          <p:nvPr/>
        </p:nvCxnSpPr>
        <p:spPr>
          <a:xfrm flipH="1">
            <a:off x="2807804" y="3492647"/>
            <a:ext cx="386403" cy="1883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9" idx="7"/>
          </p:cNvCxnSpPr>
          <p:nvPr/>
        </p:nvCxnSpPr>
        <p:spPr>
          <a:xfrm flipV="1">
            <a:off x="3321501" y="3104964"/>
            <a:ext cx="350399" cy="260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9" idx="1"/>
          </p:cNvCxnSpPr>
          <p:nvPr/>
        </p:nvCxnSpPr>
        <p:spPr>
          <a:xfrm flipH="1" flipV="1">
            <a:off x="2915816" y="3104964"/>
            <a:ext cx="278391" cy="2603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9" idx="4"/>
          </p:cNvCxnSpPr>
          <p:nvPr/>
        </p:nvCxnSpPr>
        <p:spPr>
          <a:xfrm>
            <a:off x="3257854" y="3519010"/>
            <a:ext cx="90010" cy="4140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14" idx="7"/>
          </p:cNvCxnSpPr>
          <p:nvPr/>
        </p:nvCxnSpPr>
        <p:spPr>
          <a:xfrm flipV="1">
            <a:off x="2205377" y="4272782"/>
            <a:ext cx="422407" cy="1773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>
            <a:endCxn id="14" idx="4"/>
          </p:cNvCxnSpPr>
          <p:nvPr/>
        </p:nvCxnSpPr>
        <p:spPr>
          <a:xfrm flipH="1" flipV="1">
            <a:off x="2141730" y="4603776"/>
            <a:ext cx="162018" cy="265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>
            <a:endCxn id="14" idx="0"/>
          </p:cNvCxnSpPr>
          <p:nvPr/>
        </p:nvCxnSpPr>
        <p:spPr>
          <a:xfrm>
            <a:off x="2051720" y="3924768"/>
            <a:ext cx="90010" cy="498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stCxn id="14" idx="3"/>
          </p:cNvCxnSpPr>
          <p:nvPr/>
        </p:nvCxnSpPr>
        <p:spPr>
          <a:xfrm flipH="1">
            <a:off x="1777286" y="4577413"/>
            <a:ext cx="300797" cy="1311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구름 55"/>
          <p:cNvSpPr/>
          <p:nvPr/>
        </p:nvSpPr>
        <p:spPr>
          <a:xfrm>
            <a:off x="5012925" y="2636912"/>
            <a:ext cx="3060340" cy="2916324"/>
          </a:xfrm>
          <a:prstGeom prst="cloud">
            <a:avLst/>
          </a:prstGeom>
          <a:solidFill>
            <a:schemeClr val="bg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Oval 10"/>
          <p:cNvSpPr/>
          <p:nvPr/>
        </p:nvSpPr>
        <p:spPr>
          <a:xfrm>
            <a:off x="6921137" y="333899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101157" y="3244334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</a:t>
            </a:r>
            <a:endParaRPr lang="ko-KR" altLang="en-US" i="1" dirty="0"/>
          </a:p>
        </p:txBody>
      </p:sp>
      <p:sp>
        <p:nvSpPr>
          <p:cNvPr id="59" name="Oval 10"/>
          <p:cNvSpPr/>
          <p:nvPr/>
        </p:nvSpPr>
        <p:spPr>
          <a:xfrm>
            <a:off x="5805013" y="442375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985033" y="43291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j’</a:t>
            </a:r>
            <a:endParaRPr lang="ko-KR" altLang="en-US" i="1" dirty="0"/>
          </a:p>
        </p:txBody>
      </p:sp>
      <p:cxnSp>
        <p:nvCxnSpPr>
          <p:cNvPr id="61" name="직선 연결선 60"/>
          <p:cNvCxnSpPr>
            <a:stCxn id="57" idx="5"/>
          </p:cNvCxnSpPr>
          <p:nvPr/>
        </p:nvCxnSpPr>
        <p:spPr>
          <a:xfrm>
            <a:off x="7074794" y="3492647"/>
            <a:ext cx="352335" cy="206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>
            <a:stCxn id="57" idx="0"/>
          </p:cNvCxnSpPr>
          <p:nvPr/>
        </p:nvCxnSpPr>
        <p:spPr>
          <a:xfrm flipH="1" flipV="1">
            <a:off x="6921137" y="2915286"/>
            <a:ext cx="90010" cy="4237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>
            <a:stCxn id="57" idx="1"/>
          </p:cNvCxnSpPr>
          <p:nvPr/>
        </p:nvCxnSpPr>
        <p:spPr>
          <a:xfrm flipH="1">
            <a:off x="6381077" y="3365353"/>
            <a:ext cx="566423" cy="498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>
            <a:stCxn id="57" idx="7"/>
          </p:cNvCxnSpPr>
          <p:nvPr/>
        </p:nvCxnSpPr>
        <p:spPr>
          <a:xfrm flipV="1">
            <a:off x="7074794" y="3158970"/>
            <a:ext cx="412766" cy="2063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>
            <a:stCxn id="59" idx="7"/>
          </p:cNvCxnSpPr>
          <p:nvPr/>
        </p:nvCxnSpPr>
        <p:spPr>
          <a:xfrm flipV="1">
            <a:off x="5958670" y="4272782"/>
            <a:ext cx="422407" cy="1773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>
            <a:endCxn id="59" idx="4"/>
          </p:cNvCxnSpPr>
          <p:nvPr/>
        </p:nvCxnSpPr>
        <p:spPr>
          <a:xfrm flipH="1" flipV="1">
            <a:off x="5895023" y="4603776"/>
            <a:ext cx="162018" cy="2653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endCxn id="59" idx="0"/>
          </p:cNvCxnSpPr>
          <p:nvPr/>
        </p:nvCxnSpPr>
        <p:spPr>
          <a:xfrm>
            <a:off x="5805013" y="3924768"/>
            <a:ext cx="90010" cy="498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stCxn id="59" idx="3"/>
          </p:cNvCxnSpPr>
          <p:nvPr/>
        </p:nvCxnSpPr>
        <p:spPr>
          <a:xfrm flipH="1">
            <a:off x="5530579" y="4577413"/>
            <a:ext cx="300797" cy="1311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87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H="1">
            <a:off x="8097506" y="2077029"/>
            <a:ext cx="79853" cy="46987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7359" y="1661426"/>
            <a:ext cx="468421" cy="415603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7466" y="1523950"/>
            <a:ext cx="438011" cy="55307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39183" y="3440911"/>
            <a:ext cx="426203" cy="373078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50036" y="2457303"/>
            <a:ext cx="18002" cy="1355654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64128" y="3350061"/>
            <a:ext cx="724759" cy="465449"/>
          </a:xfrm>
          <a:prstGeom prst="line">
            <a:avLst/>
          </a:prstGeom>
          <a:ln>
            <a:solidFill>
              <a:srgbClr val="808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facility location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 err="1"/>
              <a:t>i</a:t>
            </a:r>
            <a:r>
              <a:rPr lang="en-US" dirty="0" err="1">
                <a:solidFill>
                  <a:srgbClr val="B23333"/>
                </a:solidFill>
              </a:rPr>
              <a:t>∈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endParaRPr lang="en-US" i="1" dirty="0">
              <a:solidFill>
                <a:srgbClr val="606060"/>
              </a:solidFill>
            </a:endParaRPr>
          </a:p>
          <a:p>
            <a:pPr lvl="1"/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Want:</a:t>
            </a:r>
          </a:p>
          <a:p>
            <a:pPr lvl="1"/>
            <a:r>
              <a:rPr lang="en-US" dirty="0"/>
              <a:t>Choose 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dirty="0"/>
              <a:t>⊆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</a:p>
          <a:p>
            <a:pPr lvl="1"/>
            <a:endParaRPr lang="en-US" i="1" dirty="0">
              <a:solidFill>
                <a:srgbClr val="D23333"/>
              </a:solidFill>
            </a:endParaRPr>
          </a:p>
          <a:p>
            <a:pPr lvl="1"/>
            <a:r>
              <a:rPr lang="en-US" altLang="ko-KR" dirty="0"/>
              <a:t>Minimize </a:t>
            </a:r>
            <a:r>
              <a:rPr lang="el-GR" altLang="ko-KR" dirty="0"/>
              <a:t>Σ</a:t>
            </a:r>
            <a:r>
              <a:rPr lang="en-US" altLang="ko-KR" i="1" baseline="-25000" dirty="0" err="1"/>
              <a:t>i</a:t>
            </a:r>
            <a:r>
              <a:rPr lang="en-US" altLang="ko-KR" baseline="-25000" dirty="0" err="1"/>
              <a:t>∈</a:t>
            </a:r>
            <a:r>
              <a:rPr lang="en-US" altLang="ko-KR" i="1" baseline="-25000" dirty="0" err="1">
                <a:solidFill>
                  <a:srgbClr val="D23333"/>
                </a:solidFill>
              </a:rPr>
              <a:t>S</a:t>
            </a:r>
            <a:r>
              <a:rPr lang="en-US" altLang="ko-KR" i="1" dirty="0">
                <a:solidFill>
                  <a:srgbClr val="D23333"/>
                </a:solidFill>
              </a:rPr>
              <a:t> </a:t>
            </a:r>
            <a:r>
              <a:rPr lang="en-US" altLang="ko-KR" i="1" dirty="0">
                <a:solidFill>
                  <a:srgbClr val="B23333"/>
                </a:solidFill>
              </a:rPr>
              <a:t>o</a:t>
            </a:r>
            <a:r>
              <a:rPr lang="en-US" altLang="ko-KR" i="1" baseline="-25000" dirty="0"/>
              <a:t>i</a:t>
            </a:r>
            <a:r>
              <a:rPr lang="en-US" altLang="ko-KR" dirty="0"/>
              <a:t> + </a:t>
            </a:r>
            <a:r>
              <a:rPr lang="el-GR" altLang="ko-KR" dirty="0"/>
              <a:t>Σ</a:t>
            </a:r>
            <a:r>
              <a:rPr lang="en-US" altLang="ko-KR" i="1" baseline="-25000" dirty="0" err="1"/>
              <a:t>j</a:t>
            </a:r>
            <a:r>
              <a:rPr lang="en-US" altLang="ko-KR" baseline="-25000" dirty="0" err="1"/>
              <a:t>∈</a:t>
            </a:r>
            <a:r>
              <a:rPr lang="en-US" altLang="ko-KR" i="1" baseline="-25000" dirty="0" err="1">
                <a:solidFill>
                  <a:srgbClr val="D23333"/>
                </a:solidFill>
              </a:rPr>
              <a:t>D</a:t>
            </a:r>
            <a:r>
              <a:rPr lang="en-US" altLang="ko-KR" i="1" dirty="0">
                <a:solidFill>
                  <a:srgbClr val="D23333"/>
                </a:solidFill>
              </a:rPr>
              <a:t> </a:t>
            </a:r>
            <a:r>
              <a:rPr lang="en-US" altLang="ko-KR" i="1" dirty="0" err="1">
                <a:solidFill>
                  <a:srgbClr val="338080"/>
                </a:solidFill>
              </a:rPr>
              <a:t>c</a:t>
            </a:r>
            <a:r>
              <a:rPr lang="en-US" altLang="ko-KR" i="1" baseline="-25000" dirty="0" err="1"/>
              <a:t>j,</a:t>
            </a:r>
            <a:r>
              <a:rPr lang="en-US" altLang="ko-KR" i="1" baseline="-25000" dirty="0" err="1">
                <a:solidFill>
                  <a:srgbClr val="808033"/>
                </a:solidFill>
              </a:rPr>
              <a:t>f</a:t>
            </a:r>
            <a:r>
              <a:rPr lang="en-US" altLang="ko-KR" i="1" baseline="-25000" dirty="0"/>
              <a:t>(j)</a:t>
            </a:r>
            <a:r>
              <a:rPr lang="en-US" altLang="ko-KR" dirty="0"/>
              <a:t> = (</a:t>
            </a:r>
            <a:r>
              <a:rPr lang="en-US" altLang="ko-KR" dirty="0">
                <a:solidFill>
                  <a:srgbClr val="B23333"/>
                </a:solidFill>
              </a:rPr>
              <a:t>1</a:t>
            </a:r>
            <a:r>
              <a:rPr lang="en-US" altLang="ko-KR" dirty="0"/>
              <a:t> + </a:t>
            </a:r>
            <a:r>
              <a:rPr lang="en-US" altLang="ko-KR" dirty="0">
                <a:solidFill>
                  <a:srgbClr val="B23333"/>
                </a:solidFill>
              </a:rPr>
              <a:t>5</a:t>
            </a:r>
            <a:r>
              <a:rPr lang="en-US" altLang="ko-KR" dirty="0"/>
              <a:t>) + (</a:t>
            </a:r>
            <a:r>
              <a:rPr lang="en-US" altLang="ko-KR" dirty="0">
                <a:solidFill>
                  <a:srgbClr val="338080"/>
                </a:solidFill>
              </a:rPr>
              <a:t>2</a:t>
            </a:r>
            <a:r>
              <a:rPr lang="en-US" altLang="ko-KR" dirty="0"/>
              <a:t> + </a:t>
            </a:r>
            <a:r>
              <a:rPr lang="en-US" altLang="ko-KR" dirty="0">
                <a:solidFill>
                  <a:srgbClr val="338080"/>
                </a:solidFill>
              </a:rPr>
              <a:t>2</a:t>
            </a:r>
            <a:r>
              <a:rPr lang="en-US" altLang="ko-KR" dirty="0"/>
              <a:t> + </a:t>
            </a:r>
            <a:r>
              <a:rPr lang="en-US" altLang="ko-KR" dirty="0">
                <a:solidFill>
                  <a:srgbClr val="338080"/>
                </a:solidFill>
              </a:rPr>
              <a:t>2</a:t>
            </a:r>
            <a:r>
              <a:rPr lang="en-US" altLang="ko-KR" dirty="0"/>
              <a:t> + </a:t>
            </a:r>
            <a:r>
              <a:rPr lang="en-US" altLang="ko-KR" dirty="0">
                <a:solidFill>
                  <a:srgbClr val="338080"/>
                </a:solidFill>
              </a:rPr>
              <a:t>5</a:t>
            </a:r>
            <a:r>
              <a:rPr lang="en-US" altLang="ko-KR" dirty="0"/>
              <a:t> + </a:t>
            </a:r>
            <a:r>
              <a:rPr lang="en-US" altLang="ko-KR" dirty="0">
                <a:solidFill>
                  <a:srgbClr val="338080"/>
                </a:solidFill>
              </a:rPr>
              <a:t>2</a:t>
            </a:r>
            <a:r>
              <a:rPr lang="en-US" altLang="ko-KR" dirty="0"/>
              <a:t> + </a:t>
            </a:r>
            <a:r>
              <a:rPr lang="en-US" altLang="ko-KR" dirty="0">
                <a:solidFill>
                  <a:srgbClr val="338080"/>
                </a:solidFill>
              </a:rPr>
              <a:t>3</a:t>
            </a:r>
            <a:r>
              <a:rPr lang="en-US" altLang="ko-KR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>
              <a:solidFill>
                <a:srgbClr val="208C2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47456" y="141926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15508" y="1988840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19417" y="150776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7496" y="2546902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87516" y="1953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6175376" y="2367293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34524" y="2513830"/>
            <a:ext cx="144016" cy="144016"/>
          </a:xfrm>
          <a:prstGeom prst="rect">
            <a:avLst/>
          </a:prstGeom>
          <a:solidFill>
            <a:schemeClr val="bg1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00135" y="3260051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49173" y="3331867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06532" y="247834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3378" y="3740949"/>
            <a:ext cx="144016" cy="144016"/>
          </a:xfrm>
          <a:prstGeom prst="rect">
            <a:avLst/>
          </a:prstGeom>
          <a:solidFill>
            <a:srgbClr val="D23333"/>
          </a:solidFill>
          <a:ln w="317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65386" y="370546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333"/>
                </a:solidFill>
              </a:rPr>
              <a:t>1</a:t>
            </a:r>
          </a:p>
        </p:txBody>
      </p:sp>
      <p:sp>
        <p:nvSpPr>
          <p:cNvPr id="26" name="TextBox 63"/>
          <p:cNvSpPr txBox="1"/>
          <p:nvPr/>
        </p:nvSpPr>
        <p:spPr>
          <a:xfrm>
            <a:off x="7851031" y="21654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27" name="TextBox 70"/>
          <p:cNvSpPr txBox="1"/>
          <p:nvPr/>
        </p:nvSpPr>
        <p:spPr>
          <a:xfrm>
            <a:off x="6617752" y="34255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8080"/>
                </a:solidFill>
              </a:rPr>
              <a:t>3</a:t>
            </a:r>
          </a:p>
        </p:txBody>
      </p:sp>
      <p:sp>
        <p:nvSpPr>
          <p:cNvPr id="28" name="TextBox 71"/>
          <p:cNvSpPr txBox="1"/>
          <p:nvPr/>
        </p:nvSpPr>
        <p:spPr>
          <a:xfrm>
            <a:off x="5810409" y="35140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29" name="TextBox 72"/>
          <p:cNvSpPr txBox="1"/>
          <p:nvPr/>
        </p:nvSpPr>
        <p:spPr>
          <a:xfrm>
            <a:off x="6012948" y="28507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8080"/>
                </a:solidFill>
              </a:rPr>
              <a:t>5</a:t>
            </a:r>
          </a:p>
        </p:txBody>
      </p:sp>
      <p:sp>
        <p:nvSpPr>
          <p:cNvPr id="30" name="TextBox 73"/>
          <p:cNvSpPr txBox="1"/>
          <p:nvPr/>
        </p:nvSpPr>
        <p:spPr>
          <a:xfrm>
            <a:off x="7713102" y="16721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  <p:sp>
        <p:nvSpPr>
          <p:cNvPr id="31" name="TextBox 74"/>
          <p:cNvSpPr txBox="1"/>
          <p:nvPr/>
        </p:nvSpPr>
        <p:spPr>
          <a:xfrm>
            <a:off x="8416772" y="16721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3808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61618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1219200"/>
            <a:ext cx="8229600" cy="4937760"/>
          </a:xfrm>
        </p:spPr>
        <p:txBody>
          <a:bodyPr>
            <a:normAutofit/>
          </a:bodyPr>
          <a:lstStyle/>
          <a:p>
            <a:endParaRPr lang="en-US" altLang="ko-KR" dirty="0"/>
          </a:p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1-approximation for opening cost</a:t>
            </a:r>
          </a:p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6-approximation for connection cost</a:t>
            </a:r>
          </a:p>
          <a:p>
            <a:r>
              <a:rPr lang="en-US" altLang="ko-KR" dirty="0"/>
              <a:t>14-approximation for switching cost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2996952"/>
            <a:ext cx="6779096" cy="31735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/>
              <a:t>There exists a 14-approximation algorithm for dynamic facility location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3548" y="2996952"/>
            <a:ext cx="1476164" cy="31735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0" indent="0">
              <a:buFont typeface="Wingdings 3"/>
              <a:buNone/>
            </a:pPr>
            <a:r>
              <a:rPr lang="en-US" dirty="0">
                <a:solidFill>
                  <a:srgbClr val="3333B2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1346053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A new LP-rounding algorithm</a:t>
            </a:r>
          </a:p>
          <a:p>
            <a:pPr lvl="1"/>
            <a:r>
              <a:rPr lang="en-US" altLang="ko-KR" dirty="0"/>
              <a:t>Using long connection paths</a:t>
            </a:r>
          </a:p>
          <a:p>
            <a:pPr lvl="1"/>
            <a:r>
              <a:rPr lang="en-US" altLang="ko-KR" dirty="0"/>
              <a:t>No clustering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First constant approximation for dynamic facility location</a:t>
            </a:r>
          </a:p>
          <a:p>
            <a:pPr lvl="1"/>
            <a:r>
              <a:rPr lang="en-US" altLang="ko-KR" dirty="0" err="1"/>
              <a:t>Lagrangian</a:t>
            </a:r>
            <a:r>
              <a:rPr lang="en-US" altLang="ko-KR" dirty="0"/>
              <a:t>-preserving 6-approximation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1260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 questions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Application to other dynamic settings</a:t>
            </a:r>
          </a:p>
          <a:p>
            <a:endParaRPr lang="en-US" altLang="ko-KR" dirty="0"/>
          </a:p>
          <a:p>
            <a:r>
              <a:rPr lang="en-US" altLang="ko-KR" dirty="0"/>
              <a:t>Better analysis for</a:t>
            </a:r>
          </a:p>
          <a:p>
            <a:pPr lvl="1"/>
            <a:r>
              <a:rPr lang="en-US" altLang="ko-KR" dirty="0"/>
              <a:t>dynamic facility location</a:t>
            </a:r>
          </a:p>
          <a:p>
            <a:pPr lvl="1"/>
            <a:r>
              <a:rPr lang="en-US" altLang="ko-KR" dirty="0"/>
              <a:t>classic facility location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077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48780"/>
            <a:ext cx="1791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728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 </a:t>
            </a:r>
            <a:r>
              <a:rPr lang="en-US" sz="1150" dirty="0"/>
              <a:t>[</a:t>
            </a:r>
            <a:r>
              <a:rPr lang="en-US" sz="1150" dirty="0" err="1"/>
              <a:t>Eisenstat</a:t>
            </a:r>
            <a:r>
              <a:rPr lang="en-US" sz="1150" dirty="0"/>
              <a:t> et al. 2014]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Dynamics of evolving social</a:t>
            </a:r>
            <a:r>
              <a:rPr lang="en-US" sz="1000" dirty="0"/>
              <a:t> </a:t>
            </a:r>
            <a:r>
              <a:rPr lang="en-US" dirty="0"/>
              <a:t>/</a:t>
            </a:r>
            <a:r>
              <a:rPr lang="en-US" sz="1000" dirty="0"/>
              <a:t> </a:t>
            </a:r>
            <a:r>
              <a:rPr lang="en-US" dirty="0"/>
              <a:t>infrastructure networks</a:t>
            </a:r>
          </a:p>
          <a:p>
            <a:r>
              <a:rPr lang="en-US" dirty="0"/>
              <a:t>Given a </a:t>
            </a:r>
            <a:r>
              <a:rPr lang="en-US" dirty="0">
                <a:solidFill>
                  <a:srgbClr val="338080"/>
                </a:solidFill>
              </a:rPr>
              <a:t>metric cost </a:t>
            </a:r>
            <a:r>
              <a:rPr lang="en-US" i="1" dirty="0">
                <a:solidFill>
                  <a:srgbClr val="338080"/>
                </a:solidFill>
              </a:rPr>
              <a:t>c</a:t>
            </a:r>
            <a:r>
              <a:rPr lang="en-US" baseline="30000" dirty="0">
                <a:solidFill>
                  <a:srgbClr val="338080"/>
                </a:solidFill>
              </a:rPr>
              <a:t>1</a:t>
            </a:r>
            <a:r>
              <a:rPr lang="en-US" altLang="ko-KR" dirty="0">
                <a:solidFill>
                  <a:srgbClr val="338080"/>
                </a:solidFill>
              </a:rPr>
              <a:t>, … ,</a:t>
            </a:r>
            <a:r>
              <a:rPr lang="en-US" i="1" dirty="0" err="1">
                <a:solidFill>
                  <a:srgbClr val="338080"/>
                </a:solidFill>
              </a:rPr>
              <a:t>c</a:t>
            </a:r>
            <a:r>
              <a:rPr lang="en-US" i="1" baseline="30000" dirty="0" err="1">
                <a:solidFill>
                  <a:srgbClr val="338080"/>
                </a:solidFill>
              </a:rPr>
              <a:t>T</a:t>
            </a:r>
            <a:r>
              <a:rPr lang="en-US" dirty="0"/>
              <a:t> on</a:t>
            </a:r>
          </a:p>
          <a:p>
            <a:pPr lvl="1"/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en-US" dirty="0">
                <a:solidFill>
                  <a:srgbClr val="B26033"/>
                </a:solidFill>
              </a:rPr>
              <a:t>: set of </a:t>
            </a:r>
            <a:r>
              <a:rPr lang="en-US" i="1" dirty="0">
                <a:solidFill>
                  <a:srgbClr val="B26033"/>
                </a:solidFill>
              </a:rPr>
              <a:t>clients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i="1" dirty="0">
                <a:solidFill>
                  <a:srgbClr val="606060"/>
                </a:solidFill>
              </a:rPr>
              <a:t>F</a:t>
            </a:r>
            <a:r>
              <a:rPr lang="en-US" dirty="0">
                <a:solidFill>
                  <a:srgbClr val="606060"/>
                </a:solidFill>
              </a:rPr>
              <a:t>: set of </a:t>
            </a:r>
            <a:r>
              <a:rPr lang="en-US" i="1" dirty="0">
                <a:solidFill>
                  <a:srgbClr val="606060"/>
                </a:solidFill>
              </a:rPr>
              <a:t>facilities</a:t>
            </a:r>
          </a:p>
          <a:p>
            <a:pPr lvl="2"/>
            <a:r>
              <a:rPr lang="en-US" i="1" dirty="0">
                <a:solidFill>
                  <a:srgbClr val="B23333"/>
                </a:solidFill>
              </a:rPr>
              <a:t>o</a:t>
            </a:r>
            <a:r>
              <a:rPr lang="en-US" i="1" baseline="-25000" dirty="0">
                <a:solidFill>
                  <a:srgbClr val="B23333"/>
                </a:solidFill>
              </a:rPr>
              <a:t>i</a:t>
            </a:r>
            <a:r>
              <a:rPr lang="en-US" dirty="0">
                <a:solidFill>
                  <a:srgbClr val="B23333"/>
                </a:solidFill>
              </a:rPr>
              <a:t>: </a:t>
            </a:r>
            <a:r>
              <a:rPr lang="en-US" i="1" dirty="0">
                <a:solidFill>
                  <a:srgbClr val="B23333"/>
                </a:solidFill>
              </a:rPr>
              <a:t>opening cost</a:t>
            </a:r>
            <a:r>
              <a:rPr lang="en-US" dirty="0">
                <a:solidFill>
                  <a:srgbClr val="B23333"/>
                </a:solidFill>
              </a:rPr>
              <a:t> </a:t>
            </a:r>
            <a:r>
              <a:rPr lang="en-US" dirty="0"/>
              <a:t>of </a:t>
            </a:r>
            <a:r>
              <a:rPr lang="en-US" i="1" dirty="0"/>
              <a:t>i</a:t>
            </a:r>
            <a:r>
              <a:rPr lang="en-US" dirty="0">
                <a:solidFill>
                  <a:srgbClr val="B23333"/>
                </a:solidFill>
              </a:rPr>
              <a:t>∈</a:t>
            </a:r>
            <a:r>
              <a:rPr lang="en-US" i="1" dirty="0">
                <a:solidFill>
                  <a:srgbClr val="606060"/>
                </a:solidFill>
              </a:rPr>
              <a:t>F</a:t>
            </a:r>
            <a:endParaRPr lang="en-US" dirty="0">
              <a:solidFill>
                <a:srgbClr val="208C20"/>
              </a:solidFill>
            </a:endParaRPr>
          </a:p>
          <a:p>
            <a:r>
              <a:rPr lang="en-US" dirty="0"/>
              <a:t>For each </a:t>
            </a:r>
            <a:r>
              <a:rPr lang="en-US" dirty="0" err="1"/>
              <a:t>timestep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Choose </a:t>
            </a:r>
            <a:r>
              <a:rPr lang="en-US" i="1" dirty="0" err="1">
                <a:solidFill>
                  <a:srgbClr val="D23333"/>
                </a:solidFill>
              </a:rPr>
              <a:t>S</a:t>
            </a:r>
            <a:r>
              <a:rPr lang="en-US" i="1" baseline="30000" dirty="0" err="1">
                <a:solidFill>
                  <a:srgbClr val="D23333"/>
                </a:solidFill>
              </a:rPr>
              <a:t>t</a:t>
            </a:r>
            <a:r>
              <a:rPr lang="en-US" dirty="0" err="1"/>
              <a:t>⊆</a:t>
            </a:r>
            <a:r>
              <a:rPr lang="en-US" i="1" dirty="0" err="1">
                <a:solidFill>
                  <a:srgbClr val="606060"/>
                </a:solidFill>
              </a:rPr>
              <a:t>F</a:t>
            </a:r>
            <a:r>
              <a:rPr lang="en-US" dirty="0"/>
              <a:t> to </a:t>
            </a:r>
            <a:r>
              <a:rPr lang="en-US" i="1" dirty="0"/>
              <a:t>open</a:t>
            </a:r>
          </a:p>
          <a:p>
            <a:pPr lvl="1"/>
            <a:r>
              <a:rPr lang="en-US" dirty="0"/>
              <a:t>Assign every client to an open facility  </a:t>
            </a:r>
            <a:r>
              <a:rPr lang="en-US" i="1" dirty="0">
                <a:solidFill>
                  <a:srgbClr val="808033"/>
                </a:solidFill>
              </a:rPr>
              <a:t>f</a:t>
            </a:r>
            <a:r>
              <a:rPr lang="en-US" sz="1000" i="1" dirty="0">
                <a:solidFill>
                  <a:srgbClr val="808033"/>
                </a:solidFill>
              </a:rPr>
              <a:t> </a:t>
            </a:r>
            <a:r>
              <a:rPr lang="en-US" i="1" baseline="30000" dirty="0">
                <a:solidFill>
                  <a:srgbClr val="808033"/>
                </a:solidFill>
              </a:rPr>
              <a:t>t</a:t>
            </a:r>
            <a:r>
              <a:rPr lang="en-US" i="1" dirty="0">
                <a:solidFill>
                  <a:srgbClr val="808033"/>
                </a:solidFill>
              </a:rPr>
              <a:t> </a:t>
            </a:r>
            <a:r>
              <a:rPr lang="en-US" dirty="0"/>
              <a:t>: </a:t>
            </a:r>
            <a:r>
              <a:rPr lang="en-US" i="1" dirty="0">
                <a:solidFill>
                  <a:srgbClr val="B26033"/>
                </a:solidFill>
              </a:rPr>
              <a:t>D</a:t>
            </a:r>
            <a:r>
              <a:rPr lang="ko-KR" altLang="en-US" dirty="0"/>
              <a:t>→</a:t>
            </a:r>
            <a:r>
              <a:rPr lang="en-US" i="1" dirty="0">
                <a:solidFill>
                  <a:srgbClr val="D23333"/>
                </a:solidFill>
              </a:rPr>
              <a:t>S</a:t>
            </a:r>
            <a:r>
              <a:rPr lang="en-US" altLang="ko-KR" i="1" baseline="30000" dirty="0">
                <a:solidFill>
                  <a:srgbClr val="D23333"/>
                </a:solidFill>
              </a:rPr>
              <a:t>t</a:t>
            </a:r>
            <a:endParaRPr lang="en-US" i="1" dirty="0">
              <a:solidFill>
                <a:srgbClr val="D23333"/>
              </a:solidFill>
            </a:endParaRPr>
          </a:p>
          <a:p>
            <a:r>
              <a:rPr lang="en-US" dirty="0"/>
              <a:t>“Stable” solution</a:t>
            </a:r>
          </a:p>
          <a:p>
            <a:pPr lvl="1"/>
            <a:r>
              <a:rPr lang="en-US" altLang="ko-KR" dirty="0"/>
              <a:t>Switching cost </a:t>
            </a:r>
            <a:r>
              <a:rPr lang="en-US" altLang="ko-KR" i="1" dirty="0">
                <a:solidFill>
                  <a:srgbClr val="3333B2"/>
                </a:solidFill>
              </a:rPr>
              <a:t>g</a:t>
            </a:r>
            <a:r>
              <a:rPr lang="en-US" altLang="ko-KR" dirty="0"/>
              <a:t> every time a client changes its assignment</a:t>
            </a:r>
            <a:endParaRPr lang="en-US" i="1" dirty="0">
              <a:solidFill>
                <a:srgbClr val="3333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5788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직선 연결선 13"/>
          <p:cNvCxnSpPr>
            <a:stCxn id="9" idx="6"/>
            <a:endCxn id="6" idx="2"/>
          </p:cNvCxnSpPr>
          <p:nvPr/>
        </p:nvCxnSpPr>
        <p:spPr>
          <a:xfrm>
            <a:off x="2411760" y="2708639"/>
            <a:ext cx="4081518" cy="68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17268" y="24509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338080"/>
                </a:solidFill>
              </a:rPr>
              <a:t>1</a:t>
            </a:r>
            <a:endParaRPr lang="ko-KR" altLang="en-US" dirty="0">
              <a:solidFill>
                <a:srgbClr val="338080"/>
              </a:solidFill>
            </a:endParaRPr>
          </a:p>
        </p:txBody>
      </p:sp>
      <p:sp>
        <p:nvSpPr>
          <p:cNvPr id="18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46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5300" cy="990600"/>
          </a:xfrm>
        </p:spPr>
        <p:txBody>
          <a:bodyPr/>
          <a:lstStyle/>
          <a:p>
            <a:r>
              <a:rPr lang="en-US" dirty="0"/>
              <a:t>Dynamic facility location problem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8" y="1219200"/>
            <a:ext cx="8471285" cy="4937760"/>
          </a:xfrm>
        </p:spPr>
        <p:txBody>
          <a:bodyPr>
            <a:normAutofit/>
          </a:bodyPr>
          <a:lstStyle/>
          <a:p>
            <a:r>
              <a:rPr lang="en-US" dirty="0"/>
              <a:t>Example  </a:t>
            </a:r>
            <a:r>
              <a:rPr lang="en-US" sz="2000" dirty="0"/>
              <a:t>[</a:t>
            </a:r>
            <a:r>
              <a:rPr lang="en-US" sz="2000" dirty="0" err="1"/>
              <a:t>Eisenstat</a:t>
            </a:r>
            <a:r>
              <a:rPr lang="en-US" sz="2000" dirty="0"/>
              <a:t> et al. 2014]</a:t>
            </a:r>
          </a:p>
          <a:p>
            <a:pPr lvl="1"/>
            <a:r>
              <a:rPr lang="en-US" altLang="ko-KR" dirty="0"/>
              <a:t>Task: given geographical locations of people, identify groups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Set </a:t>
            </a:r>
            <a:r>
              <a:rPr lang="en-US" altLang="ko-KR" i="1" dirty="0">
                <a:solidFill>
                  <a:srgbClr val="606060"/>
                </a:solidFill>
              </a:rPr>
              <a:t>F</a:t>
            </a:r>
            <a:r>
              <a:rPr lang="en-US" altLang="ko-KR" dirty="0"/>
              <a:t> as </a:t>
            </a:r>
            <a:r>
              <a:rPr lang="en-US" altLang="ko-KR" i="1" dirty="0">
                <a:solidFill>
                  <a:srgbClr val="B26033"/>
                </a:solidFill>
              </a:rPr>
              <a:t>D</a:t>
            </a:r>
            <a:r>
              <a:rPr lang="en-US" altLang="ko-KR" dirty="0"/>
              <a:t>, with uniform </a:t>
            </a:r>
            <a:r>
              <a:rPr lang="en-US" altLang="ko-KR" dirty="0">
                <a:solidFill>
                  <a:srgbClr val="B23333"/>
                </a:solidFill>
              </a:rPr>
              <a:t>opening cost</a:t>
            </a:r>
            <a:r>
              <a:rPr lang="en-US" altLang="ko-KR" dirty="0"/>
              <a:t> of 1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80212" y="234888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>
            <a:off x="6804248" y="2545568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/>
          <p:nvPr/>
        </p:nvSpPr>
        <p:spPr>
          <a:xfrm>
            <a:off x="6493278" y="2687000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3"/>
          <p:cNvSpPr/>
          <p:nvPr/>
        </p:nvSpPr>
        <p:spPr>
          <a:xfrm>
            <a:off x="6228184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3"/>
          <p:cNvSpPr/>
          <p:nvPr/>
        </p:nvSpPr>
        <p:spPr>
          <a:xfrm>
            <a:off x="6715808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3"/>
          <p:cNvSpPr/>
          <p:nvPr/>
        </p:nvSpPr>
        <p:spPr>
          <a:xfrm>
            <a:off x="2231740" y="261862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"/>
          <p:cNvSpPr/>
          <p:nvPr/>
        </p:nvSpPr>
        <p:spPr>
          <a:xfrm>
            <a:off x="2051720" y="2400509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"/>
          <p:cNvSpPr/>
          <p:nvPr/>
        </p:nvSpPr>
        <p:spPr>
          <a:xfrm>
            <a:off x="2426777" y="2924944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"/>
          <p:cNvSpPr/>
          <p:nvPr/>
        </p:nvSpPr>
        <p:spPr>
          <a:xfrm>
            <a:off x="1956484" y="2646126"/>
            <a:ext cx="180020" cy="180020"/>
          </a:xfrm>
          <a:prstGeom prst="ellipse">
            <a:avLst/>
          </a:prstGeom>
          <a:solidFill>
            <a:schemeClr val="bg1"/>
          </a:solidFill>
          <a:ln w="31750">
            <a:solidFill>
              <a:srgbClr val="B26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CAN@PSWELLNVISWZY5H8" val="523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3129</TotalTime>
  <Words>2288</Words>
  <Application>Microsoft Office PowerPoint</Application>
  <PresentationFormat>화면 슬라이드 쇼(4:3)</PresentationFormat>
  <Paragraphs>487</Paragraphs>
  <Slides>53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2" baseType="lpstr">
      <vt:lpstr>맑은 고딕</vt:lpstr>
      <vt:lpstr>Wingdings</vt:lpstr>
      <vt:lpstr>Wingdings 3</vt:lpstr>
      <vt:lpstr>Cambria Math</vt:lpstr>
      <vt:lpstr>Calibri</vt:lpstr>
      <vt:lpstr>Arial Narrow</vt:lpstr>
      <vt:lpstr>Gill Sans MT</vt:lpstr>
      <vt:lpstr>Bookman Old Style</vt:lpstr>
      <vt:lpstr>Origin</vt:lpstr>
      <vt:lpstr>         Dynamic Facility Location via Exponential Clocks        Hyung-Chan An             July 29, 2013      Joint work with Ashkan Norouzi-Fard and Ola Svensson </vt:lpstr>
      <vt:lpstr>Classical facility location problem</vt:lpstr>
      <vt:lpstr>Classical facility location problem</vt:lpstr>
      <vt:lpstr>Classical facility location problem</vt:lpstr>
      <vt:lpstr>Classical facility location problem</vt:lpstr>
      <vt:lpstr>Dynamic facility location problem [Eisenstat et al. 2014]</vt:lpstr>
      <vt:lpstr>Dynamic facility location problem</vt:lpstr>
      <vt:lpstr>Dynamic facility location problem</vt:lpstr>
      <vt:lpstr>Dynamic facility location problem</vt:lpstr>
      <vt:lpstr>Dynamic facility location problem</vt:lpstr>
      <vt:lpstr>Dynamic facility location problem</vt:lpstr>
      <vt:lpstr>Dynamic facility location problem</vt:lpstr>
      <vt:lpstr>Dynamic facility location problem</vt:lpstr>
      <vt:lpstr>Dynamic facility location problem</vt:lpstr>
      <vt:lpstr>Dynamic facility location problem</vt:lpstr>
      <vt:lpstr>Dynamic facility location problem</vt:lpstr>
      <vt:lpstr>Main result</vt:lpstr>
      <vt:lpstr>Introduction</vt:lpstr>
      <vt:lpstr>Standard LP (for classical)</vt:lpstr>
      <vt:lpstr>Standard LP (for dynamic)</vt:lpstr>
      <vt:lpstr>Standard LP (for classical)</vt:lpstr>
      <vt:lpstr>Representing an LP solution</vt:lpstr>
      <vt:lpstr>Representing an LP solution</vt:lpstr>
      <vt:lpstr>Previous LP-rounding algorithms</vt:lpstr>
      <vt:lpstr>Previous LP-rounding algorithms</vt:lpstr>
      <vt:lpstr>Previous LP-rounding algorithms</vt:lpstr>
      <vt:lpstr>Previous LP-rounding algorithms</vt:lpstr>
      <vt:lpstr>Previous LP-rounding algorithms</vt:lpstr>
      <vt:lpstr>Question</vt:lpstr>
      <vt:lpstr>Our algorithm</vt:lpstr>
      <vt:lpstr>Our algorithm</vt:lpstr>
      <vt:lpstr>Our algorithm</vt:lpstr>
      <vt:lpstr>Our algorithm</vt:lpstr>
      <vt:lpstr>Our algorithm</vt:lpstr>
      <vt:lpstr>Our algorithm</vt:lpstr>
      <vt:lpstr>Our algorithm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Main results</vt:lpstr>
      <vt:lpstr>Open questions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LP-Based Algorithms for Capacitated Facility Location</dc:title>
  <dc:creator>Hyung-Chan An</dc:creator>
  <cp:lastModifiedBy>안형찬</cp:lastModifiedBy>
  <cp:revision>247</cp:revision>
  <dcterms:created xsi:type="dcterms:W3CDTF">2013-07-26T15:37:22Z</dcterms:created>
  <dcterms:modified xsi:type="dcterms:W3CDTF">2022-01-07T04:16:04Z</dcterms:modified>
</cp:coreProperties>
</file>