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59" r:id="rId4"/>
    <p:sldId id="266" r:id="rId5"/>
    <p:sldId id="267" r:id="rId6"/>
    <p:sldId id="264" r:id="rId7"/>
    <p:sldId id="269" r:id="rId8"/>
    <p:sldId id="272" r:id="rId9"/>
    <p:sldId id="270" r:id="rId10"/>
    <p:sldId id="273" r:id="rId11"/>
    <p:sldId id="277" r:id="rId12"/>
    <p:sldId id="276" r:id="rId13"/>
    <p:sldId id="274" r:id="rId14"/>
    <p:sldId id="275" r:id="rId15"/>
    <p:sldId id="271" r:id="rId16"/>
    <p:sldId id="278" r:id="rId17"/>
    <p:sldId id="296" r:id="rId18"/>
    <p:sldId id="297" r:id="rId19"/>
    <p:sldId id="280" r:id="rId20"/>
    <p:sldId id="281" r:id="rId21"/>
    <p:sldId id="282" r:id="rId22"/>
    <p:sldId id="283" r:id="rId23"/>
    <p:sldId id="284" r:id="rId24"/>
    <p:sldId id="285" r:id="rId25"/>
    <p:sldId id="303" r:id="rId26"/>
    <p:sldId id="304" r:id="rId27"/>
    <p:sldId id="309" r:id="rId28"/>
    <p:sldId id="311" r:id="rId29"/>
    <p:sldId id="308" r:id="rId30"/>
    <p:sldId id="289" r:id="rId31"/>
    <p:sldId id="291" r:id="rId32"/>
    <p:sldId id="294" r:id="rId33"/>
    <p:sldId id="292" r:id="rId34"/>
    <p:sldId id="310" r:id="rId35"/>
    <p:sldId id="286" r:id="rId36"/>
    <p:sldId id="287" r:id="rId37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Bookman Old Style" panose="02050604050505020204" pitchFamily="18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Gill Sans MT" panose="020B0502020104020203" pitchFamily="34" charset="0"/>
      <p:regular r:id="rId50"/>
      <p:bold r:id="rId51"/>
      <p:italic r:id="rId52"/>
      <p:boldItalic r:id="rId53"/>
    </p:embeddedFont>
    <p:embeddedFont>
      <p:font typeface="Wingdings 3" panose="05040102010807070707" pitchFamily="18" charset="2"/>
      <p:regular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C20"/>
    <a:srgbClr val="FF3399"/>
    <a:srgbClr val="803333"/>
    <a:srgbClr val="CC0066"/>
    <a:srgbClr val="308080"/>
    <a:srgbClr val="802080"/>
    <a:srgbClr val="106010"/>
    <a:srgbClr val="338080"/>
    <a:srgbClr val="D23333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774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algn="ctr">
              <a:defRPr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LP-Based Algorithms for Capacitated Facility Location</a:t>
            </a:r>
            <a:br>
              <a:rPr lang="en-US" sz="36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Hyung-Chan An</a:t>
            </a: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July 29, 2013</a:t>
            </a:r>
            <a:br>
              <a:rPr lang="fr-FR" sz="23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Joint work with Mohit Singh and Ola Svensson</a:t>
            </a:r>
            <a:b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3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All known approximation algorithms based on local search</a:t>
            </a:r>
          </a:p>
          <a:p>
            <a:pPr marL="274320" lvl="1" indent="0" algn="r">
              <a:buNone/>
            </a:pPr>
            <a:r>
              <a:rPr lang="en-US" sz="1600" dirty="0"/>
              <a:t>[Bansal, </a:t>
            </a:r>
            <a:r>
              <a:rPr lang="en-US" sz="1600" dirty="0" err="1"/>
              <a:t>Garg</a:t>
            </a:r>
            <a:r>
              <a:rPr lang="en-US" sz="1600" dirty="0"/>
              <a:t>, Gupta 2012], [Pal, </a:t>
            </a:r>
            <a:r>
              <a:rPr lang="en-US" sz="1600" dirty="0" err="1"/>
              <a:t>Tardos</a:t>
            </a:r>
            <a:r>
              <a:rPr lang="en-US" sz="1600" dirty="0"/>
              <a:t>, Wexler 2001], [</a:t>
            </a:r>
            <a:r>
              <a:rPr lang="en-US" sz="1600" dirty="0" err="1"/>
              <a:t>Korupolu</a:t>
            </a:r>
            <a:r>
              <a:rPr lang="en-US" sz="1600" dirty="0"/>
              <a:t>, </a:t>
            </a:r>
            <a:r>
              <a:rPr lang="en-US" sz="1600" dirty="0" err="1"/>
              <a:t>Plaxton</a:t>
            </a:r>
            <a:r>
              <a:rPr lang="en-US" sz="1600" dirty="0"/>
              <a:t>, </a:t>
            </a:r>
            <a:r>
              <a:rPr lang="en-US" sz="1600" dirty="0" err="1"/>
              <a:t>Rajaraman</a:t>
            </a:r>
            <a:r>
              <a:rPr lang="en-US" sz="1600" dirty="0"/>
              <a:t> 2000]</a:t>
            </a:r>
          </a:p>
          <a:p>
            <a:pPr lvl="2"/>
            <a:r>
              <a:rPr lang="en-US" dirty="0"/>
              <a:t>5-approximation</a:t>
            </a:r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Rich toolkit of algorithmic techniques</a:t>
            </a:r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5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Rich toolkit of algorithmic techniques</a:t>
            </a:r>
          </a:p>
          <a:p>
            <a:pPr lvl="1"/>
            <a:r>
              <a:rPr lang="en-US" dirty="0"/>
              <a:t>Per-instance performance guarantee</a:t>
            </a:r>
          </a:p>
          <a:p>
            <a:pPr lvl="1"/>
            <a:r>
              <a:rPr lang="en-US" dirty="0"/>
              <a:t>Application to related problems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ten Open Problems selected by the textbook of Williamson and Shmoys</a:t>
            </a:r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Why is this hard?</a:t>
            </a:r>
          </a:p>
          <a:p>
            <a:pPr lvl="2"/>
            <a:r>
              <a:rPr lang="en-US" dirty="0"/>
              <a:t>Standard LP relaxation fails to bound the optimum within a reasonable factor</a:t>
            </a:r>
          </a:p>
          <a:p>
            <a:pPr lvl="3"/>
            <a:r>
              <a:rPr lang="en-US" dirty="0"/>
              <a:t>Relaxed problems: uncapacitated problem, capacities can be violated </a:t>
            </a:r>
            <a:r>
              <a:rPr lang="en-US" sz="2000" dirty="0"/>
              <a:t>[Abrams, </a:t>
            </a:r>
            <a:r>
              <a:rPr lang="en-US" sz="2000" dirty="0" err="1"/>
              <a:t>Meyerson</a:t>
            </a:r>
            <a:r>
              <a:rPr lang="en-US" sz="2000" dirty="0"/>
              <a:t>, </a:t>
            </a:r>
            <a:r>
              <a:rPr lang="en-US" sz="2000" dirty="0" err="1"/>
              <a:t>Munagala</a:t>
            </a:r>
            <a:r>
              <a:rPr lang="en-US" sz="2000" dirty="0"/>
              <a:t>, </a:t>
            </a:r>
            <a:r>
              <a:rPr lang="en-US" sz="2000" dirty="0" err="1"/>
              <a:t>Plotkin</a:t>
            </a:r>
            <a:r>
              <a:rPr lang="en-US" sz="2000" dirty="0"/>
              <a:t> 2002]</a:t>
            </a:r>
            <a:r>
              <a:rPr lang="en-US" dirty="0"/>
              <a:t>, facilities can be opened multiple times </a:t>
            </a:r>
            <a:r>
              <a:rPr lang="en-US" sz="2000" dirty="0"/>
              <a:t>[Shmoys, </a:t>
            </a:r>
            <a:r>
              <a:rPr lang="en-US" sz="2000" dirty="0" err="1"/>
              <a:t>Tardos</a:t>
            </a:r>
            <a:r>
              <a:rPr lang="en-US" sz="2000" dirty="0"/>
              <a:t>, </a:t>
            </a:r>
            <a:r>
              <a:rPr lang="en-US" sz="2000" dirty="0" err="1"/>
              <a:t>Aardal</a:t>
            </a:r>
            <a:r>
              <a:rPr lang="en-US" sz="2000" dirty="0"/>
              <a:t> 1997]</a:t>
            </a:r>
            <a:r>
              <a:rPr lang="en-US" dirty="0"/>
              <a:t>, </a:t>
            </a:r>
            <a:r>
              <a:rPr lang="en-US" sz="2000" dirty="0"/>
              <a:t>[Jain, </a:t>
            </a:r>
            <a:r>
              <a:rPr lang="en-US" sz="2000" dirty="0" err="1"/>
              <a:t>Vazirani</a:t>
            </a:r>
            <a:r>
              <a:rPr lang="en-US" sz="2000" dirty="0"/>
              <a:t> 2001]</a:t>
            </a:r>
            <a:r>
              <a:rPr lang="en-US" dirty="0"/>
              <a:t>, opening costs are uniform </a:t>
            </a:r>
            <a:r>
              <a:rPr lang="en-US" sz="2000" dirty="0"/>
              <a:t>[Levi, Shmoys, </a:t>
            </a:r>
            <a:r>
              <a:rPr lang="en-US" sz="2000" dirty="0" err="1"/>
              <a:t>Swamy</a:t>
            </a:r>
            <a:r>
              <a:rPr lang="en-US" sz="2000" dirty="0"/>
              <a:t> 2012]</a:t>
            </a:r>
          </a:p>
        </p:txBody>
      </p:sp>
    </p:spTree>
    <p:extLst>
      <p:ext uri="{BB962C8B-B14F-4D97-AF65-F5344CB8AC3E}">
        <p14:creationId xmlns:p14="http://schemas.microsoft.com/office/powerpoint/2010/main" val="73422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Why is this hard?</a:t>
            </a:r>
          </a:p>
          <a:p>
            <a:pPr lvl="2"/>
            <a:r>
              <a:rPr lang="en-US" dirty="0"/>
              <a:t>Standard LP relaxation fails to bound the optimum within a reasonable factor</a:t>
            </a:r>
          </a:p>
          <a:p>
            <a:pPr lvl="2"/>
            <a:r>
              <a:rPr lang="en-US" dirty="0"/>
              <a:t>No LP relaxation known that is </a:t>
            </a:r>
            <a:r>
              <a:rPr lang="en-US" i="1" dirty="0"/>
              <a:t>algorithmically amenable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7704" y="1232756"/>
            <a:ext cx="6779096" cy="4937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 is a good LP: its optimum is within a constant factor of the true optimum.</a:t>
            </a:r>
          </a:p>
          <a:p>
            <a:pPr marL="0" indent="0">
              <a:buNone/>
            </a:pPr>
            <a:r>
              <a:rPr lang="en-US" dirty="0"/>
              <a:t>In particular, there is a poly</a:t>
            </a:r>
            <a:r>
              <a:rPr lang="en-US" altLang="ko-KR" dirty="0"/>
              <a:t>-</a:t>
            </a:r>
            <a:r>
              <a:rPr lang="en-US" dirty="0"/>
              <a:t>time algorithm that finds a solution whose cost is within a constant factor of the LP optimum.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232756"/>
            <a:ext cx="147616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7223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6921660" cy="5162128"/>
          </a:xfrm>
        </p:spPr>
        <p:txBody>
          <a:bodyPr>
            <a:normAutofit/>
          </a:bodyPr>
          <a:lstStyle/>
          <a:p>
            <a:r>
              <a:rPr lang="en-US" dirty="0"/>
              <a:t>Standard LP rewritten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 	   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open, 0 if not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/>
              <a:t> 	   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</a:t>
            </a:r>
            <a:r>
              <a:rPr lang="en-US" i="1" dirty="0"/>
              <a:t>j</a:t>
            </a:r>
            <a:r>
              <a:rPr lang="en-US" dirty="0"/>
              <a:t> is assigned to </a:t>
            </a:r>
            <a:r>
              <a:rPr lang="en-US" i="1" dirty="0" err="1"/>
              <a:t>i</a:t>
            </a:r>
            <a:r>
              <a:rPr lang="en-US" dirty="0"/>
              <a:t>, 0 if not</a:t>
            </a:r>
          </a:p>
          <a:p>
            <a:pPr lvl="1"/>
            <a:r>
              <a:rPr lang="en-US" dirty="0"/>
              <a:t>Consider a </a:t>
            </a:r>
            <a:r>
              <a:rPr lang="en-US" dirty="0" err="1"/>
              <a:t>multicommodity</a:t>
            </a:r>
            <a:r>
              <a:rPr lang="en-US" dirty="0"/>
              <a:t> flow network: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  <a:p>
            <a:pPr marL="868680" lvl="3" indent="0">
              <a:buNone/>
            </a:pP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88849" y="159777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88849" y="233224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8849" y="19762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8849" y="267565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8849" y="341011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8849" y="305410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66563" y="18771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8414" y="15761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6563" y="24856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28414" y="218463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66563" y="308383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8414" y="27827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468869" y="168778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468869" y="194917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468869" y="194917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468869" y="276566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468869" y="314411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468869" y="315583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38571" y="18479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38571" y="245647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8571" y="305462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8849" y="3789040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</p:spTree>
    <p:extLst>
      <p:ext uri="{BB962C8B-B14F-4D97-AF65-F5344CB8AC3E}">
        <p14:creationId xmlns:p14="http://schemas.microsoft.com/office/powerpoint/2010/main" val="4279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 animBg="1"/>
      <p:bldP spid="26" grpId="0"/>
      <p:bldP spid="27" grpId="0" animBg="1"/>
      <p:bldP spid="29" grpId="0"/>
      <p:bldP spid="43" grpId="0"/>
      <p:bldP spid="46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779096" cy="5162128"/>
          </a:xfrm>
        </p:spPr>
        <p:txBody>
          <a:bodyPr>
            <a:normAutofit/>
          </a:bodyPr>
          <a:lstStyle/>
          <a:p>
            <a:r>
              <a:rPr lang="en-US" dirty="0"/>
              <a:t>Standard LP rewritten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 	   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open, 0 if not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/>
              <a:t> 	   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</a:t>
            </a:r>
            <a:r>
              <a:rPr lang="en-US" i="1" dirty="0"/>
              <a:t>j</a:t>
            </a:r>
            <a:r>
              <a:rPr lang="en-US" dirty="0"/>
              <a:t> is assigned to </a:t>
            </a:r>
            <a:r>
              <a:rPr lang="en-US" i="1" dirty="0" err="1"/>
              <a:t>i</a:t>
            </a:r>
            <a:r>
              <a:rPr lang="en-US" dirty="0"/>
              <a:t>, 0 if not</a:t>
            </a:r>
          </a:p>
          <a:p>
            <a:pPr lvl="1"/>
            <a:r>
              <a:rPr lang="en-US" dirty="0"/>
              <a:t>Consider a </a:t>
            </a:r>
            <a:r>
              <a:rPr lang="en-US" dirty="0" err="1"/>
              <a:t>multicommodity</a:t>
            </a:r>
            <a:r>
              <a:rPr lang="en-US" dirty="0"/>
              <a:t> flow network: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288849" y="159777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88849" y="233224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8849" y="19762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8849" y="267565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8849" y="341011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8849" y="305410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66563" y="18771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8414" y="15761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6563" y="24856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28414" y="218463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66563" y="308383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8414" y="27827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468869" y="168778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468869" y="194917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468869" y="194917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468869" y="276566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468869" y="314411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468869" y="315583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38571" y="18479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38571" y="245647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8571" y="305462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8849" y="3789040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7583" y="5085184"/>
            <a:ext cx="7538979" cy="1188132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Minimize	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B23333"/>
                </a:solidFill>
              </a:rPr>
              <a:t>o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+ 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,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B26033"/>
                </a:solidFill>
              </a:rPr>
              <a:t>D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338080"/>
                </a:solidFill>
              </a:rPr>
              <a:t>c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subject to	the flow network defined by (</a:t>
            </a:r>
            <a:r>
              <a:rPr lang="en-US" sz="2400" i="1" dirty="0">
                <a:solidFill>
                  <a:schemeClr val="tx1"/>
                </a:solidFill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y</a:t>
            </a:r>
            <a:r>
              <a:rPr lang="en-US" sz="2400" dirty="0">
                <a:solidFill>
                  <a:schemeClr val="tx1"/>
                </a:solidFill>
              </a:rPr>
              <a:t>) is feasible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∈ {0,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</a:t>
            </a:r>
            <a:r>
              <a:rPr lang="en-US" sz="2400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792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779096" cy="5162128"/>
          </a:xfrm>
        </p:spPr>
        <p:txBody>
          <a:bodyPr>
            <a:normAutofit/>
          </a:bodyPr>
          <a:lstStyle/>
          <a:p>
            <a:r>
              <a:rPr lang="en-US" dirty="0"/>
              <a:t>Standard LP rewritten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 	   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open, 0 if not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/>
              <a:t> 	   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</a:t>
            </a:r>
            <a:r>
              <a:rPr lang="en-US" i="1" dirty="0"/>
              <a:t>j</a:t>
            </a:r>
            <a:r>
              <a:rPr lang="en-US" dirty="0"/>
              <a:t> is assigned to </a:t>
            </a:r>
            <a:r>
              <a:rPr lang="en-US" i="1" dirty="0" err="1"/>
              <a:t>i</a:t>
            </a:r>
            <a:r>
              <a:rPr lang="en-US" dirty="0"/>
              <a:t>, 0 if not</a:t>
            </a:r>
          </a:p>
          <a:p>
            <a:pPr lvl="1"/>
            <a:r>
              <a:rPr lang="en-US" dirty="0"/>
              <a:t>Consider a </a:t>
            </a:r>
            <a:r>
              <a:rPr lang="en-US" dirty="0" err="1"/>
              <a:t>multicommodity</a:t>
            </a:r>
            <a:r>
              <a:rPr lang="en-US" dirty="0"/>
              <a:t> flow network: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288849" y="159777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88849" y="233224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8849" y="19762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8849" y="267565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8849" y="341011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8849" y="305410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66563" y="18771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8414" y="15761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6563" y="24856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28414" y="218463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66563" y="308383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8414" y="27827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468869" y="168778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468869" y="194917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468869" y="194917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468869" y="276566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468869" y="314411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468869" y="315583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38571" y="18479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38571" y="245647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8571" y="305462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8849" y="3789040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7583" y="5085184"/>
            <a:ext cx="7538979" cy="1188132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Minimize	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B23333"/>
                </a:solidFill>
              </a:rPr>
              <a:t>o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+ 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,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B26033"/>
                </a:solidFill>
              </a:rPr>
              <a:t>D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338080"/>
                </a:solidFill>
              </a:rPr>
              <a:t>c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subject to	the flow network defined by (</a:t>
            </a:r>
            <a:r>
              <a:rPr lang="en-US" sz="2400" i="1" dirty="0">
                <a:solidFill>
                  <a:schemeClr val="tx1"/>
                </a:solidFill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y</a:t>
            </a:r>
            <a:r>
              <a:rPr lang="en-US" sz="2400" dirty="0">
                <a:solidFill>
                  <a:schemeClr val="tx1"/>
                </a:solidFill>
              </a:rPr>
              <a:t>) is feasible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∈ [0,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1]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7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18294" y="1124744"/>
            <a:ext cx="1762116" cy="2160240"/>
          </a:xfrm>
          <a:prstGeom prst="roundRect">
            <a:avLst/>
          </a:prstGeom>
          <a:noFill/>
          <a:ln>
            <a:solidFill>
              <a:srgbClr val="208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851104" cy="5120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arbitrary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: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dirty="0"/>
              <a:t>↛</a:t>
            </a:r>
            <a:r>
              <a:rPr lang="en-US" i="1" dirty="0">
                <a:solidFill>
                  <a:srgbClr val="606060"/>
                </a:solidFill>
              </a:rPr>
              <a:t>F</a:t>
            </a:r>
          </a:p>
          <a:p>
            <a:pPr lvl="1"/>
            <a:r>
              <a:rPr lang="en-US" dirty="0"/>
              <a:t>Suppose that clients are assigned according to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dirty="0"/>
              <a:t>) should still give a feasible solution for the </a:t>
            </a:r>
            <a:r>
              <a:rPr lang="en-US" i="1" dirty="0">
                <a:solidFill>
                  <a:srgbClr val="803333"/>
                </a:solidFill>
              </a:rPr>
              <a:t>remaining clients</a:t>
            </a:r>
            <a:r>
              <a:rPr lang="en-US" dirty="0"/>
              <a:t>: i.e.,</a:t>
            </a:r>
          </a:p>
          <a:p>
            <a:pPr lvl="2"/>
            <a:r>
              <a:rPr lang="en-US" dirty="0"/>
              <a:t>the flow network should still be feasible when</a:t>
            </a:r>
          </a:p>
          <a:p>
            <a:pPr lvl="3"/>
            <a:r>
              <a:rPr lang="en-US" dirty="0"/>
              <a:t>only the </a:t>
            </a:r>
            <a:r>
              <a:rPr lang="en-US" dirty="0">
                <a:solidFill>
                  <a:srgbClr val="803333"/>
                </a:solidFill>
              </a:rPr>
              <a:t>remaining clients</a:t>
            </a:r>
            <a:r>
              <a:rPr lang="en-US" dirty="0"/>
              <a:t> have demand of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  <a:p>
            <a:pPr lvl="3"/>
            <a:r>
              <a:rPr lang="en-US" dirty="0"/>
              <a:t>commodity-oblivious capacity of </a:t>
            </a:r>
            <a:r>
              <a:rPr lang="en-US" i="1" dirty="0" err="1"/>
              <a:t>i</a:t>
            </a:r>
            <a:r>
              <a:rPr lang="en-US" dirty="0"/>
              <a:t> is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-|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baseline="30000" dirty="0"/>
              <a:t>-</a:t>
            </a:r>
            <a:r>
              <a:rPr lang="en-US" baseline="30000" dirty="0">
                <a:latin typeface="Arial Narrow" panose="020B0606020202030204" pitchFamily="34" charset="0"/>
              </a:rPr>
              <a:t>1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)|)</a:t>
            </a:r>
          </a:p>
          <a:p>
            <a:pPr lvl="2"/>
            <a:r>
              <a:rPr lang="en-US" dirty="0"/>
              <a:t>In similar spirit as knapsack-cover inequalities</a:t>
            </a:r>
          </a:p>
          <a:p>
            <a:pPr marL="594360" lvl="2" indent="0" algn="r">
              <a:buNone/>
            </a:pPr>
            <a:r>
              <a:rPr lang="en-US" sz="2000" dirty="0"/>
              <a:t>[Wolsey 1975] [</a:t>
            </a:r>
            <a:r>
              <a:rPr lang="de-DE" sz="2000" dirty="0"/>
              <a:t>Carr, Fleischer, Leung, Phillips 2000]</a:t>
            </a:r>
          </a:p>
          <a:p>
            <a:endParaRPr lang="en-US" dirty="0"/>
          </a:p>
          <a:p>
            <a:r>
              <a:rPr lang="en-US" dirty="0"/>
              <a:t>LP constraint: the flow network defined by     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dirty="0"/>
              <a:t>) is feasible for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lvl="1"/>
            <a:r>
              <a:rPr lang="en-US" dirty="0"/>
              <a:t>Is this really a relaxation?</a:t>
            </a:r>
          </a:p>
        </p:txBody>
      </p:sp>
      <p:sp>
        <p:nvSpPr>
          <p:cNvPr id="6" name="Oval 5"/>
          <p:cNvSpPr/>
          <p:nvPr/>
        </p:nvSpPr>
        <p:spPr>
          <a:xfrm>
            <a:off x="7378859" y="363081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8859" y="4365281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8859" y="40092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78859" y="4708693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8859" y="5443155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78859" y="5087143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6573" y="391021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18424" y="3609159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56573" y="451872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518424" y="4217673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56573" y="51168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518424" y="48158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558879" y="372082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558879" y="398221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558879" y="398221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558879" y="479870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558879" y="517715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558879" y="518887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28581" y="388100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28581" y="448951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28581" y="50876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78859" y="5601376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  <p:sp>
        <p:nvSpPr>
          <p:cNvPr id="28" name="Oval 27"/>
          <p:cNvSpPr/>
          <p:nvPr/>
        </p:nvSpPr>
        <p:spPr>
          <a:xfrm>
            <a:off x="7378859" y="119675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78859" y="1931214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78859" y="15752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78859" y="2274626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78859" y="300908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78859" y="2653076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56573" y="1476143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18424" y="117509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456573" y="2084657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518424" y="1783606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456573" y="2682803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518424" y="238175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50" name="Straight Arrow Connector 49"/>
          <p:cNvCxnSpPr>
            <a:stCxn id="28" idx="6"/>
            <a:endCxn id="40" idx="1"/>
          </p:cNvCxnSpPr>
          <p:nvPr/>
        </p:nvCxnSpPr>
        <p:spPr>
          <a:xfrm>
            <a:off x="7558879" y="1286762"/>
            <a:ext cx="897694" cy="261389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2" idx="6"/>
            <a:endCxn id="44" idx="1"/>
          </p:cNvCxnSpPr>
          <p:nvPr/>
        </p:nvCxnSpPr>
        <p:spPr>
          <a:xfrm>
            <a:off x="7558879" y="1665212"/>
            <a:ext cx="897694" cy="491453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7623" y="3555030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57623" y="4176550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7558879" y="3985917"/>
            <a:ext cx="897694" cy="4730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558879" y="4802402"/>
            <a:ext cx="897694" cy="39017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558879" y="5180852"/>
            <a:ext cx="897694" cy="1172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558879" y="5192577"/>
            <a:ext cx="897694" cy="34428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 animBg="1"/>
      <p:bldP spid="26" grpId="0"/>
      <p:bldP spid="27" grpId="0" animBg="1"/>
      <p:bldP spid="29" grpId="0"/>
      <p:bldP spid="43" grpId="0"/>
      <p:bldP spid="46" grpId="0"/>
      <p:bldP spid="49" grpId="0"/>
      <p:bldP spid="52" grpId="0"/>
      <p:bldP spid="7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V="1">
            <a:off x="6265386" y="2060848"/>
            <a:ext cx="1922130" cy="378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8" idx="0"/>
          </p:cNvCxnSpPr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255229" y="2457303"/>
            <a:ext cx="232828" cy="690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488057" y="2657467"/>
            <a:ext cx="1617294" cy="492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834881" cy="4118012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1"/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231958" y="28051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75395" y="2154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37394" y="25803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88955" y="21725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39923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18294" y="1124744"/>
            <a:ext cx="1762116" cy="2160240"/>
          </a:xfrm>
          <a:prstGeom prst="roundRect">
            <a:avLst/>
          </a:prstGeom>
          <a:noFill/>
          <a:ln>
            <a:solidFill>
              <a:srgbClr val="208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851104" cy="4937760"/>
          </a:xfrm>
        </p:spPr>
        <p:txBody>
          <a:bodyPr>
            <a:normAutofit/>
          </a:bodyPr>
          <a:lstStyle/>
          <a:p>
            <a:r>
              <a:rPr lang="en-US" dirty="0"/>
              <a:t>Is this really a relaxation? </a:t>
            </a:r>
            <a:r>
              <a:rPr lang="en-US" i="1" dirty="0"/>
              <a:t>No</a:t>
            </a:r>
            <a:r>
              <a:rPr lang="en-US" dirty="0"/>
              <a:t>.</a:t>
            </a:r>
          </a:p>
          <a:p>
            <a:r>
              <a:rPr lang="en-US" dirty="0"/>
              <a:t>The only facility adjacent from </a:t>
            </a:r>
            <a:r>
              <a:rPr lang="en-US" dirty="0">
                <a:solidFill>
                  <a:srgbClr val="803333"/>
                </a:solidFill>
              </a:rPr>
              <a:t>remaining clients</a:t>
            </a:r>
            <a:r>
              <a:rPr lang="en-US" dirty="0"/>
              <a:t> has </a:t>
            </a:r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/>
              <a:t>∙0 = 0 commodity-oblivious capacity</a:t>
            </a:r>
          </a:p>
          <a:p>
            <a:endParaRPr lang="en-US" dirty="0"/>
          </a:p>
          <a:p>
            <a:r>
              <a:rPr lang="en-US" dirty="0"/>
              <a:t>Introduce </a:t>
            </a:r>
            <a:r>
              <a:rPr lang="en-US" i="1" dirty="0">
                <a:solidFill>
                  <a:srgbClr val="208C20"/>
                </a:solidFill>
              </a:rPr>
              <a:t>backward edges</a:t>
            </a:r>
            <a:r>
              <a:rPr lang="en-US" dirty="0"/>
              <a:t> corresponding to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  <a:p>
            <a:pPr lvl="1"/>
            <a:r>
              <a:rPr lang="en-US" dirty="0"/>
              <a:t>Now flows can be routed along </a:t>
            </a:r>
            <a:r>
              <a:rPr lang="en-US" i="1" dirty="0"/>
              <a:t>alternating paths</a:t>
            </a:r>
          </a:p>
        </p:txBody>
      </p:sp>
      <p:sp>
        <p:nvSpPr>
          <p:cNvPr id="6" name="Oval 5"/>
          <p:cNvSpPr/>
          <p:nvPr/>
        </p:nvSpPr>
        <p:spPr>
          <a:xfrm>
            <a:off x="7378859" y="363081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8859" y="436528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8859" y="40092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78859" y="4708693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8859" y="5443155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78859" y="5087143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6573" y="391021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18424" y="360915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56573" y="451872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518424" y="421767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56573" y="51168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518424" y="4815819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≤30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558879" y="372082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558879" y="398221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558879" y="398221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558879" y="479870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558879" y="517715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558879" y="518887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28581" y="388100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28581" y="448951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28581" y="50876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78859" y="5601376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  <p:sp>
        <p:nvSpPr>
          <p:cNvPr id="28" name="Oval 27"/>
          <p:cNvSpPr/>
          <p:nvPr/>
        </p:nvSpPr>
        <p:spPr>
          <a:xfrm>
            <a:off x="7378859" y="119675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78859" y="193121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78859" y="15752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78859" y="2274626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78859" y="300908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78859" y="2653076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56573" y="1476143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18424" y="117509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456573" y="2084657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518424" y="1783606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456573" y="2682803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518424" y="238175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50" name="Straight Arrow Connector 49"/>
          <p:cNvCxnSpPr>
            <a:stCxn id="28" idx="6"/>
            <a:endCxn id="47" idx="1"/>
          </p:cNvCxnSpPr>
          <p:nvPr/>
        </p:nvCxnSpPr>
        <p:spPr>
          <a:xfrm>
            <a:off x="7558879" y="1286762"/>
            <a:ext cx="897694" cy="1468049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2" idx="6"/>
            <a:endCxn id="47" idx="1"/>
          </p:cNvCxnSpPr>
          <p:nvPr/>
        </p:nvCxnSpPr>
        <p:spPr>
          <a:xfrm>
            <a:off x="7558879" y="1665212"/>
            <a:ext cx="897694" cy="1089599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657623" y="4772773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3" name="Straight Arrow Connector 52"/>
          <p:cNvCxnSpPr>
            <a:stCxn id="30" idx="6"/>
            <a:endCxn id="47" idx="1"/>
          </p:cNvCxnSpPr>
          <p:nvPr/>
        </p:nvCxnSpPr>
        <p:spPr>
          <a:xfrm>
            <a:off x="7558879" y="2021224"/>
            <a:ext cx="897694" cy="733587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558879" y="3714966"/>
            <a:ext cx="897694" cy="1468049"/>
          </a:xfrm>
          <a:prstGeom prst="straightConnector1">
            <a:avLst/>
          </a:prstGeom>
          <a:ln w="127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558879" y="4093416"/>
            <a:ext cx="897694" cy="1089599"/>
          </a:xfrm>
          <a:prstGeom prst="straightConnector1">
            <a:avLst/>
          </a:prstGeom>
          <a:ln w="127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558879" y="4449428"/>
            <a:ext cx="897694" cy="733587"/>
          </a:xfrm>
          <a:prstGeom prst="straightConnector1">
            <a:avLst/>
          </a:prstGeom>
          <a:ln w="127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558879" y="3982218"/>
            <a:ext cx="897694" cy="4730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558879" y="5188878"/>
            <a:ext cx="897694" cy="34428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558879" y="4449428"/>
            <a:ext cx="897694" cy="733587"/>
          </a:xfrm>
          <a:prstGeom prst="straightConnector1">
            <a:avLst/>
          </a:prstGeom>
          <a:ln w="381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550383" y="3982218"/>
            <a:ext cx="897694" cy="117061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550383" y="5177153"/>
            <a:ext cx="897694" cy="1172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550383" y="4093416"/>
            <a:ext cx="897694" cy="1089599"/>
          </a:xfrm>
          <a:prstGeom prst="straightConnector1">
            <a:avLst/>
          </a:prstGeom>
          <a:ln w="381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558879" y="3714966"/>
            <a:ext cx="897694" cy="26138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558879" y="4792840"/>
            <a:ext cx="897694" cy="39017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558879" y="3709103"/>
            <a:ext cx="897694" cy="1468049"/>
          </a:xfrm>
          <a:prstGeom prst="straightConnector1">
            <a:avLst/>
          </a:prstGeom>
          <a:ln w="381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 animBg="1"/>
      <p:bldP spid="26" grpId="0"/>
      <p:bldP spid="27" grpId="0" animBg="1"/>
      <p:bldP spid="29" grpId="0"/>
      <p:bldP spid="43" grpId="0"/>
      <p:bldP spid="46" grpId="0"/>
      <p:bldP spid="49" grpId="0"/>
      <p:bldP spid="52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a </a:t>
            </a:r>
            <a:r>
              <a:rPr lang="en-US" dirty="0" err="1"/>
              <a:t>multicommodity</a:t>
            </a:r>
            <a:r>
              <a:rPr lang="en-US" dirty="0"/>
              <a:t> flow network with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dirty="0"/>
              <a:t>arc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of capacity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dirty="0"/>
              <a:t>if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assigns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 err="1"/>
              <a:t>i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          not assigned by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</a:t>
            </a:r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-|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baseline="30000" dirty="0"/>
              <a:t>-</a:t>
            </a:r>
            <a:r>
              <a:rPr lang="en-US" baseline="30000" dirty="0">
                <a:latin typeface="Arial Narrow" panose="020B0606020202030204" pitchFamily="34" charset="0"/>
              </a:rPr>
              <a:t>1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)|) and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080757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endParaRPr lang="en-US" dirty="0"/>
          </a:p>
          <a:p>
            <a:r>
              <a:rPr lang="en-US" dirty="0"/>
              <a:t>Automatically embraces</a:t>
            </a:r>
          </a:p>
          <a:p>
            <a:pPr lvl="1"/>
            <a:r>
              <a:rPr lang="en-US" dirty="0"/>
              <a:t>Standard LP when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is the empty partial function</a:t>
            </a:r>
          </a:p>
          <a:p>
            <a:pPr lvl="1"/>
            <a:r>
              <a:rPr lang="en-US" dirty="0"/>
              <a:t>Knapsack-cover inequalities</a:t>
            </a:r>
          </a:p>
          <a:p>
            <a:endParaRPr lang="en-US" dirty="0"/>
          </a:p>
          <a:p>
            <a:r>
              <a:rPr lang="en-US" dirty="0"/>
              <a:t>Can be separated with respect to any given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  <a:p>
            <a:pPr lvl="1"/>
            <a:r>
              <a:rPr lang="en-US" dirty="0"/>
              <a:t>Algorithm uses feasibility of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for a single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  <a:p>
            <a:pPr lvl="1"/>
            <a:r>
              <a:rPr lang="en-US" dirty="0"/>
              <a:t>Invoke standard techniques</a:t>
            </a:r>
          </a:p>
          <a:p>
            <a:pPr marL="274320" lvl="1" indent="0">
              <a:buNone/>
            </a:pPr>
            <a:r>
              <a:rPr lang="en-US" sz="2000" dirty="0"/>
              <a:t>    [</a:t>
            </a:r>
            <a:r>
              <a:rPr lang="en-US" sz="2000" dirty="0" err="1"/>
              <a:t>Carr</a:t>
            </a:r>
            <a:r>
              <a:rPr lang="en-US" sz="2000" dirty="0"/>
              <a:t>, Fleischer, Leung, Phillips 2000], [Levi, Lodi, </a:t>
            </a:r>
            <a:r>
              <a:rPr lang="en-US" sz="2000" dirty="0" err="1"/>
              <a:t>Sviridenko</a:t>
            </a:r>
            <a:r>
              <a:rPr lang="en-US" sz="2000" dirty="0"/>
              <a:t> 2007]</a:t>
            </a:r>
          </a:p>
        </p:txBody>
      </p:sp>
    </p:spTree>
    <p:extLst>
      <p:ext uri="{BB962C8B-B14F-4D97-AF65-F5344CB8AC3E}">
        <p14:creationId xmlns:p14="http://schemas.microsoft.com/office/powerpoint/2010/main" val="15711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49377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604956" cy="332592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endParaRPr lang="en-US" altLang="ko-KR" i="1" dirty="0"/>
          </a:p>
          <a:p>
            <a:pPr lvl="1"/>
            <a:r>
              <a:rPr lang="en-US" altLang="ko-KR" dirty="0"/>
              <a:t>Can afford it</a:t>
            </a:r>
          </a:p>
          <a:p>
            <a:r>
              <a:rPr lang="en-US" altLang="ko-KR" dirty="0"/>
              <a:t>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: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dirty="0"/>
              <a:t>↛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endParaRPr lang="en-US" altLang="ko-KR" dirty="0"/>
          </a:p>
          <a:p>
            <a:r>
              <a:rPr lang="en-US" altLang="ko-KR" dirty="0"/>
              <a:t>For each client </a:t>
            </a:r>
            <a:r>
              <a:rPr lang="en-US" altLang="ko-KR" i="1" dirty="0"/>
              <a:t>j</a:t>
            </a:r>
            <a:r>
              <a:rPr lang="en-US" altLang="ko-KR" dirty="0"/>
              <a:t> assigned by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assign </a:t>
            </a:r>
            <a:r>
              <a:rPr lang="en-US" altLang="ko-KR" i="1" dirty="0"/>
              <a:t>j</a:t>
            </a:r>
            <a:r>
              <a:rPr lang="en-US" altLang="ko-KR" dirty="0"/>
              <a:t> in the same way</a:t>
            </a:r>
          </a:p>
          <a:p>
            <a:r>
              <a:rPr lang="en-US" dirty="0">
                <a:solidFill>
                  <a:srgbClr val="803333"/>
                </a:solidFill>
              </a:rPr>
              <a:t>Remaining clients</a:t>
            </a:r>
            <a:r>
              <a:rPr lang="en-US" altLang="ko-KR" dirty="0"/>
              <a:t> are to be assigned to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dirty="0">
              <a:solidFill>
                <a:srgbClr val="208C20"/>
              </a:solidFill>
            </a:endParaRP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604956" cy="37219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3333"/>
                </a:solidFill>
              </a:rPr>
              <a:t>Remaining clients</a:t>
            </a:r>
            <a:r>
              <a:rPr lang="en-US" altLang="ko-KR" dirty="0"/>
              <a:t> are to be assigned to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remains feasible even when “restricted” to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dirty="0"/>
          </a:p>
          <a:p>
            <a:pPr lvl="1"/>
            <a:r>
              <a:rPr lang="en-US" dirty="0"/>
              <a:t>MFN(</a:t>
            </a:r>
            <a:r>
              <a:rPr lang="en-US" dirty="0">
                <a:solidFill>
                  <a:srgbClr val="208C20"/>
                </a:solidFill>
              </a:rPr>
              <a:t>∅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is feasible when restricted to </a:t>
            </a:r>
            <a:r>
              <a:rPr lang="en-US" dirty="0">
                <a:solidFill>
                  <a:srgbClr val="803333"/>
                </a:solidFill>
              </a:rPr>
              <a:t>remaining clients</a:t>
            </a:r>
            <a:endParaRPr lang="en-US" dirty="0"/>
          </a:p>
          <a:p>
            <a:pPr marL="274320" lvl="1" indent="0">
              <a:spcBef>
                <a:spcPts val="0"/>
              </a:spcBef>
              <a:buNone/>
            </a:pPr>
            <a:r>
              <a:rPr lang="en-US" dirty="0"/>
              <a:t>   i.e., it is </a:t>
            </a:r>
            <a:r>
              <a:rPr lang="en-US" i="1" dirty="0"/>
              <a:t>feasible for the standard LP</a:t>
            </a:r>
          </a:p>
          <a:p>
            <a:pPr lvl="1"/>
            <a:r>
              <a:rPr lang="en-US" dirty="0"/>
              <a:t>Commodity-oblivious capacity 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≤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/ 2</a:t>
            </a:r>
          </a:p>
          <a:p>
            <a:pPr lvl="2"/>
            <a:r>
              <a:rPr lang="en-US" i="1" dirty="0"/>
              <a:t>Capacity constraints are not tight</a:t>
            </a:r>
          </a:p>
          <a:p>
            <a:pPr lvl="1"/>
            <a:r>
              <a:rPr lang="en-US" dirty="0"/>
              <a:t>Can use Abrams et al.’s algorithm based on the standard LP</a:t>
            </a:r>
          </a:p>
          <a:p>
            <a:pPr lvl="2"/>
            <a:r>
              <a:rPr lang="en-US" dirty="0"/>
              <a:t>Finds 18-approx </a:t>
            </a:r>
            <a:r>
              <a:rPr lang="en-US" dirty="0" err="1"/>
              <a:t>soln</a:t>
            </a:r>
            <a:r>
              <a:rPr lang="en-US" dirty="0"/>
              <a:t> where capacities are violated by 2</a:t>
            </a:r>
          </a:p>
          <a:p>
            <a:pPr lvl="1"/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604956" cy="3721968"/>
          </a:xfrm>
        </p:spPr>
        <p:txBody>
          <a:bodyPr>
            <a:normAutofit/>
          </a:bodyPr>
          <a:lstStyle/>
          <a:p>
            <a:r>
              <a:rPr lang="en-US" dirty="0"/>
              <a:t>Can use Abrams et al.’s algorithm based on the standard LP</a:t>
            </a:r>
          </a:p>
          <a:p>
            <a:pPr lvl="1"/>
            <a:r>
              <a:rPr lang="en-US" dirty="0"/>
              <a:t>Finds 18-approx </a:t>
            </a:r>
            <a:r>
              <a:rPr lang="en-US" dirty="0" err="1"/>
              <a:t>soln</a:t>
            </a:r>
            <a:r>
              <a:rPr lang="en-US" dirty="0"/>
              <a:t> where capacities are violated by 2</a:t>
            </a:r>
          </a:p>
          <a:p>
            <a:pPr lvl="1"/>
            <a:endParaRPr lang="en-US" dirty="0"/>
          </a:p>
          <a:p>
            <a:r>
              <a:rPr lang="en-US" dirty="0"/>
              <a:t>A 288-approximation algorithm</a:t>
            </a:r>
          </a:p>
          <a:p>
            <a:pPr lvl="1"/>
            <a:r>
              <a:rPr lang="en-US" dirty="0"/>
              <a:t>Obvious improvements, but perhaps not leading to </a:t>
            </a:r>
            <a:r>
              <a:rPr lang="ko-KR" altLang="en-US" dirty="0"/>
              <a:t>≤</a:t>
            </a:r>
            <a:r>
              <a:rPr lang="en-US" altLang="ko-KR" dirty="0"/>
              <a:t>5</a:t>
            </a:r>
          </a:p>
          <a:p>
            <a:pPr lvl="1"/>
            <a:r>
              <a:rPr lang="en-US" altLang="ko-KR" dirty="0"/>
              <a:t>Determination of integrality gap remains open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>
                <a:solidFill>
                  <a:srgbClr val="FF0000"/>
                </a:solidFill>
              </a:rPr>
              <a:t>at least half</a:t>
            </a:r>
            <a:r>
              <a:rPr lang="en-US" dirty="0"/>
              <a:t> of each commodity’s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5472608" cy="49377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</p:spTree>
    <p:extLst>
      <p:ext uri="{BB962C8B-B14F-4D97-AF65-F5344CB8AC3E}">
        <p14:creationId xmlns:p14="http://schemas.microsoft.com/office/powerpoint/2010/main" val="331262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5472608" cy="4937760"/>
          </a:xfrm>
        </p:spPr>
        <p:txBody>
          <a:bodyPr>
            <a:normAutofit/>
          </a:bodyPr>
          <a:lstStyle/>
          <a:p>
            <a:r>
              <a:rPr lang="en-US" dirty="0"/>
              <a:t>Simplifying assumption</a:t>
            </a:r>
          </a:p>
          <a:p>
            <a:pPr lvl="1"/>
            <a:r>
              <a:rPr lang="en-US" dirty="0"/>
              <a:t>For each client </a:t>
            </a:r>
            <a:r>
              <a:rPr lang="en-US" i="1" dirty="0"/>
              <a:t>j</a:t>
            </a:r>
            <a:r>
              <a:rPr lang="en-US" dirty="0"/>
              <a:t>, all its incident edges in the support have equal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 := {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|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ij</a:t>
            </a:r>
            <a:r>
              <a:rPr lang="en-US" dirty="0"/>
              <a:t> &gt; 0 }</a:t>
            </a:r>
          </a:p>
        </p:txBody>
      </p:sp>
      <p:sp>
        <p:nvSpPr>
          <p:cNvPr id="4" name="Oval 3"/>
          <p:cNvSpPr/>
          <p:nvPr/>
        </p:nvSpPr>
        <p:spPr>
          <a:xfrm>
            <a:off x="7138018" y="12921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5732" y="131012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6725" y="112074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7" name="Oval 6"/>
          <p:cNvSpPr/>
          <p:nvPr/>
        </p:nvSpPr>
        <p:spPr>
          <a:xfrm>
            <a:off x="7138018" y="169223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5732" y="17102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6725" y="152085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" name="Oval 9"/>
          <p:cNvSpPr/>
          <p:nvPr/>
        </p:nvSpPr>
        <p:spPr>
          <a:xfrm>
            <a:off x="7138018" y="209339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15732" y="211140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76725" y="19220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3" name="Oval 12"/>
          <p:cNvSpPr/>
          <p:nvPr/>
        </p:nvSpPr>
        <p:spPr>
          <a:xfrm>
            <a:off x="7129522" y="249350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07236" y="251151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68229" y="232212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6" name="Oval 15"/>
          <p:cNvSpPr/>
          <p:nvPr/>
        </p:nvSpPr>
        <p:spPr>
          <a:xfrm>
            <a:off x="7129522" y="289467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07236" y="291267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68229" y="272329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22" name="Straight Arrow Connector 21"/>
          <p:cNvCxnSpPr>
            <a:stCxn id="7" idx="6"/>
            <a:endCxn id="8" idx="1"/>
          </p:cNvCxnSpPr>
          <p:nvPr/>
        </p:nvCxnSpPr>
        <p:spPr>
          <a:xfrm>
            <a:off x="7318038" y="178224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6"/>
            <a:endCxn id="5" idx="1"/>
          </p:cNvCxnSpPr>
          <p:nvPr/>
        </p:nvCxnSpPr>
        <p:spPr>
          <a:xfrm flipV="1">
            <a:off x="7318038" y="138213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6"/>
            <a:endCxn id="11" idx="1"/>
          </p:cNvCxnSpPr>
          <p:nvPr/>
        </p:nvCxnSpPr>
        <p:spPr>
          <a:xfrm>
            <a:off x="7318038" y="218340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1" idx="1"/>
          </p:cNvCxnSpPr>
          <p:nvPr/>
        </p:nvCxnSpPr>
        <p:spPr>
          <a:xfrm flipV="1">
            <a:off x="7309542" y="218340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4" idx="1"/>
          </p:cNvCxnSpPr>
          <p:nvPr/>
        </p:nvCxnSpPr>
        <p:spPr>
          <a:xfrm>
            <a:off x="7309542" y="258351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14" idx="1"/>
          </p:cNvCxnSpPr>
          <p:nvPr/>
        </p:nvCxnSpPr>
        <p:spPr>
          <a:xfrm flipV="1">
            <a:off x="7309542" y="258351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"/>
            <a:endCxn id="17" idx="1"/>
          </p:cNvCxnSpPr>
          <p:nvPr/>
        </p:nvCxnSpPr>
        <p:spPr>
          <a:xfrm>
            <a:off x="7309542" y="298468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11" idx="1"/>
          </p:cNvCxnSpPr>
          <p:nvPr/>
        </p:nvCxnSpPr>
        <p:spPr>
          <a:xfrm>
            <a:off x="7318038" y="178224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5" idx="1"/>
          </p:cNvCxnSpPr>
          <p:nvPr/>
        </p:nvCxnSpPr>
        <p:spPr>
          <a:xfrm>
            <a:off x="7318038" y="138213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17981" y="3167381"/>
            <a:ext cx="159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-values shown</a:t>
            </a:r>
          </a:p>
          <a:p>
            <a:r>
              <a:rPr lang="en-US" dirty="0"/>
              <a:t>on edges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8858" y="286419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30085" y="2614823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8858" y="2414241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62335" y="221418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30085" y="1412910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34610" y="159145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0085" y="184485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13387" y="121285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94815" y="204490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87800" y="120871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87800" y="160882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87800" y="1948655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87800" y="2348765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=1/2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587800" y="2749931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=1/2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</p:spTree>
    <p:extLst>
      <p:ext uri="{BB962C8B-B14F-4D97-AF65-F5344CB8AC3E}">
        <p14:creationId xmlns:p14="http://schemas.microsoft.com/office/powerpoint/2010/main" val="608346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5472608" cy="4937760"/>
          </a:xfrm>
        </p:spPr>
        <p:txBody>
          <a:bodyPr>
            <a:normAutofit/>
          </a:bodyPr>
          <a:lstStyle/>
          <a:p>
            <a:r>
              <a:rPr lang="en-US" dirty="0"/>
              <a:t>Simplifying assumption</a:t>
            </a:r>
          </a:p>
          <a:p>
            <a:pPr lvl="1"/>
            <a:r>
              <a:rPr lang="en-US" dirty="0"/>
              <a:t>For each client </a:t>
            </a:r>
            <a:r>
              <a:rPr lang="en-US" i="1" dirty="0"/>
              <a:t>j</a:t>
            </a:r>
            <a:r>
              <a:rPr lang="en-US" dirty="0"/>
              <a:t>, all its incident edges in the support have equal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 := {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|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ij</a:t>
            </a:r>
            <a:r>
              <a:rPr lang="en-US" dirty="0"/>
              <a:t> &gt; 0 }</a:t>
            </a:r>
          </a:p>
        </p:txBody>
      </p:sp>
      <p:sp>
        <p:nvSpPr>
          <p:cNvPr id="4" name="Oval 3"/>
          <p:cNvSpPr/>
          <p:nvPr/>
        </p:nvSpPr>
        <p:spPr>
          <a:xfrm>
            <a:off x="7138018" y="12921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5732" y="131012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6725" y="112074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7" name="Oval 6"/>
          <p:cNvSpPr/>
          <p:nvPr/>
        </p:nvSpPr>
        <p:spPr>
          <a:xfrm>
            <a:off x="7138018" y="169223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5732" y="17102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6725" y="152085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" name="Oval 9"/>
          <p:cNvSpPr/>
          <p:nvPr/>
        </p:nvSpPr>
        <p:spPr>
          <a:xfrm>
            <a:off x="7138018" y="209339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15732" y="211140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76725" y="19220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3" name="Oval 12"/>
          <p:cNvSpPr/>
          <p:nvPr/>
        </p:nvSpPr>
        <p:spPr>
          <a:xfrm>
            <a:off x="7129522" y="249350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07236" y="251151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68229" y="232212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6" name="Oval 15"/>
          <p:cNvSpPr/>
          <p:nvPr/>
        </p:nvSpPr>
        <p:spPr>
          <a:xfrm>
            <a:off x="7129522" y="289467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07236" y="291267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68229" y="272329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22" name="Straight Arrow Connector 21"/>
          <p:cNvCxnSpPr>
            <a:stCxn id="7" idx="6"/>
            <a:endCxn id="8" idx="1"/>
          </p:cNvCxnSpPr>
          <p:nvPr/>
        </p:nvCxnSpPr>
        <p:spPr>
          <a:xfrm>
            <a:off x="7318038" y="1782242"/>
            <a:ext cx="897694" cy="0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6"/>
            <a:endCxn id="5" idx="1"/>
          </p:cNvCxnSpPr>
          <p:nvPr/>
        </p:nvCxnSpPr>
        <p:spPr>
          <a:xfrm flipV="1">
            <a:off x="7318038" y="1382132"/>
            <a:ext cx="897694" cy="400110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6"/>
            <a:endCxn id="11" idx="1"/>
          </p:cNvCxnSpPr>
          <p:nvPr/>
        </p:nvCxnSpPr>
        <p:spPr>
          <a:xfrm>
            <a:off x="7318038" y="218340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1" idx="1"/>
          </p:cNvCxnSpPr>
          <p:nvPr/>
        </p:nvCxnSpPr>
        <p:spPr>
          <a:xfrm flipV="1">
            <a:off x="7309542" y="218340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4" idx="1"/>
          </p:cNvCxnSpPr>
          <p:nvPr/>
        </p:nvCxnSpPr>
        <p:spPr>
          <a:xfrm>
            <a:off x="7309542" y="258351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14" idx="1"/>
          </p:cNvCxnSpPr>
          <p:nvPr/>
        </p:nvCxnSpPr>
        <p:spPr>
          <a:xfrm flipV="1">
            <a:off x="7309542" y="258351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"/>
            <a:endCxn id="17" idx="1"/>
          </p:cNvCxnSpPr>
          <p:nvPr/>
        </p:nvCxnSpPr>
        <p:spPr>
          <a:xfrm>
            <a:off x="7309542" y="298468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11" idx="1"/>
          </p:cNvCxnSpPr>
          <p:nvPr/>
        </p:nvCxnSpPr>
        <p:spPr>
          <a:xfrm>
            <a:off x="7318038" y="1782242"/>
            <a:ext cx="897694" cy="40116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5" idx="1"/>
          </p:cNvCxnSpPr>
          <p:nvPr/>
        </p:nvCxnSpPr>
        <p:spPr>
          <a:xfrm>
            <a:off x="7318038" y="138213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</p:spTree>
    <p:extLst>
      <p:ext uri="{BB962C8B-B14F-4D97-AF65-F5344CB8AC3E}">
        <p14:creationId xmlns:p14="http://schemas.microsoft.com/office/powerpoint/2010/main" val="103560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618857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>
                <a:solidFill>
                  <a:srgbClr val="3333B2"/>
                </a:solidFill>
              </a:rPr>
              <a:t>: </a:t>
            </a:r>
            <a:r>
              <a:rPr lang="en-US" i="1" dirty="0">
                <a:solidFill>
                  <a:srgbClr val="3333B2"/>
                </a:solidFill>
              </a:rPr>
              <a:t>capacity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3333B2"/>
                </a:solidFill>
              </a:rPr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359" y="16877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0212" y="30399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0055" y="2774394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5229" y="3439898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</p:spTree>
    <p:extLst>
      <p:ext uri="{BB962C8B-B14F-4D97-AF65-F5344CB8AC3E}">
        <p14:creationId xmlns:p14="http://schemas.microsoft.com/office/powerpoint/2010/main" val="577686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8" name="Straight Arrow Connector 127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dirty="0"/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40" name="Straight Arrow Connector 39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4" name="Straight Arrow Connector 123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39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dirty="0"/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  <a:p>
            <a:r>
              <a:rPr lang="en-US" dirty="0"/>
              <a:t>Now we observe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There exists no path from a </a:t>
            </a:r>
            <a:r>
              <a:rPr lang="en-US" dirty="0">
                <a:solidFill>
                  <a:srgbClr val="803333"/>
                </a:solidFill>
              </a:rPr>
              <a:t>remaining client</a:t>
            </a:r>
            <a:r>
              <a:rPr lang="en-US" dirty="0"/>
              <a:t> to a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dirty="0"/>
              <a:t> that is “</a:t>
            </a:r>
            <a:r>
              <a:rPr lang="en-US" dirty="0" err="1"/>
              <a:t>undermatched</a:t>
            </a:r>
            <a:r>
              <a:rPr lang="en-US" dirty="0"/>
              <a:t>”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40" name="Straight Arrow Connector 39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4" name="Straight Arrow Connector 123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138512" y="357301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16226" y="359101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277219" y="3401637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38" name="Oval 37"/>
          <p:cNvSpPr/>
          <p:nvPr/>
        </p:nvSpPr>
        <p:spPr>
          <a:xfrm>
            <a:off x="7138512" y="3973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216226" y="399112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277219" y="3801747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2" name="Oval 41"/>
          <p:cNvSpPr/>
          <p:nvPr/>
        </p:nvSpPr>
        <p:spPr>
          <a:xfrm>
            <a:off x="7138512" y="4374292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16226" y="43922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77219" y="42029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5" name="Oval 44"/>
          <p:cNvSpPr/>
          <p:nvPr/>
        </p:nvSpPr>
        <p:spPr>
          <a:xfrm>
            <a:off x="7130016" y="4774402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07730" y="479240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268723" y="460302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8" name="Oval 47"/>
          <p:cNvSpPr/>
          <p:nvPr/>
        </p:nvSpPr>
        <p:spPr>
          <a:xfrm>
            <a:off x="7130016" y="517556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07730" y="51935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268723" y="50041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51" name="Right Brace 50"/>
          <p:cNvSpPr/>
          <p:nvPr/>
        </p:nvSpPr>
        <p:spPr>
          <a:xfrm>
            <a:off x="8688138" y="3573016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14746" y="3863609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53" name="Right Brace 52"/>
          <p:cNvSpPr/>
          <p:nvPr/>
        </p:nvSpPr>
        <p:spPr>
          <a:xfrm>
            <a:off x="8688138" y="4774401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87118" y="486106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56" name="Straight Arrow Connector 55"/>
          <p:cNvCxnSpPr>
            <a:stCxn id="38" idx="6"/>
            <a:endCxn id="39" idx="1"/>
          </p:cNvCxnSpPr>
          <p:nvPr/>
        </p:nvCxnSpPr>
        <p:spPr>
          <a:xfrm>
            <a:off x="7318532" y="406313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6"/>
            <a:endCxn id="35" idx="1"/>
          </p:cNvCxnSpPr>
          <p:nvPr/>
        </p:nvCxnSpPr>
        <p:spPr>
          <a:xfrm flipV="1">
            <a:off x="7318532" y="3663026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6"/>
            <a:endCxn id="43" idx="1"/>
          </p:cNvCxnSpPr>
          <p:nvPr/>
        </p:nvCxnSpPr>
        <p:spPr>
          <a:xfrm>
            <a:off x="7318532" y="44643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3" idx="1"/>
          </p:cNvCxnSpPr>
          <p:nvPr/>
        </p:nvCxnSpPr>
        <p:spPr>
          <a:xfrm flipV="1">
            <a:off x="7310036" y="4464302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5" idx="6"/>
            <a:endCxn id="46" idx="1"/>
          </p:cNvCxnSpPr>
          <p:nvPr/>
        </p:nvCxnSpPr>
        <p:spPr>
          <a:xfrm>
            <a:off x="7310036" y="486441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6"/>
            <a:endCxn id="46" idx="1"/>
          </p:cNvCxnSpPr>
          <p:nvPr/>
        </p:nvCxnSpPr>
        <p:spPr>
          <a:xfrm flipV="1">
            <a:off x="7310036" y="486441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6"/>
            <a:endCxn id="49" idx="1"/>
          </p:cNvCxnSpPr>
          <p:nvPr/>
        </p:nvCxnSpPr>
        <p:spPr>
          <a:xfrm>
            <a:off x="7310036" y="52655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6"/>
            <a:endCxn id="35" idx="1"/>
          </p:cNvCxnSpPr>
          <p:nvPr/>
        </p:nvCxnSpPr>
        <p:spPr>
          <a:xfrm>
            <a:off x="7318532" y="366302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8" idx="6"/>
            <a:endCxn id="43" idx="1"/>
          </p:cNvCxnSpPr>
          <p:nvPr/>
        </p:nvCxnSpPr>
        <p:spPr>
          <a:xfrm>
            <a:off x="7318532" y="4063136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7322820" y="3550920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322820" y="4076700"/>
            <a:ext cx="876300" cy="381000"/>
          </a:xfrm>
          <a:custGeom>
            <a:avLst/>
            <a:gdLst>
              <a:gd name="connsiteX0" fmla="*/ 876300 w 876300"/>
              <a:gd name="connsiteY0" fmla="*/ 381000 h 381000"/>
              <a:gd name="connsiteX1" fmla="*/ 335280 w 876300"/>
              <a:gd name="connsiteY1" fmla="*/ 228600 h 381000"/>
              <a:gd name="connsiteX2" fmla="*/ 0 w 8763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81000">
                <a:moveTo>
                  <a:pt x="876300" y="381000"/>
                </a:moveTo>
                <a:cubicBezTo>
                  <a:pt x="678815" y="336550"/>
                  <a:pt x="481330" y="292100"/>
                  <a:pt x="335280" y="228600"/>
                </a:cubicBezTo>
                <a:cubicBezTo>
                  <a:pt x="189230" y="165100"/>
                  <a:pt x="94615" y="82550"/>
                  <a:pt x="0" y="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endCxn id="39" idx="1"/>
          </p:cNvCxnSpPr>
          <p:nvPr/>
        </p:nvCxnSpPr>
        <p:spPr>
          <a:xfrm>
            <a:off x="7322820" y="4063136"/>
            <a:ext cx="893406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322820" y="4464302"/>
            <a:ext cx="89769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7327108" y="4076700"/>
            <a:ext cx="876300" cy="381000"/>
          </a:xfrm>
          <a:custGeom>
            <a:avLst/>
            <a:gdLst>
              <a:gd name="connsiteX0" fmla="*/ 876300 w 876300"/>
              <a:gd name="connsiteY0" fmla="*/ 381000 h 381000"/>
              <a:gd name="connsiteX1" fmla="*/ 335280 w 876300"/>
              <a:gd name="connsiteY1" fmla="*/ 228600 h 381000"/>
              <a:gd name="connsiteX2" fmla="*/ 0 w 8763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81000">
                <a:moveTo>
                  <a:pt x="876300" y="381000"/>
                </a:moveTo>
                <a:cubicBezTo>
                  <a:pt x="678815" y="336550"/>
                  <a:pt x="481330" y="292100"/>
                  <a:pt x="335280" y="228600"/>
                </a:cubicBezTo>
                <a:cubicBezTo>
                  <a:pt x="189230" y="165100"/>
                  <a:pt x="94615" y="82550"/>
                  <a:pt x="0" y="0"/>
                </a:cubicBezTo>
              </a:path>
            </a:pathLst>
          </a:custGeom>
          <a:noFill/>
          <a:ln w="508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329536" y="1777502"/>
            <a:ext cx="897694" cy="401166"/>
          </a:xfrm>
          <a:prstGeom prst="straightConnector1">
            <a:avLst/>
          </a:prstGeom>
          <a:ln w="50800">
            <a:solidFill>
              <a:srgbClr val="208C2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95" idx="1"/>
          </p:cNvCxnSpPr>
          <p:nvPr/>
        </p:nvCxnSpPr>
        <p:spPr>
          <a:xfrm>
            <a:off x="7329536" y="1777502"/>
            <a:ext cx="88669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329536" y="2178668"/>
            <a:ext cx="89769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dirty="0"/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  <a:p>
            <a:r>
              <a:rPr lang="en-US" dirty="0"/>
              <a:t>Now we observe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There exists no path from a </a:t>
            </a:r>
            <a:r>
              <a:rPr lang="en-US" dirty="0">
                <a:solidFill>
                  <a:srgbClr val="803333"/>
                </a:solidFill>
              </a:rPr>
              <a:t>remaining client</a:t>
            </a:r>
            <a:r>
              <a:rPr lang="en-US" dirty="0"/>
              <a:t> to a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dirty="0"/>
              <a:t> that is “</a:t>
            </a:r>
            <a:r>
              <a:rPr lang="en-US" dirty="0" err="1"/>
              <a:t>undermatched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“Fully matched” facility has zero capacity</a:t>
            </a:r>
          </a:p>
          <a:p>
            <a:pPr lvl="1"/>
            <a:r>
              <a:rPr lang="en-US" i="1" dirty="0"/>
              <a:t>All</a:t>
            </a:r>
            <a:r>
              <a:rPr lang="en-US" dirty="0"/>
              <a:t> flow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40" name="Straight Arrow Connector 39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4" name="Straight Arrow Connector 123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138512" y="357301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16226" y="359101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277219" y="3401637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≤21</a:t>
            </a:r>
          </a:p>
        </p:txBody>
      </p:sp>
      <p:sp>
        <p:nvSpPr>
          <p:cNvPr id="38" name="Oval 37"/>
          <p:cNvSpPr/>
          <p:nvPr/>
        </p:nvSpPr>
        <p:spPr>
          <a:xfrm>
            <a:off x="7138512" y="3973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216226" y="399112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277219" y="3801747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≤10</a:t>
            </a:r>
          </a:p>
        </p:txBody>
      </p:sp>
      <p:sp>
        <p:nvSpPr>
          <p:cNvPr id="42" name="Oval 41"/>
          <p:cNvSpPr/>
          <p:nvPr/>
        </p:nvSpPr>
        <p:spPr>
          <a:xfrm>
            <a:off x="7138512" y="43742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16226" y="43922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77219" y="4202913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≤10</a:t>
            </a:r>
          </a:p>
        </p:txBody>
      </p:sp>
      <p:sp>
        <p:nvSpPr>
          <p:cNvPr id="45" name="Oval 44"/>
          <p:cNvSpPr/>
          <p:nvPr/>
        </p:nvSpPr>
        <p:spPr>
          <a:xfrm>
            <a:off x="7130016" y="4774402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07730" y="479240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268723" y="460302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8" name="Oval 47"/>
          <p:cNvSpPr/>
          <p:nvPr/>
        </p:nvSpPr>
        <p:spPr>
          <a:xfrm>
            <a:off x="7130016" y="517556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07730" y="51935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268723" y="50041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51" name="Right Brace 50"/>
          <p:cNvSpPr/>
          <p:nvPr/>
        </p:nvSpPr>
        <p:spPr>
          <a:xfrm>
            <a:off x="8774195" y="3573016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00803" y="3863609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53" name="Right Brace 52"/>
          <p:cNvSpPr/>
          <p:nvPr/>
        </p:nvSpPr>
        <p:spPr>
          <a:xfrm>
            <a:off x="8688138" y="4774401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87118" y="486106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56" name="Straight Arrow Connector 55"/>
          <p:cNvCxnSpPr>
            <a:stCxn id="38" idx="6"/>
            <a:endCxn id="39" idx="1"/>
          </p:cNvCxnSpPr>
          <p:nvPr/>
        </p:nvCxnSpPr>
        <p:spPr>
          <a:xfrm>
            <a:off x="7318532" y="406313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6"/>
            <a:endCxn id="35" idx="1"/>
          </p:cNvCxnSpPr>
          <p:nvPr/>
        </p:nvCxnSpPr>
        <p:spPr>
          <a:xfrm flipV="1">
            <a:off x="7318532" y="3663026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6"/>
            <a:endCxn id="43" idx="1"/>
          </p:cNvCxnSpPr>
          <p:nvPr/>
        </p:nvCxnSpPr>
        <p:spPr>
          <a:xfrm>
            <a:off x="7318532" y="44643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3" idx="1"/>
          </p:cNvCxnSpPr>
          <p:nvPr/>
        </p:nvCxnSpPr>
        <p:spPr>
          <a:xfrm flipV="1">
            <a:off x="7310036" y="4464302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5" idx="6"/>
            <a:endCxn id="46" idx="1"/>
          </p:cNvCxnSpPr>
          <p:nvPr/>
        </p:nvCxnSpPr>
        <p:spPr>
          <a:xfrm>
            <a:off x="7310036" y="486441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6"/>
            <a:endCxn id="46" idx="1"/>
          </p:cNvCxnSpPr>
          <p:nvPr/>
        </p:nvCxnSpPr>
        <p:spPr>
          <a:xfrm flipV="1">
            <a:off x="7310036" y="486441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6"/>
            <a:endCxn id="49" idx="1"/>
          </p:cNvCxnSpPr>
          <p:nvPr/>
        </p:nvCxnSpPr>
        <p:spPr>
          <a:xfrm>
            <a:off x="7310036" y="52655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6"/>
            <a:endCxn id="35" idx="1"/>
          </p:cNvCxnSpPr>
          <p:nvPr/>
        </p:nvCxnSpPr>
        <p:spPr>
          <a:xfrm>
            <a:off x="7318532" y="366302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8" idx="6"/>
            <a:endCxn id="43" idx="1"/>
          </p:cNvCxnSpPr>
          <p:nvPr/>
        </p:nvCxnSpPr>
        <p:spPr>
          <a:xfrm>
            <a:off x="7318532" y="4063136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7322820" y="3550920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7310036" y="3939550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310036" y="4349628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411133" y="3375574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411133" y="3763916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02578" y="4153146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74959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7704" y="1232756"/>
            <a:ext cx="6779096" cy="4937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 is a good LP: its optimum is within a constant factor of the true optimum.</a:t>
            </a:r>
          </a:p>
          <a:p>
            <a:pPr marL="0" indent="0">
              <a:buNone/>
            </a:pPr>
            <a:r>
              <a:rPr lang="en-US" dirty="0"/>
              <a:t>In particular, there is a poly</a:t>
            </a:r>
            <a:r>
              <a:rPr lang="en-US" altLang="ko-KR" dirty="0"/>
              <a:t>-</a:t>
            </a:r>
            <a:r>
              <a:rPr lang="en-US" dirty="0"/>
              <a:t>time algorithm that finds a solution whose cost is within a constant factor of the LP optimum.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232756"/>
            <a:ext cx="147616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274367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Can we use LP-based techniques to solve the capacitated facility location problem?  </a:t>
            </a:r>
            <a:r>
              <a:rPr lang="en-US" i="1" dirty="0"/>
              <a:t>Yes!</a:t>
            </a:r>
          </a:p>
          <a:p>
            <a:endParaRPr lang="en-US" dirty="0"/>
          </a:p>
          <a:p>
            <a:pPr lvl="1"/>
            <a:r>
              <a:rPr lang="en-US" dirty="0"/>
              <a:t>Can we use other LP-based techniques with our new relaxation?</a:t>
            </a:r>
          </a:p>
          <a:p>
            <a:pPr lvl="1"/>
            <a:r>
              <a:rPr lang="en-US" dirty="0"/>
              <a:t>Can we apply these results to related problems?</a:t>
            </a:r>
          </a:p>
          <a:p>
            <a:pPr lvl="1"/>
            <a:r>
              <a:rPr lang="en-US" dirty="0"/>
              <a:t>Can we improve our integrality gap bounds?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48780"/>
            <a:ext cx="1791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67287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252228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>
                <a:solidFill>
                  <a:srgbClr val="3333B2"/>
                </a:solidFill>
              </a:rPr>
              <a:t>: </a:t>
            </a:r>
            <a:r>
              <a:rPr lang="en-US" i="1" dirty="0">
                <a:solidFill>
                  <a:srgbClr val="3333B2"/>
                </a:solidFill>
              </a:rPr>
              <a:t>capacity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3333B2"/>
                </a:solidFill>
              </a:rPr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359" y="16877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0212" y="30399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0055" y="2774394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5229" y="3439898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</p:spTree>
    <p:extLst>
      <p:ext uri="{BB962C8B-B14F-4D97-AF65-F5344CB8AC3E}">
        <p14:creationId xmlns:p14="http://schemas.microsoft.com/office/powerpoint/2010/main" val="339677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77359" y="1661426"/>
            <a:ext cx="468421" cy="415603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7466" y="1523950"/>
            <a:ext cx="438011" cy="553079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39183" y="3440911"/>
            <a:ext cx="426203" cy="373078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50036" y="2457303"/>
            <a:ext cx="18002" cy="1355654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64128" y="3350061"/>
            <a:ext cx="724759" cy="465449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252228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>
                <a:solidFill>
                  <a:srgbClr val="3333B2"/>
                </a:solidFill>
              </a:rPr>
              <a:t>: </a:t>
            </a:r>
            <a:r>
              <a:rPr lang="en-US" i="1" dirty="0">
                <a:solidFill>
                  <a:srgbClr val="3333B2"/>
                </a:solidFill>
              </a:rPr>
              <a:t>capacity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3333B2"/>
                </a:solidFill>
              </a:rPr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n-US" i="1" dirty="0">
                <a:solidFill>
                  <a:srgbClr val="808033"/>
                </a:solidFill>
              </a:rPr>
              <a:t>f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D23333"/>
                </a:solidFill>
              </a:rPr>
              <a:t>S</a:t>
            </a:r>
          </a:p>
          <a:p>
            <a:pPr lvl="2"/>
            <a:r>
              <a:rPr lang="en-US" dirty="0"/>
              <a:t>Capacities satisfied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359" y="16877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0212" y="30399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0055" y="2774394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5229" y="3439898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</p:spTree>
    <p:extLst>
      <p:ext uri="{BB962C8B-B14F-4D97-AF65-F5344CB8AC3E}">
        <p14:creationId xmlns:p14="http://schemas.microsoft.com/office/powerpoint/2010/main" val="50442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endCxn id="8" idx="0"/>
          </p:cNvCxnSpPr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3"/>
          </p:cNvCxnSpPr>
          <p:nvPr/>
        </p:nvCxnSpPr>
        <p:spPr>
          <a:xfrm flipH="1">
            <a:off x="8177359" y="1661426"/>
            <a:ext cx="468421" cy="415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7466" y="1523950"/>
            <a:ext cx="438011" cy="553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39183" y="3440911"/>
            <a:ext cx="426203" cy="373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50036" y="2457303"/>
            <a:ext cx="18002" cy="1355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264128" y="3350061"/>
            <a:ext cx="724759" cy="465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35281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>
                <a:solidFill>
                  <a:srgbClr val="3333B2"/>
                </a:solidFill>
              </a:rPr>
              <a:t>: </a:t>
            </a:r>
            <a:r>
              <a:rPr lang="en-US" i="1" dirty="0">
                <a:solidFill>
                  <a:srgbClr val="3333B2"/>
                </a:solidFill>
              </a:rPr>
              <a:t>capacity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3333B2"/>
                </a:solidFill>
              </a:rPr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n-US" i="1" dirty="0">
                <a:solidFill>
                  <a:srgbClr val="808033"/>
                </a:solidFill>
              </a:rPr>
              <a:t>f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endParaRPr lang="en-US" dirty="0"/>
          </a:p>
          <a:p>
            <a:pPr lvl="2"/>
            <a:r>
              <a:rPr lang="en-US" dirty="0"/>
              <a:t>Capacities satisfied</a:t>
            </a:r>
          </a:p>
          <a:p>
            <a:pPr lvl="1"/>
            <a:r>
              <a:rPr lang="en-US" dirty="0"/>
              <a:t>Minimize 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S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j,</a:t>
            </a:r>
            <a:r>
              <a:rPr lang="en-US" i="1" baseline="-25000" dirty="0" err="1">
                <a:solidFill>
                  <a:srgbClr val="808033"/>
                </a:solidFill>
              </a:rPr>
              <a:t>f</a:t>
            </a:r>
            <a:r>
              <a:rPr lang="en-US" i="1" baseline="-25000" dirty="0"/>
              <a:t>(j)</a:t>
            </a:r>
            <a:r>
              <a:rPr lang="en-US" dirty="0"/>
              <a:t> = (</a:t>
            </a:r>
            <a:r>
              <a:rPr lang="en-US" dirty="0">
                <a:solidFill>
                  <a:srgbClr val="B23333"/>
                </a:solidFill>
              </a:rPr>
              <a:t>20</a:t>
            </a:r>
            <a:r>
              <a:rPr lang="en-US" dirty="0"/>
              <a:t> + </a:t>
            </a:r>
            <a:r>
              <a:rPr lang="en-US" dirty="0">
                <a:solidFill>
                  <a:srgbClr val="B23333"/>
                </a:solidFill>
              </a:rPr>
              <a:t>5</a:t>
            </a:r>
            <a:r>
              <a:rPr lang="en-US" dirty="0"/>
              <a:t>) + (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5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3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75395" y="2154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42116" y="34147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34773" y="3503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7312" y="28399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37466" y="16614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41136" y="16614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335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special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Uncapacitated</a:t>
            </a:r>
            <a:r>
              <a:rPr lang="en-US" dirty="0"/>
              <a:t> facility location problem</a:t>
            </a:r>
          </a:p>
          <a:p>
            <a:pPr lvl="1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= ∞  ∀</a:t>
            </a:r>
            <a:r>
              <a:rPr lang="en-US" i="1" dirty="0" err="1"/>
              <a:t>i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NP-hard to approximate better than 1.463</a:t>
            </a:r>
          </a:p>
          <a:p>
            <a:pPr marL="0" indent="0" algn="r">
              <a:buNone/>
            </a:pPr>
            <a:r>
              <a:rPr lang="en-US" sz="2200" dirty="0"/>
              <a:t>[</a:t>
            </a:r>
            <a:r>
              <a:rPr lang="en-US" sz="2200" dirty="0" err="1"/>
              <a:t>Guha</a:t>
            </a:r>
            <a:r>
              <a:rPr lang="en-US" sz="2200" dirty="0"/>
              <a:t> &amp; </a:t>
            </a:r>
            <a:r>
              <a:rPr lang="en-US" sz="2200" dirty="0" err="1"/>
              <a:t>Khuller</a:t>
            </a:r>
            <a:r>
              <a:rPr lang="en-US" sz="2200" dirty="0"/>
              <a:t> 1999] [</a:t>
            </a:r>
            <a:r>
              <a:rPr lang="en-US" sz="2200" dirty="0" err="1"/>
              <a:t>Sviridenko</a:t>
            </a:r>
            <a:r>
              <a:rPr lang="en-US" sz="2200" dirty="0"/>
              <a:t>]</a:t>
            </a:r>
          </a:p>
          <a:p>
            <a:r>
              <a:rPr lang="en-US" dirty="0"/>
              <a:t>1.488-approximation algorithm  </a:t>
            </a:r>
            <a:r>
              <a:rPr lang="en-US" sz="2200" dirty="0"/>
              <a:t>[Li 2011]</a:t>
            </a:r>
          </a:p>
        </p:txBody>
      </p:sp>
    </p:spTree>
    <p:extLst>
      <p:ext uri="{BB962C8B-B14F-4D97-AF65-F5344CB8AC3E}">
        <p14:creationId xmlns:p14="http://schemas.microsoft.com/office/powerpoint/2010/main" val="213245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special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Uncapacitated</a:t>
            </a:r>
            <a:r>
              <a:rPr lang="en-US" dirty="0"/>
              <a:t> facility location problem</a:t>
            </a:r>
          </a:p>
          <a:p>
            <a:pPr lvl="1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= ∞  ∀</a:t>
            </a:r>
            <a:r>
              <a:rPr lang="en-US" i="1" dirty="0" err="1"/>
              <a:t>i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NP-hard to approximate better than 1.463</a:t>
            </a:r>
          </a:p>
          <a:p>
            <a:pPr marL="0" indent="0" algn="r">
              <a:buNone/>
            </a:pPr>
            <a:r>
              <a:rPr lang="en-US" sz="2200" dirty="0"/>
              <a:t>[</a:t>
            </a:r>
            <a:r>
              <a:rPr lang="en-US" sz="2200" dirty="0" err="1"/>
              <a:t>Guha</a:t>
            </a:r>
            <a:r>
              <a:rPr lang="en-US" sz="2200" dirty="0"/>
              <a:t> &amp; </a:t>
            </a:r>
            <a:r>
              <a:rPr lang="en-US" sz="2200" dirty="0" err="1"/>
              <a:t>Khuller</a:t>
            </a:r>
            <a:r>
              <a:rPr lang="en-US" sz="2200" dirty="0"/>
              <a:t> 1999] [</a:t>
            </a:r>
            <a:r>
              <a:rPr lang="en-US" sz="2200" dirty="0" err="1"/>
              <a:t>Sviridenko</a:t>
            </a:r>
            <a:r>
              <a:rPr lang="en-US" sz="2200" dirty="0"/>
              <a:t>]</a:t>
            </a:r>
          </a:p>
          <a:p>
            <a:r>
              <a:rPr lang="en-US" dirty="0"/>
              <a:t>1.488-approximation algorithm  </a:t>
            </a:r>
            <a:r>
              <a:rPr lang="en-US" sz="2200" dirty="0"/>
              <a:t>[Li 2011]</a:t>
            </a:r>
          </a:p>
          <a:p>
            <a:pPr lvl="1"/>
            <a:r>
              <a:rPr lang="en-US" sz="2000" dirty="0"/>
              <a:t>Combining a linear program(LP)-rounding algorithm with a primal-dual algorithm</a:t>
            </a:r>
          </a:p>
          <a:p>
            <a:pPr lvl="1"/>
            <a:r>
              <a:rPr lang="en-US" sz="1400" dirty="0">
                <a:solidFill>
                  <a:srgbClr val="808080"/>
                </a:solidFill>
              </a:rPr>
              <a:t>LP-rounding 3.16-approximation [Shmoys, </a:t>
            </a:r>
            <a:r>
              <a:rPr lang="en-US" sz="1400" dirty="0" err="1">
                <a:solidFill>
                  <a:srgbClr val="808080"/>
                </a:solidFill>
              </a:rPr>
              <a:t>Tardos</a:t>
            </a:r>
            <a:r>
              <a:rPr lang="en-US" sz="1400" dirty="0">
                <a:solidFill>
                  <a:srgbClr val="808080"/>
                </a:solidFill>
              </a:rPr>
              <a:t>, </a:t>
            </a:r>
            <a:r>
              <a:rPr lang="en-US" sz="1400" dirty="0" err="1">
                <a:solidFill>
                  <a:srgbClr val="808080"/>
                </a:solidFill>
              </a:rPr>
              <a:t>Aardal</a:t>
            </a:r>
            <a:r>
              <a:rPr lang="en-US" sz="1400" dirty="0">
                <a:solidFill>
                  <a:srgbClr val="808080"/>
                </a:solidFill>
              </a:rPr>
              <a:t> 1997], LP-rounding &amp; greedy 2.41-approximation [</a:t>
            </a:r>
            <a:r>
              <a:rPr lang="en-US" sz="1400" dirty="0" err="1">
                <a:solidFill>
                  <a:srgbClr val="808080"/>
                </a:solidFill>
              </a:rPr>
              <a:t>Guha</a:t>
            </a:r>
            <a:r>
              <a:rPr lang="en-US" sz="1400" dirty="0">
                <a:solidFill>
                  <a:srgbClr val="808080"/>
                </a:solidFill>
              </a:rPr>
              <a:t> &amp; </a:t>
            </a:r>
            <a:r>
              <a:rPr lang="en-US" sz="1400" dirty="0" err="1">
                <a:solidFill>
                  <a:srgbClr val="808080"/>
                </a:solidFill>
              </a:rPr>
              <a:t>Khuller</a:t>
            </a:r>
            <a:r>
              <a:rPr lang="en-US" sz="1400" dirty="0">
                <a:solidFill>
                  <a:srgbClr val="808080"/>
                </a:solidFill>
              </a:rPr>
              <a:t> 1999], LP-rounding 1.74-approximation [</a:t>
            </a:r>
            <a:r>
              <a:rPr lang="en-US" sz="1400" dirty="0" err="1">
                <a:solidFill>
                  <a:srgbClr val="808080"/>
                </a:solidFill>
              </a:rPr>
              <a:t>Chudak</a:t>
            </a:r>
            <a:r>
              <a:rPr lang="en-US" sz="1400" dirty="0">
                <a:solidFill>
                  <a:srgbClr val="808080"/>
                </a:solidFill>
              </a:rPr>
              <a:t> &amp; Shmoys 1999], primal-dual 3-approximation [Jain &amp; </a:t>
            </a:r>
            <a:r>
              <a:rPr lang="en-US" sz="1400" dirty="0" err="1">
                <a:solidFill>
                  <a:srgbClr val="808080"/>
                </a:solidFill>
              </a:rPr>
              <a:t>Vazirani</a:t>
            </a:r>
            <a:r>
              <a:rPr lang="en-US" sz="1400" dirty="0">
                <a:solidFill>
                  <a:srgbClr val="808080"/>
                </a:solidFill>
              </a:rPr>
              <a:t> 2001], combining 1.73-approximation [</a:t>
            </a:r>
            <a:r>
              <a:rPr lang="en-US" sz="1400" dirty="0" err="1">
                <a:solidFill>
                  <a:srgbClr val="808080"/>
                </a:solidFill>
              </a:rPr>
              <a:t>Charikar</a:t>
            </a:r>
            <a:r>
              <a:rPr lang="en-US" sz="1400" dirty="0">
                <a:solidFill>
                  <a:srgbClr val="808080"/>
                </a:solidFill>
              </a:rPr>
              <a:t> &amp; </a:t>
            </a:r>
            <a:r>
              <a:rPr lang="en-US" sz="1400" dirty="0" err="1">
                <a:solidFill>
                  <a:srgbClr val="808080"/>
                </a:solidFill>
              </a:rPr>
              <a:t>Guha</a:t>
            </a:r>
            <a:r>
              <a:rPr lang="en-US" sz="1400" dirty="0">
                <a:solidFill>
                  <a:srgbClr val="808080"/>
                </a:solidFill>
              </a:rPr>
              <a:t> 1999], primal-dual 1.61-approximation [Jain, </a:t>
            </a:r>
            <a:r>
              <a:rPr lang="en-US" sz="1400" dirty="0" err="1">
                <a:solidFill>
                  <a:srgbClr val="808080"/>
                </a:solidFill>
              </a:rPr>
              <a:t>Mahdian</a:t>
            </a:r>
            <a:r>
              <a:rPr lang="en-US" sz="1400" dirty="0">
                <a:solidFill>
                  <a:srgbClr val="808080"/>
                </a:solidFill>
              </a:rPr>
              <a:t>, </a:t>
            </a:r>
            <a:r>
              <a:rPr lang="en-US" sz="1400" dirty="0" err="1">
                <a:solidFill>
                  <a:srgbClr val="808080"/>
                </a:solidFill>
              </a:rPr>
              <a:t>Markakis</a:t>
            </a:r>
            <a:r>
              <a:rPr lang="en-US" sz="1400" dirty="0">
                <a:solidFill>
                  <a:srgbClr val="808080"/>
                </a:solidFill>
              </a:rPr>
              <a:t>, </a:t>
            </a:r>
            <a:r>
              <a:rPr lang="en-US" sz="1400" dirty="0" err="1">
                <a:solidFill>
                  <a:srgbClr val="808080"/>
                </a:solidFill>
              </a:rPr>
              <a:t>Saberi</a:t>
            </a:r>
            <a:r>
              <a:rPr lang="en-US" sz="1400" dirty="0">
                <a:solidFill>
                  <a:srgbClr val="808080"/>
                </a:solidFill>
              </a:rPr>
              <a:t>, </a:t>
            </a:r>
            <a:r>
              <a:rPr lang="en-US" sz="1400" dirty="0" err="1">
                <a:solidFill>
                  <a:srgbClr val="808080"/>
                </a:solidFill>
              </a:rPr>
              <a:t>Vazirani</a:t>
            </a:r>
            <a:r>
              <a:rPr lang="en-US" sz="1400" dirty="0">
                <a:solidFill>
                  <a:srgbClr val="808080"/>
                </a:solidFill>
              </a:rPr>
              <a:t> 2003],  LP-rounding 1.59-approximation [</a:t>
            </a:r>
            <a:r>
              <a:rPr lang="en-US" sz="1400" dirty="0" err="1">
                <a:solidFill>
                  <a:srgbClr val="808080"/>
                </a:solidFill>
              </a:rPr>
              <a:t>Sviridenko</a:t>
            </a:r>
            <a:r>
              <a:rPr lang="en-US" sz="1400" dirty="0">
                <a:solidFill>
                  <a:srgbClr val="808080"/>
                </a:solidFill>
              </a:rPr>
              <a:t> 2002], primal-dual 1.52-approximation [</a:t>
            </a:r>
            <a:r>
              <a:rPr lang="en-US" sz="1400" dirty="0" err="1">
                <a:solidFill>
                  <a:srgbClr val="808080"/>
                </a:solidFill>
              </a:rPr>
              <a:t>Mahdian</a:t>
            </a:r>
            <a:r>
              <a:rPr lang="en-US" sz="1400" dirty="0">
                <a:solidFill>
                  <a:srgbClr val="808080"/>
                </a:solidFill>
              </a:rPr>
              <a:t>, Ye, Zhang 2006], combining 1.5-approximation algorithm [</a:t>
            </a:r>
            <a:r>
              <a:rPr lang="en-US" sz="1400" dirty="0" err="1">
                <a:solidFill>
                  <a:srgbClr val="808080"/>
                </a:solidFill>
              </a:rPr>
              <a:t>Byrka</a:t>
            </a:r>
            <a:r>
              <a:rPr lang="en-US" sz="1400" dirty="0">
                <a:solidFill>
                  <a:srgbClr val="808080"/>
                </a:solidFill>
              </a:rPr>
              <a:t> &amp; </a:t>
            </a:r>
            <a:r>
              <a:rPr lang="en-US" sz="1400" dirty="0" err="1">
                <a:solidFill>
                  <a:srgbClr val="808080"/>
                </a:solidFill>
              </a:rPr>
              <a:t>Aardal</a:t>
            </a:r>
            <a:r>
              <a:rPr lang="en-US" sz="1400" dirty="0">
                <a:solidFill>
                  <a:srgbClr val="808080"/>
                </a:solidFill>
              </a:rPr>
              <a:t> 2010]</a:t>
            </a:r>
          </a:p>
        </p:txBody>
      </p:sp>
    </p:spTree>
    <p:extLst>
      <p:ext uri="{BB962C8B-B14F-4D97-AF65-F5344CB8AC3E}">
        <p14:creationId xmlns:p14="http://schemas.microsoft.com/office/powerpoint/2010/main" val="226006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2694942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CAN@PSWELLNVISWZY5H8" val="52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2546</TotalTime>
  <Words>2701</Words>
  <Application>Microsoft Office PowerPoint</Application>
  <PresentationFormat>화면 슬라이드 쇼(4:3)</PresentationFormat>
  <Paragraphs>432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Wingdings</vt:lpstr>
      <vt:lpstr>Wingdings 3</vt:lpstr>
      <vt:lpstr>Calibri</vt:lpstr>
      <vt:lpstr>Arial Narrow</vt:lpstr>
      <vt:lpstr>Gill Sans MT</vt:lpstr>
      <vt:lpstr>Bookman Old Style</vt:lpstr>
      <vt:lpstr>Origin</vt:lpstr>
      <vt:lpstr>         LP-Based Algorithms for Capacitated Facility Location        Hyung-Chan An             July 29, 2013      Joint work with Mohit Singh and Ola Svensson </vt:lpstr>
      <vt:lpstr>Capacitated facility location problem</vt:lpstr>
      <vt:lpstr>Capacitated facility location problem</vt:lpstr>
      <vt:lpstr>Capacitated facility location problem</vt:lpstr>
      <vt:lpstr>Capacitated facility location problem</vt:lpstr>
      <vt:lpstr>Capacitated facility location problem</vt:lpstr>
      <vt:lpstr>Successful special case</vt:lpstr>
      <vt:lpstr>Successful special case</vt:lpstr>
      <vt:lpstr>The Question</vt:lpstr>
      <vt:lpstr>The Question</vt:lpstr>
      <vt:lpstr>The Question</vt:lpstr>
      <vt:lpstr>The Question</vt:lpstr>
      <vt:lpstr>The Question</vt:lpstr>
      <vt:lpstr>The Question</vt:lpstr>
      <vt:lpstr>Main result</vt:lpstr>
      <vt:lpstr>Our relaxation</vt:lpstr>
      <vt:lpstr>Our relaxation</vt:lpstr>
      <vt:lpstr>Our relaxation</vt:lpstr>
      <vt:lpstr>Our relaxation</vt:lpstr>
      <vt:lpstr>Our relaxation</vt:lpstr>
      <vt:lpstr>Our relaxation</vt:lpstr>
      <vt:lpstr>Our relaxation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Main result</vt:lpstr>
      <vt:lpstr>The Question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LP-Based Algorithms for Capacitated Facility Location</dc:title>
  <dc:creator>Hyung-Chan An</dc:creator>
  <cp:lastModifiedBy>안형찬</cp:lastModifiedBy>
  <cp:revision>192</cp:revision>
  <dcterms:created xsi:type="dcterms:W3CDTF">2013-07-26T15:37:22Z</dcterms:created>
  <dcterms:modified xsi:type="dcterms:W3CDTF">2022-01-07T04:15:54Z</dcterms:modified>
</cp:coreProperties>
</file>