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59" r:id="rId4"/>
    <p:sldId id="266" r:id="rId5"/>
    <p:sldId id="267" r:id="rId6"/>
    <p:sldId id="264" r:id="rId7"/>
    <p:sldId id="269" r:id="rId8"/>
    <p:sldId id="272" r:id="rId9"/>
    <p:sldId id="270" r:id="rId10"/>
    <p:sldId id="273" r:id="rId11"/>
    <p:sldId id="277" r:id="rId12"/>
    <p:sldId id="276" r:id="rId13"/>
    <p:sldId id="274" r:id="rId14"/>
    <p:sldId id="275" r:id="rId15"/>
    <p:sldId id="271" r:id="rId16"/>
    <p:sldId id="278" r:id="rId17"/>
    <p:sldId id="296" r:id="rId18"/>
    <p:sldId id="297" r:id="rId19"/>
    <p:sldId id="356" r:id="rId20"/>
    <p:sldId id="280" r:id="rId21"/>
    <p:sldId id="281" r:id="rId22"/>
    <p:sldId id="282" r:id="rId23"/>
    <p:sldId id="283" r:id="rId24"/>
    <p:sldId id="312" r:id="rId25"/>
    <p:sldId id="313" r:id="rId26"/>
    <p:sldId id="284" r:id="rId27"/>
    <p:sldId id="285" r:id="rId28"/>
    <p:sldId id="303" r:id="rId29"/>
    <p:sldId id="304" r:id="rId30"/>
    <p:sldId id="309" r:id="rId31"/>
    <p:sldId id="311" r:id="rId32"/>
    <p:sldId id="308" r:id="rId33"/>
    <p:sldId id="289" r:id="rId34"/>
    <p:sldId id="291" r:id="rId35"/>
    <p:sldId id="294" r:id="rId36"/>
    <p:sldId id="292" r:id="rId37"/>
    <p:sldId id="314" r:id="rId38"/>
    <p:sldId id="315" r:id="rId39"/>
    <p:sldId id="318" r:id="rId40"/>
    <p:sldId id="319" r:id="rId41"/>
    <p:sldId id="317" r:id="rId42"/>
    <p:sldId id="316" r:id="rId43"/>
    <p:sldId id="320" r:id="rId44"/>
    <p:sldId id="323" r:id="rId45"/>
    <p:sldId id="321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2" r:id="rId54"/>
    <p:sldId id="333" r:id="rId55"/>
    <p:sldId id="337" r:id="rId56"/>
    <p:sldId id="336" r:id="rId57"/>
    <p:sldId id="339" r:id="rId58"/>
    <p:sldId id="335" r:id="rId59"/>
    <p:sldId id="343" r:id="rId60"/>
    <p:sldId id="345" r:id="rId61"/>
    <p:sldId id="346" r:id="rId62"/>
    <p:sldId id="347" r:id="rId63"/>
    <p:sldId id="348" r:id="rId64"/>
    <p:sldId id="350" r:id="rId65"/>
    <p:sldId id="364" r:id="rId66"/>
    <p:sldId id="351" r:id="rId67"/>
    <p:sldId id="352" r:id="rId68"/>
    <p:sldId id="353" r:id="rId69"/>
    <p:sldId id="354" r:id="rId70"/>
    <p:sldId id="357" r:id="rId71"/>
    <p:sldId id="365" r:id="rId72"/>
    <p:sldId id="358" r:id="rId73"/>
    <p:sldId id="361" r:id="rId74"/>
    <p:sldId id="362" r:id="rId75"/>
    <p:sldId id="310" r:id="rId76"/>
    <p:sldId id="286" r:id="rId77"/>
    <p:sldId id="287" r:id="rId7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79"/>
      <p:bold r:id="rId80"/>
      <p:italic r:id="rId81"/>
      <p:boldItalic r:id="rId82"/>
    </p:embeddedFont>
    <p:embeddedFont>
      <p:font typeface="Bookman Old Style" panose="02050604050505020204" pitchFamily="18" charset="0"/>
      <p:regular r:id="rId83"/>
      <p:bold r:id="rId84"/>
      <p:italic r:id="rId85"/>
      <p:boldItalic r:id="rId86"/>
    </p:embeddedFont>
    <p:embeddedFont>
      <p:font typeface="Calibri" panose="020F0502020204030204" pitchFamily="34" charset="0"/>
      <p:regular r:id="rId87"/>
      <p:bold r:id="rId88"/>
      <p:italic r:id="rId89"/>
      <p:boldItalic r:id="rId90"/>
    </p:embeddedFont>
    <p:embeddedFont>
      <p:font typeface="Gill Sans MT" panose="020B0502020104020203" pitchFamily="34" charset="0"/>
      <p:regular r:id="rId91"/>
      <p:bold r:id="rId92"/>
      <p:italic r:id="rId93"/>
      <p:boldItalic r:id="rId94"/>
    </p:embeddedFont>
    <p:embeddedFont>
      <p:font typeface="Wingdings 3" panose="05040102010807070707" pitchFamily="18" charset="2"/>
      <p:regular r:id="rId95"/>
    </p:embeddedFont>
  </p:embeddedFontLst>
  <p:custDataLst>
    <p:tags r:id="rId9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208C20"/>
    <a:srgbClr val="803333"/>
    <a:srgbClr val="CC0066"/>
    <a:srgbClr val="308080"/>
    <a:srgbClr val="802080"/>
    <a:srgbClr val="106010"/>
    <a:srgbClr val="338080"/>
    <a:srgbClr val="D23333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774" autoAdjust="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5.fntdata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algn="ctr"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LP-Based Algorithms for Capacitated Facility Location</a:t>
            </a:r>
            <a:br>
              <a:rPr lang="en-US" sz="36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Hyung-Chan An</a:t>
            </a: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July 29, 2013</a:t>
            </a:r>
            <a:br>
              <a:rPr lang="fr-FR" sz="23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Joint work with Mohit Singh and Ola Svensson</a:t>
            </a:r>
            <a:b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All known approximation algorithms based on local search</a:t>
            </a:r>
          </a:p>
          <a:p>
            <a:pPr marL="274320" lvl="1" indent="0" algn="r">
              <a:buNone/>
            </a:pPr>
            <a:r>
              <a:rPr lang="en-US" sz="1600" dirty="0"/>
              <a:t>[Bansal, </a:t>
            </a:r>
            <a:r>
              <a:rPr lang="en-US" sz="1600" dirty="0" err="1"/>
              <a:t>Garg</a:t>
            </a:r>
            <a:r>
              <a:rPr lang="en-US" sz="1600" dirty="0"/>
              <a:t>, Gupta 2012], [Pal, </a:t>
            </a:r>
            <a:r>
              <a:rPr lang="en-US" sz="1600" dirty="0" err="1"/>
              <a:t>Tardos</a:t>
            </a:r>
            <a:r>
              <a:rPr lang="en-US" sz="1600" dirty="0"/>
              <a:t>, Wexler 2001], [</a:t>
            </a:r>
            <a:r>
              <a:rPr lang="en-US" sz="1600" dirty="0" err="1"/>
              <a:t>Korupolu</a:t>
            </a:r>
            <a:r>
              <a:rPr lang="en-US" sz="1600" dirty="0"/>
              <a:t>, </a:t>
            </a:r>
            <a:r>
              <a:rPr lang="en-US" sz="1600" dirty="0" err="1"/>
              <a:t>Plaxton</a:t>
            </a:r>
            <a:r>
              <a:rPr lang="en-US" sz="1600" dirty="0"/>
              <a:t>, </a:t>
            </a:r>
            <a:r>
              <a:rPr lang="en-US" sz="1600" dirty="0" err="1"/>
              <a:t>Rajaraman</a:t>
            </a:r>
            <a:r>
              <a:rPr lang="en-US" sz="1600" dirty="0"/>
              <a:t> 2000]</a:t>
            </a:r>
          </a:p>
          <a:p>
            <a:pPr lvl="2"/>
            <a:r>
              <a:rPr lang="en-US" dirty="0"/>
              <a:t>5-approximation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0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Rich toolkit of algorithmic techniques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5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Rich toolkit of algorithmic techniques</a:t>
            </a:r>
          </a:p>
          <a:p>
            <a:pPr lvl="1"/>
            <a:r>
              <a:rPr lang="en-US" dirty="0"/>
              <a:t>Per-instance performance guarantee</a:t>
            </a:r>
          </a:p>
          <a:p>
            <a:pPr lvl="1"/>
            <a:r>
              <a:rPr lang="en-US" dirty="0"/>
              <a:t>Application to related problems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of the ten Open Problems selected by the textbook of Williamson and Shmoys</a:t>
            </a:r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Why is this hard?</a:t>
            </a:r>
          </a:p>
          <a:p>
            <a:pPr lvl="2"/>
            <a:r>
              <a:rPr lang="en-US" dirty="0"/>
              <a:t>Standard LP relaxation fails to bound the optimum within a reasonable factor</a:t>
            </a:r>
          </a:p>
          <a:p>
            <a:pPr lvl="3"/>
            <a:r>
              <a:rPr lang="en-US" dirty="0"/>
              <a:t>Relaxed problems: uncapacitated problem, capacities can be violated </a:t>
            </a:r>
            <a:r>
              <a:rPr lang="en-US" sz="2000" dirty="0"/>
              <a:t>[Abrams, </a:t>
            </a:r>
            <a:r>
              <a:rPr lang="en-US" sz="2000" dirty="0" err="1"/>
              <a:t>Meyerson</a:t>
            </a:r>
            <a:r>
              <a:rPr lang="en-US" sz="2000" dirty="0"/>
              <a:t>, </a:t>
            </a:r>
            <a:r>
              <a:rPr lang="en-US" sz="2000" dirty="0" err="1"/>
              <a:t>Munagala</a:t>
            </a:r>
            <a:r>
              <a:rPr lang="en-US" sz="2000" dirty="0"/>
              <a:t>, </a:t>
            </a:r>
            <a:r>
              <a:rPr lang="en-US" sz="2000" dirty="0" err="1"/>
              <a:t>Plotkin</a:t>
            </a:r>
            <a:r>
              <a:rPr lang="en-US" sz="2000" dirty="0"/>
              <a:t> 2002]</a:t>
            </a:r>
            <a:r>
              <a:rPr lang="en-US" dirty="0"/>
              <a:t>, facilities can be opened multiple times </a:t>
            </a:r>
            <a:r>
              <a:rPr lang="en-US" sz="2000" dirty="0"/>
              <a:t>[Shmoys, </a:t>
            </a:r>
            <a:r>
              <a:rPr lang="en-US" sz="2000" dirty="0" err="1"/>
              <a:t>Tardos</a:t>
            </a:r>
            <a:r>
              <a:rPr lang="en-US" sz="2000" dirty="0"/>
              <a:t>, </a:t>
            </a:r>
            <a:r>
              <a:rPr lang="en-US" sz="2000" dirty="0" err="1"/>
              <a:t>Aardal</a:t>
            </a:r>
            <a:r>
              <a:rPr lang="en-US" sz="2000" dirty="0"/>
              <a:t> 1997]</a:t>
            </a:r>
            <a:r>
              <a:rPr lang="en-US" dirty="0"/>
              <a:t>, </a:t>
            </a:r>
            <a:r>
              <a:rPr lang="en-US" sz="2000" dirty="0"/>
              <a:t>[Jain, </a:t>
            </a:r>
            <a:r>
              <a:rPr lang="en-US" sz="2000" dirty="0" err="1"/>
              <a:t>Vazirani</a:t>
            </a:r>
            <a:r>
              <a:rPr lang="en-US" sz="2000" dirty="0"/>
              <a:t> 2001]</a:t>
            </a:r>
            <a:r>
              <a:rPr lang="en-US" dirty="0"/>
              <a:t>, opening costs are uniform </a:t>
            </a:r>
            <a:r>
              <a:rPr lang="en-US" sz="2000" dirty="0"/>
              <a:t>[Levi, Shmoys, </a:t>
            </a:r>
            <a:r>
              <a:rPr lang="en-US" sz="2000" dirty="0" err="1"/>
              <a:t>Swamy</a:t>
            </a:r>
            <a:r>
              <a:rPr lang="en-US" sz="2000" dirty="0"/>
              <a:t> 2012]</a:t>
            </a:r>
          </a:p>
        </p:txBody>
      </p:sp>
    </p:spTree>
    <p:extLst>
      <p:ext uri="{BB962C8B-B14F-4D97-AF65-F5344CB8AC3E}">
        <p14:creationId xmlns:p14="http://schemas.microsoft.com/office/powerpoint/2010/main" val="73422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  <a:p>
            <a:endParaRPr lang="en-US" dirty="0"/>
          </a:p>
          <a:p>
            <a:pPr lvl="1"/>
            <a:r>
              <a:rPr lang="en-US" dirty="0"/>
              <a:t>Why is this hard?</a:t>
            </a:r>
          </a:p>
          <a:p>
            <a:pPr lvl="2"/>
            <a:r>
              <a:rPr lang="en-US" dirty="0"/>
              <a:t>Standard LP relaxation fails to bound the optimum within a reasonable factor</a:t>
            </a:r>
          </a:p>
          <a:p>
            <a:pPr lvl="2"/>
            <a:r>
              <a:rPr lang="en-US" dirty="0"/>
              <a:t>No LP relaxation known that is </a:t>
            </a:r>
            <a:r>
              <a:rPr lang="en-US" i="1" dirty="0"/>
              <a:t>algorithmically amenable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7704" y="1232756"/>
            <a:ext cx="6779096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is a good LP: its optimum is within a constant factor of the true optimum.</a:t>
            </a:r>
          </a:p>
          <a:p>
            <a:pPr marL="0" indent="0">
              <a:buNone/>
            </a:pPr>
            <a:r>
              <a:rPr lang="en-US" dirty="0"/>
              <a:t>In particular, there is a poly</a:t>
            </a:r>
            <a:r>
              <a:rPr lang="en-US" altLang="ko-KR" dirty="0"/>
              <a:t>-</a:t>
            </a:r>
            <a:r>
              <a:rPr lang="en-US" dirty="0"/>
              <a:t>time algorithm that finds a solution whose cost is within a constant factor of the LP optimum.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232756"/>
            <a:ext cx="14761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7223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6921660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  <a:p>
            <a:pPr marL="868680" lvl="3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</p:spTree>
    <p:extLst>
      <p:ext uri="{BB962C8B-B14F-4D97-AF65-F5344CB8AC3E}">
        <p14:creationId xmlns:p14="http://schemas.microsoft.com/office/powerpoint/2010/main" val="4279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79096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7583" y="5085184"/>
            <a:ext cx="7538979" cy="1188132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the flow network defined by (</a:t>
            </a:r>
            <a:r>
              <a:rPr lang="en-US" sz="2400" i="1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) is feasible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∈ {0,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7920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779096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27583" y="5085184"/>
            <a:ext cx="7538979" cy="1188132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the flow network defined by (</a:t>
            </a:r>
            <a:r>
              <a:rPr lang="en-US" sz="2400" i="1" dirty="0">
                <a:solidFill>
                  <a:schemeClr val="tx1"/>
                </a:solidFill>
              </a:rPr>
              <a:t>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>
                <a:solidFill>
                  <a:schemeClr val="tx1"/>
                </a:solidFill>
              </a:rPr>
              <a:t>y</a:t>
            </a:r>
            <a:r>
              <a:rPr lang="en-US" sz="2400" dirty="0">
                <a:solidFill>
                  <a:schemeClr val="tx1"/>
                </a:solidFill>
              </a:rPr>
              <a:t>) is feasible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∈ [0,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7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6921660" cy="5162128"/>
          </a:xfrm>
        </p:spPr>
        <p:txBody>
          <a:bodyPr>
            <a:normAutofit/>
          </a:bodyPr>
          <a:lstStyle/>
          <a:p>
            <a:r>
              <a:rPr lang="en-US" dirty="0"/>
              <a:t>Standard LP rewritten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 	   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open, 0 if not</a:t>
            </a:r>
          </a:p>
          <a:p>
            <a:pPr lvl="1"/>
            <a:r>
              <a:rPr 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/>
              <a:t> 	   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=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</a:t>
            </a:r>
            <a:r>
              <a:rPr lang="en-US" i="1" dirty="0"/>
              <a:t>j</a:t>
            </a:r>
            <a:r>
              <a:rPr lang="en-US" dirty="0"/>
              <a:t> is assigned to </a:t>
            </a:r>
            <a:r>
              <a:rPr lang="en-US" i="1" dirty="0" err="1"/>
              <a:t>i</a:t>
            </a:r>
            <a:r>
              <a:rPr lang="en-US" dirty="0"/>
              <a:t>, 0 if not</a:t>
            </a:r>
          </a:p>
          <a:p>
            <a:pPr lvl="1"/>
            <a:r>
              <a:rPr lang="en-US" dirty="0"/>
              <a:t>Consider a </a:t>
            </a:r>
            <a:r>
              <a:rPr lang="en-US" dirty="0" err="1"/>
              <a:t>multicommodity</a:t>
            </a:r>
            <a:r>
              <a:rPr lang="en-US" dirty="0"/>
              <a:t> flow network: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  <a:p>
            <a:pPr marL="868680" lvl="3" indent="0">
              <a:buNone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68680" lvl="3" indent="0">
              <a:buNone/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Instance with one client and one facility with capacity </a:t>
            </a:r>
            <a:r>
              <a:rPr lang="en-US" dirty="0">
                <a:solidFill>
                  <a:srgbClr val="3333B2"/>
                </a:solidFill>
              </a:rPr>
              <a:t>≤10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88849" y="159777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88849" y="233224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88849" y="19762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88849" y="267565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8849" y="341011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88849" y="305410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66563" y="18771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8414" y="15761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66563" y="24856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428414" y="218463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66563" y="308383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8414" y="27827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468869" y="168778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468869" y="194917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468869" y="194917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468869" y="276566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468869" y="314411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468869" y="315583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438571" y="18479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38571" y="245647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8571" y="305462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88849" y="3789040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</p:spTree>
    <p:extLst>
      <p:ext uri="{BB962C8B-B14F-4D97-AF65-F5344CB8AC3E}">
        <p14:creationId xmlns:p14="http://schemas.microsoft.com/office/powerpoint/2010/main" val="26276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6265386" y="2060848"/>
            <a:ext cx="1922130" cy="3784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8" idx="0"/>
          </p:cNvCxnSpPr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255229" y="2457303"/>
            <a:ext cx="232828" cy="690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488057" y="2657467"/>
            <a:ext cx="1617294" cy="492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834881" cy="4118012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1"/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231958" y="28051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75395" y="215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37394" y="25803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88955" y="21725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39923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18294" y="1124744"/>
            <a:ext cx="1762116" cy="2160240"/>
          </a:xfrm>
          <a:prstGeom prst="roundRect">
            <a:avLst/>
          </a:prstGeom>
          <a:noFill/>
          <a:ln>
            <a:solidFill>
              <a:srgbClr val="208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851104" cy="5120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arbitrary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: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dirty="0"/>
              <a:t>↛</a:t>
            </a:r>
            <a:r>
              <a:rPr lang="en-US" i="1" dirty="0">
                <a:solidFill>
                  <a:srgbClr val="606060"/>
                </a:solidFill>
              </a:rPr>
              <a:t>F</a:t>
            </a:r>
          </a:p>
          <a:p>
            <a:pPr lvl="1"/>
            <a:r>
              <a:rPr lang="en-US" dirty="0"/>
              <a:t>Suppose that clients are assigned according to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dirty="0"/>
              <a:t>) should still give a feasible solution for the </a:t>
            </a:r>
            <a:r>
              <a:rPr lang="en-US" i="1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: i.e.,</a:t>
            </a:r>
          </a:p>
          <a:p>
            <a:pPr lvl="2"/>
            <a:r>
              <a:rPr lang="en-US" dirty="0"/>
              <a:t>the flow network should still be feasible when</a:t>
            </a:r>
          </a:p>
          <a:p>
            <a:pPr lvl="3"/>
            <a:r>
              <a:rPr lang="en-US" dirty="0"/>
              <a:t>only the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 have demand of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  <a:p>
            <a:pPr lvl="3"/>
            <a:r>
              <a:rPr lang="en-US" dirty="0"/>
              <a:t>commodity-oblivious capacity of </a:t>
            </a:r>
            <a:r>
              <a:rPr lang="en-US" i="1" dirty="0" err="1"/>
              <a:t>i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</a:t>
            </a:r>
          </a:p>
          <a:p>
            <a:pPr lvl="2"/>
            <a:r>
              <a:rPr lang="en-US" dirty="0"/>
              <a:t>In similar spirit as knapsack-cover inequalities</a:t>
            </a:r>
          </a:p>
          <a:p>
            <a:pPr marL="594360" lvl="2" indent="0" algn="r">
              <a:buNone/>
            </a:pPr>
            <a:r>
              <a:rPr lang="en-US" sz="2000" dirty="0"/>
              <a:t>[Wolsey 1975] [</a:t>
            </a:r>
            <a:r>
              <a:rPr lang="de-DE" sz="2000" dirty="0"/>
              <a:t>Carr, Fleischer, Leung, Phillips 2000]</a:t>
            </a:r>
          </a:p>
          <a:p>
            <a:endParaRPr lang="en-US" dirty="0"/>
          </a:p>
          <a:p>
            <a:r>
              <a:rPr lang="en-US" dirty="0"/>
              <a:t>LP constraint: the flow network defined by     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dirty="0"/>
              <a:t>) is feasible for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lvl="1"/>
            <a:r>
              <a:rPr lang="en-US" dirty="0"/>
              <a:t>Is this really a relaxation?</a:t>
            </a:r>
          </a:p>
        </p:txBody>
      </p:sp>
      <p:sp>
        <p:nvSpPr>
          <p:cNvPr id="6" name="Oval 5"/>
          <p:cNvSpPr/>
          <p:nvPr/>
        </p:nvSpPr>
        <p:spPr>
          <a:xfrm>
            <a:off x="7378859" y="363081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8859" y="4365281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8859" y="40092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8859" y="470869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8859" y="5443155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78859" y="508714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6573" y="391021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8424" y="360915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56573" y="45187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18424" y="421767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56573" y="51168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18424" y="48158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558879" y="372082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558879" y="398221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558879" y="479870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558879" y="517715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28581" y="388100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28581" y="448951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28581" y="50876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8859" y="5601376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28" name="Oval 27"/>
          <p:cNvSpPr/>
          <p:nvPr/>
        </p:nvSpPr>
        <p:spPr>
          <a:xfrm>
            <a:off x="7378859" y="119675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78859" y="1931214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78859" y="15752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78859" y="227462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78859" y="300908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78859" y="265307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56573" y="147614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18424" y="117509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56573" y="208465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518424" y="1783606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456573" y="268280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518424" y="238175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50" name="Straight Arrow Connector 49"/>
          <p:cNvCxnSpPr>
            <a:stCxn id="28" idx="6"/>
            <a:endCxn id="40" idx="1"/>
          </p:cNvCxnSpPr>
          <p:nvPr/>
        </p:nvCxnSpPr>
        <p:spPr>
          <a:xfrm>
            <a:off x="7558879" y="1286762"/>
            <a:ext cx="897694" cy="26138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6"/>
            <a:endCxn id="44" idx="1"/>
          </p:cNvCxnSpPr>
          <p:nvPr/>
        </p:nvCxnSpPr>
        <p:spPr>
          <a:xfrm>
            <a:off x="7558879" y="1665212"/>
            <a:ext cx="897694" cy="491453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657623" y="3555030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57623" y="4176550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7558879" y="3985917"/>
            <a:ext cx="897694" cy="4730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558879" y="4802402"/>
            <a:ext cx="897694" cy="3901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58879" y="5180852"/>
            <a:ext cx="897694" cy="117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58879" y="5192577"/>
            <a:ext cx="897694" cy="3442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  <p:bldP spid="7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18294" y="1124744"/>
            <a:ext cx="1762116" cy="2160240"/>
          </a:xfrm>
          <a:prstGeom prst="roundRect">
            <a:avLst/>
          </a:prstGeom>
          <a:noFill/>
          <a:ln>
            <a:solidFill>
              <a:srgbClr val="208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851104" cy="4937760"/>
          </a:xfrm>
        </p:spPr>
        <p:txBody>
          <a:bodyPr>
            <a:normAutofit/>
          </a:bodyPr>
          <a:lstStyle/>
          <a:p>
            <a:r>
              <a:rPr lang="en-US" dirty="0"/>
              <a:t>Is this really a relaxation? </a:t>
            </a:r>
            <a:r>
              <a:rPr lang="en-US" i="1" dirty="0"/>
              <a:t>No</a:t>
            </a:r>
            <a:r>
              <a:rPr lang="en-US" dirty="0"/>
              <a:t>.</a:t>
            </a:r>
          </a:p>
          <a:p>
            <a:r>
              <a:rPr lang="en-US" dirty="0"/>
              <a:t>The only facility adjacent from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dirty="0"/>
              <a:t> has </a:t>
            </a:r>
            <a:r>
              <a:rPr lang="en-US" dirty="0">
                <a:latin typeface="Arial Narrow" panose="020B0606020202030204" pitchFamily="34" charset="0"/>
              </a:rPr>
              <a:t>1</a:t>
            </a:r>
            <a:r>
              <a:rPr lang="en-US" dirty="0"/>
              <a:t>∙0 = 0 commodity-oblivious capacity</a:t>
            </a:r>
          </a:p>
          <a:p>
            <a:endParaRPr lang="en-US" dirty="0"/>
          </a:p>
          <a:p>
            <a:r>
              <a:rPr lang="en-US" dirty="0"/>
              <a:t>Introduce </a:t>
            </a:r>
            <a:r>
              <a:rPr lang="en-US" i="1" dirty="0">
                <a:solidFill>
                  <a:srgbClr val="208C20"/>
                </a:solidFill>
              </a:rPr>
              <a:t>backward edges</a:t>
            </a:r>
            <a:r>
              <a:rPr lang="en-US" dirty="0"/>
              <a:t> corresponding to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Now flows can be routed along </a:t>
            </a:r>
            <a:r>
              <a:rPr lang="en-US" i="1" dirty="0"/>
              <a:t>alternating paths</a:t>
            </a:r>
          </a:p>
        </p:txBody>
      </p:sp>
      <p:sp>
        <p:nvSpPr>
          <p:cNvPr id="6" name="Oval 5"/>
          <p:cNvSpPr/>
          <p:nvPr/>
        </p:nvSpPr>
        <p:spPr>
          <a:xfrm>
            <a:off x="7378859" y="363081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78859" y="43652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8859" y="40092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8859" y="470869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8859" y="5443155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78859" y="5087143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6573" y="391021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8424" y="360915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56573" y="45187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518424" y="421767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56573" y="511687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18424" y="4815819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≤30</a:t>
            </a:r>
          </a:p>
        </p:txBody>
      </p:sp>
      <p:cxnSp>
        <p:nvCxnSpPr>
          <p:cNvPr id="31" name="Straight Arrow Connector 30"/>
          <p:cNvCxnSpPr>
            <a:stCxn id="6" idx="6"/>
            <a:endCxn id="21" idx="1"/>
          </p:cNvCxnSpPr>
          <p:nvPr/>
        </p:nvCxnSpPr>
        <p:spPr>
          <a:xfrm>
            <a:off x="7558879" y="3720829"/>
            <a:ext cx="897694" cy="261389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6"/>
            <a:endCxn id="21" idx="1"/>
          </p:cNvCxnSpPr>
          <p:nvPr/>
        </p:nvCxnSpPr>
        <p:spPr>
          <a:xfrm flipV="1">
            <a:off x="7558879" y="3982218"/>
            <a:ext cx="897694" cy="1170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21" idx="1"/>
          </p:cNvCxnSpPr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6"/>
            <a:endCxn id="27" idx="1"/>
          </p:cNvCxnSpPr>
          <p:nvPr/>
        </p:nvCxnSpPr>
        <p:spPr>
          <a:xfrm>
            <a:off x="7558879" y="4798703"/>
            <a:ext cx="897694" cy="39017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6"/>
            <a:endCxn id="27" idx="1"/>
          </p:cNvCxnSpPr>
          <p:nvPr/>
        </p:nvCxnSpPr>
        <p:spPr>
          <a:xfrm>
            <a:off x="7558879" y="5177153"/>
            <a:ext cx="897694" cy="1172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6"/>
            <a:endCxn id="27" idx="1"/>
          </p:cNvCxnSpPr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28581" y="388100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28581" y="4489517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528581" y="5087663"/>
            <a:ext cx="558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38080"/>
                </a:solidFill>
              </a:rPr>
              <a:t>y</a:t>
            </a:r>
            <a:r>
              <a:rPr lang="en-US" sz="2000" dirty="0">
                <a:solidFill>
                  <a:srgbClr val="338080"/>
                </a:solidFill>
              </a:rPr>
              <a:t>=1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78859" y="5601376"/>
            <a:ext cx="1428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shown arcs are of capacity 1; others 0.</a:t>
            </a:r>
          </a:p>
        </p:txBody>
      </p:sp>
      <p:sp>
        <p:nvSpPr>
          <p:cNvPr id="28" name="Oval 27"/>
          <p:cNvSpPr/>
          <p:nvPr/>
        </p:nvSpPr>
        <p:spPr>
          <a:xfrm>
            <a:off x="7378859" y="119675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78859" y="193121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78859" y="15752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78859" y="227462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78859" y="300908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78859" y="2653076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56573" y="147614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518424" y="117509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56573" y="208465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518424" y="1783606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456573" y="2682803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518424" y="2381752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cxnSp>
        <p:nvCxnSpPr>
          <p:cNvPr id="50" name="Straight Arrow Connector 49"/>
          <p:cNvCxnSpPr>
            <a:stCxn id="28" idx="6"/>
            <a:endCxn id="47" idx="1"/>
          </p:cNvCxnSpPr>
          <p:nvPr/>
        </p:nvCxnSpPr>
        <p:spPr>
          <a:xfrm>
            <a:off x="7558879" y="1286762"/>
            <a:ext cx="897694" cy="146804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2" idx="6"/>
            <a:endCxn id="47" idx="1"/>
          </p:cNvCxnSpPr>
          <p:nvPr/>
        </p:nvCxnSpPr>
        <p:spPr>
          <a:xfrm>
            <a:off x="7558879" y="1665212"/>
            <a:ext cx="897694" cy="1089599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657623" y="4772773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53" name="Straight Arrow Connector 52"/>
          <p:cNvCxnSpPr>
            <a:stCxn id="30" idx="6"/>
            <a:endCxn id="47" idx="1"/>
          </p:cNvCxnSpPr>
          <p:nvPr/>
        </p:nvCxnSpPr>
        <p:spPr>
          <a:xfrm>
            <a:off x="7558879" y="2021224"/>
            <a:ext cx="897694" cy="733587"/>
          </a:xfrm>
          <a:prstGeom prst="straightConnector1">
            <a:avLst/>
          </a:prstGeom>
          <a:ln w="12700">
            <a:solidFill>
              <a:srgbClr val="208C2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58879" y="3714966"/>
            <a:ext cx="897694" cy="1468049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58879" y="4093416"/>
            <a:ext cx="897694" cy="1089599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558879" y="4449428"/>
            <a:ext cx="897694" cy="733587"/>
          </a:xfrm>
          <a:prstGeom prst="straightConnector1">
            <a:avLst/>
          </a:prstGeom>
          <a:ln w="127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558879" y="3982218"/>
            <a:ext cx="897694" cy="473073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558879" y="5188878"/>
            <a:ext cx="897694" cy="3442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58879" y="4449428"/>
            <a:ext cx="897694" cy="733587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50383" y="3982218"/>
            <a:ext cx="897694" cy="117061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550383" y="5177153"/>
            <a:ext cx="897694" cy="1172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550383" y="4093416"/>
            <a:ext cx="897694" cy="1089599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558879" y="3714966"/>
            <a:ext cx="897694" cy="261389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558879" y="4792840"/>
            <a:ext cx="897694" cy="390175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558879" y="3709103"/>
            <a:ext cx="897694" cy="1468049"/>
          </a:xfrm>
          <a:prstGeom prst="straightConnector1">
            <a:avLst/>
          </a:prstGeom>
          <a:ln w="38100">
            <a:solidFill>
              <a:srgbClr val="208C2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 animBg="1"/>
      <p:bldP spid="26" grpId="0"/>
      <p:bldP spid="27" grpId="0" animBg="1"/>
      <p:bldP spid="29" grpId="0"/>
      <p:bldP spid="43" grpId="0"/>
      <p:bldP spid="46" grpId="0"/>
      <p:bldP spid="49" grpId="0"/>
      <p:bldP spid="52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capacity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dirty="0"/>
              <a:t>if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assigns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 err="1"/>
              <a:t>i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          not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08075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Automatically embraces</a:t>
            </a:r>
          </a:p>
          <a:p>
            <a:pPr lvl="1"/>
            <a:r>
              <a:rPr lang="en-US" dirty="0"/>
              <a:t>Standard LP when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is the empty partial function</a:t>
            </a:r>
          </a:p>
          <a:p>
            <a:pPr lvl="1"/>
            <a:r>
              <a:rPr lang="en-US" dirty="0"/>
              <a:t>Knapsack-cover inequalities</a:t>
            </a:r>
          </a:p>
          <a:p>
            <a:endParaRPr lang="en-US" dirty="0"/>
          </a:p>
          <a:p>
            <a:r>
              <a:rPr lang="en-US" dirty="0"/>
              <a:t>Can be separated with respect to any given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Algorithm uses feasibility of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for a single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  <a:p>
            <a:pPr lvl="1"/>
            <a:r>
              <a:rPr lang="en-US" dirty="0"/>
              <a:t>Invoke standard techniques</a:t>
            </a:r>
          </a:p>
          <a:p>
            <a:pPr marL="274320" lvl="1" indent="0">
              <a:buNone/>
            </a:pPr>
            <a:r>
              <a:rPr lang="en-US" sz="2000" dirty="0"/>
              <a:t>    [</a:t>
            </a:r>
            <a:r>
              <a:rPr lang="en-US" sz="2000" dirty="0" err="1"/>
              <a:t>Carr</a:t>
            </a:r>
            <a:r>
              <a:rPr lang="en-US" sz="2000" dirty="0"/>
              <a:t>, Fleischer, </a:t>
            </a:r>
            <a:r>
              <a:rPr lang="en-US" sz="2000"/>
              <a:t>Leung, </a:t>
            </a:r>
            <a:r>
              <a:rPr lang="en-US" sz="2000" dirty="0"/>
              <a:t>Phillips 2000], [Levi, Lodi, </a:t>
            </a:r>
            <a:r>
              <a:rPr lang="en-US" sz="2000" dirty="0" err="1"/>
              <a:t>Sviridenko</a:t>
            </a:r>
            <a:r>
              <a:rPr lang="en-US" sz="2000" dirty="0"/>
              <a:t> 2007]</a:t>
            </a:r>
          </a:p>
        </p:txBody>
      </p:sp>
    </p:spTree>
    <p:extLst>
      <p:ext uri="{BB962C8B-B14F-4D97-AF65-F5344CB8AC3E}">
        <p14:creationId xmlns:p14="http://schemas.microsoft.com/office/powerpoint/2010/main" val="15711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without exact 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Relaxed separation oracle</a:t>
            </a:r>
          </a:p>
          <a:p>
            <a:pPr lvl="1"/>
            <a:r>
              <a:rPr lang="en-US" dirty="0"/>
              <a:t>Either finds a violated inequality or rounds the given point</a:t>
            </a:r>
          </a:p>
          <a:p>
            <a:pPr lvl="1"/>
            <a:endParaRPr lang="en-US" dirty="0"/>
          </a:p>
          <a:p>
            <a:r>
              <a:rPr lang="en-US" dirty="0"/>
              <a:t>Our rounding algorithm gives one</a:t>
            </a:r>
          </a:p>
          <a:p>
            <a:pPr lvl="1"/>
            <a:r>
              <a:rPr lang="en-US" dirty="0"/>
              <a:t>It does not rely on optimality</a:t>
            </a:r>
          </a:p>
          <a:p>
            <a:pPr lvl="1"/>
            <a:r>
              <a:rPr lang="en-US" dirty="0"/>
              <a:t>We can separate with respect to a given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65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without exact 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Relaxed separation oracle</a:t>
            </a:r>
          </a:p>
          <a:p>
            <a:pPr lvl="1"/>
            <a:r>
              <a:rPr lang="en-US" dirty="0"/>
              <a:t>Either finds a violated inequality or rounds the given point</a:t>
            </a:r>
          </a:p>
          <a:p>
            <a:pPr lvl="1"/>
            <a:endParaRPr lang="en-US" dirty="0"/>
          </a:p>
          <a:p>
            <a:r>
              <a:rPr lang="en-US" dirty="0"/>
              <a:t>(Optimization) ellipsoid method</a:t>
            </a:r>
          </a:p>
          <a:p>
            <a:pPr lvl="1"/>
            <a:r>
              <a:rPr lang="en-US" dirty="0"/>
              <a:t>Queries (exact) separation oracle with </a:t>
            </a:r>
            <a:r>
              <a:rPr lang="en-US" i="1" dirty="0"/>
              <a:t>x*</a:t>
            </a:r>
            <a:r>
              <a:rPr lang="en-US" dirty="0"/>
              <a:t>, which either</a:t>
            </a:r>
          </a:p>
          <a:p>
            <a:pPr lvl="2"/>
            <a:r>
              <a:rPr lang="en-US" dirty="0"/>
              <a:t>Finds an inequality violated by </a:t>
            </a:r>
            <a:r>
              <a:rPr lang="en-US" i="1" dirty="0"/>
              <a:t>x*</a:t>
            </a:r>
            <a:endParaRPr lang="en-US" dirty="0"/>
          </a:p>
          <a:p>
            <a:pPr lvl="2"/>
            <a:r>
              <a:rPr lang="en-US" dirty="0"/>
              <a:t>Determines </a:t>
            </a:r>
            <a:r>
              <a:rPr lang="en-US" i="1" dirty="0"/>
              <a:t>x*</a:t>
            </a:r>
            <a:r>
              <a:rPr lang="en-US" dirty="0"/>
              <a:t> is feasible  –  </a:t>
            </a:r>
            <a:r>
              <a:rPr lang="en-US" altLang="ko-KR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i="1" dirty="0"/>
              <a:t>x*</a:t>
            </a:r>
            <a:r>
              <a:rPr lang="en-US" altLang="ko-KR" dirty="0"/>
              <a:t>) added to system</a:t>
            </a:r>
          </a:p>
          <a:p>
            <a:pPr lvl="1"/>
            <a:r>
              <a:rPr lang="en-US" dirty="0"/>
              <a:t>Can run with a relaxed separation oracle</a:t>
            </a:r>
          </a:p>
          <a:p>
            <a:pPr lvl="2"/>
            <a:r>
              <a:rPr lang="en-US" dirty="0"/>
              <a:t>Finds an inequality violated by </a:t>
            </a:r>
            <a:r>
              <a:rPr lang="en-US" i="1" dirty="0"/>
              <a:t>x*</a:t>
            </a:r>
          </a:p>
          <a:p>
            <a:pPr lvl="2"/>
            <a:r>
              <a:rPr lang="en-US" dirty="0"/>
              <a:t>Rounds </a:t>
            </a:r>
            <a:r>
              <a:rPr lang="en-US" i="1" dirty="0"/>
              <a:t>x*  </a:t>
            </a:r>
            <a:r>
              <a:rPr lang="en-US" dirty="0"/>
              <a:t>–  </a:t>
            </a:r>
            <a:r>
              <a:rPr lang="en-US" altLang="ko-KR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ko-KR" altLang="en-US" dirty="0"/>
              <a:t>≤ </a:t>
            </a:r>
            <a:r>
              <a:rPr lang="en-US" altLang="ko-KR" i="1" dirty="0"/>
              <a:t>c</a:t>
            </a:r>
            <a:r>
              <a:rPr lang="en-US" altLang="ko-KR" dirty="0"/>
              <a:t>(</a:t>
            </a:r>
            <a:r>
              <a:rPr lang="en-US" i="1" dirty="0"/>
              <a:t>x*</a:t>
            </a:r>
            <a:r>
              <a:rPr lang="en-US" altLang="ko-KR" dirty="0"/>
              <a:t>) added to system</a:t>
            </a:r>
            <a:endParaRPr lang="en-US" i="1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49377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32592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endParaRPr lang="en-US" altLang="ko-KR" i="1" dirty="0"/>
          </a:p>
          <a:p>
            <a:pPr lvl="1"/>
            <a:r>
              <a:rPr lang="en-US" altLang="ko-KR" dirty="0"/>
              <a:t>Can afford it</a:t>
            </a:r>
          </a:p>
          <a:p>
            <a:r>
              <a:rPr lang="en-US" altLang="ko-KR" dirty="0"/>
              <a:t>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: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dirty="0"/>
              <a:t>↛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endParaRPr lang="en-US" altLang="ko-KR" dirty="0"/>
          </a:p>
          <a:p>
            <a:r>
              <a:rPr lang="en-US" altLang="ko-KR" dirty="0"/>
              <a:t>For each client </a:t>
            </a:r>
            <a:r>
              <a:rPr lang="en-US" altLang="ko-KR" i="1" dirty="0"/>
              <a:t>j</a:t>
            </a:r>
            <a:r>
              <a:rPr lang="en-US" altLang="ko-KR" dirty="0"/>
              <a:t>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assign </a:t>
            </a:r>
            <a:r>
              <a:rPr lang="en-US" altLang="ko-KR" i="1" dirty="0"/>
              <a:t>j</a:t>
            </a:r>
            <a:r>
              <a:rPr lang="en-US" altLang="ko-KR" dirty="0"/>
              <a:t> in the same way</a:t>
            </a:r>
          </a:p>
          <a:p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altLang="ko-KR" dirty="0"/>
              <a:t> are to be assigned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7219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03333"/>
                </a:solidFill>
              </a:rPr>
              <a:t>Remaining clients</a:t>
            </a:r>
            <a:r>
              <a:rPr lang="en-US" altLang="ko-KR" dirty="0"/>
              <a:t> are to be assigned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remains feasible even when “restricted” to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dirty="0"/>
          </a:p>
          <a:p>
            <a:pPr lvl="1"/>
            <a:r>
              <a:rPr lang="en-US" dirty="0"/>
              <a:t>MFN(</a:t>
            </a:r>
            <a:r>
              <a:rPr lang="en-US" dirty="0">
                <a:solidFill>
                  <a:srgbClr val="208C20"/>
                </a:solidFill>
              </a:rPr>
              <a:t>∅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is feasible when restricted to </a:t>
            </a:r>
            <a:r>
              <a:rPr lang="en-US" dirty="0">
                <a:solidFill>
                  <a:srgbClr val="803333"/>
                </a:solidFill>
              </a:rPr>
              <a:t>remaining clients</a:t>
            </a:r>
            <a:endParaRPr lang="en-US" dirty="0"/>
          </a:p>
          <a:p>
            <a:pPr marL="274320" lvl="1" indent="0">
              <a:spcBef>
                <a:spcPts val="0"/>
              </a:spcBef>
              <a:buNone/>
            </a:pPr>
            <a:r>
              <a:rPr lang="en-US" dirty="0"/>
              <a:t>   i.e., it is </a:t>
            </a:r>
            <a:r>
              <a:rPr lang="en-US" i="1" dirty="0"/>
              <a:t>feasible for the standard LP</a:t>
            </a:r>
          </a:p>
          <a:p>
            <a:pPr lvl="1"/>
            <a:r>
              <a:rPr lang="en-US" dirty="0"/>
              <a:t>Commodity-oblivious capacity of 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≤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/ 2</a:t>
            </a:r>
          </a:p>
          <a:p>
            <a:pPr lvl="2"/>
            <a:r>
              <a:rPr lang="en-US" i="1" dirty="0"/>
              <a:t>Capacity constraints are not tight</a:t>
            </a:r>
          </a:p>
          <a:p>
            <a:pPr lvl="1"/>
            <a:r>
              <a:rPr lang="en-US" dirty="0"/>
              <a:t>Can use Abrams et al.’s algorithm based on the standard LP</a:t>
            </a:r>
          </a:p>
          <a:p>
            <a:pPr lvl="2"/>
            <a:r>
              <a:rPr lang="en-US" dirty="0"/>
              <a:t>Finds 18-approx </a:t>
            </a:r>
            <a:r>
              <a:rPr lang="en-US" dirty="0" err="1"/>
              <a:t>soln</a:t>
            </a:r>
            <a:r>
              <a:rPr lang="en-US" dirty="0"/>
              <a:t> where capacities are violated by 2</a:t>
            </a:r>
          </a:p>
          <a:p>
            <a:pPr lvl="1"/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604956" cy="3721968"/>
          </a:xfrm>
        </p:spPr>
        <p:txBody>
          <a:bodyPr>
            <a:normAutofit/>
          </a:bodyPr>
          <a:lstStyle/>
          <a:p>
            <a:r>
              <a:rPr lang="en-US" dirty="0"/>
              <a:t>Can use Abrams et al.’s algorithm based on the standard LP</a:t>
            </a:r>
          </a:p>
          <a:p>
            <a:pPr lvl="1"/>
            <a:r>
              <a:rPr lang="en-US" dirty="0"/>
              <a:t>Finds 18-approx </a:t>
            </a:r>
            <a:r>
              <a:rPr lang="en-US" dirty="0" err="1"/>
              <a:t>soln</a:t>
            </a:r>
            <a:r>
              <a:rPr lang="en-US" dirty="0"/>
              <a:t> where capacities are violated by 2</a:t>
            </a:r>
          </a:p>
          <a:p>
            <a:pPr lvl="1"/>
            <a:endParaRPr lang="en-US" dirty="0"/>
          </a:p>
          <a:p>
            <a:r>
              <a:rPr lang="en-US" dirty="0"/>
              <a:t>A 288-approximation algorithm</a:t>
            </a:r>
          </a:p>
          <a:p>
            <a:pPr lvl="1"/>
            <a:r>
              <a:rPr lang="en-US" dirty="0"/>
              <a:t>Obvious improvements, but perhaps not leading to </a:t>
            </a:r>
            <a:r>
              <a:rPr lang="ko-KR" altLang="en-US" dirty="0"/>
              <a:t>≤</a:t>
            </a:r>
            <a:r>
              <a:rPr lang="en-US" altLang="ko-KR" dirty="0"/>
              <a:t>5</a:t>
            </a:r>
          </a:p>
          <a:p>
            <a:pPr lvl="1"/>
            <a:r>
              <a:rPr lang="en-US" altLang="ko-KR" dirty="0"/>
              <a:t>Determination of integrality gap remains open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>
                <a:solidFill>
                  <a:srgbClr val="FF0000"/>
                </a:solidFill>
              </a:rPr>
              <a:t>at least half</a:t>
            </a:r>
            <a:r>
              <a:rPr lang="en-US" dirty="0"/>
              <a:t> of each commodity’s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618857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577686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331262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r>
              <a:rPr lang="en-US" dirty="0"/>
              <a:t>Simplifying assumption</a:t>
            </a:r>
          </a:p>
          <a:p>
            <a:pPr lvl="1"/>
            <a:r>
              <a:rPr lang="en-US" dirty="0"/>
              <a:t>For each client </a:t>
            </a:r>
            <a:r>
              <a:rPr lang="en-US" i="1" dirty="0"/>
              <a:t>j</a:t>
            </a:r>
            <a:r>
              <a:rPr lang="en-US" dirty="0"/>
              <a:t>, all its incident edges in the support have equal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 := {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ij</a:t>
            </a:r>
            <a:r>
              <a:rPr lang="en-US" dirty="0"/>
              <a:t> &gt; 0 }</a:t>
            </a:r>
          </a:p>
        </p:txBody>
      </p:sp>
      <p:sp>
        <p:nvSpPr>
          <p:cNvPr id="4" name="Oval 3"/>
          <p:cNvSpPr/>
          <p:nvPr/>
        </p:nvSpPr>
        <p:spPr>
          <a:xfrm>
            <a:off x="7138018" y="12921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5732" y="13101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6725" y="112074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7" name="Oval 6"/>
          <p:cNvSpPr/>
          <p:nvPr/>
        </p:nvSpPr>
        <p:spPr>
          <a:xfrm>
            <a:off x="7138018" y="169223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5732" y="17102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6725" y="152085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" name="Oval 9"/>
          <p:cNvSpPr/>
          <p:nvPr/>
        </p:nvSpPr>
        <p:spPr>
          <a:xfrm>
            <a:off x="7138018" y="2093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732" y="2111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6725" y="19220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3" name="Oval 12"/>
          <p:cNvSpPr/>
          <p:nvPr/>
        </p:nvSpPr>
        <p:spPr>
          <a:xfrm>
            <a:off x="7129522" y="249350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07236" y="25115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68229" y="232212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6" name="Oval 15"/>
          <p:cNvSpPr/>
          <p:nvPr/>
        </p:nvSpPr>
        <p:spPr>
          <a:xfrm>
            <a:off x="7129522" y="289467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07236" y="291267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68229" y="272329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22" name="Straight Arrow Connector 21"/>
          <p:cNvCxnSpPr>
            <a:stCxn id="7" idx="6"/>
            <a:endCxn id="8" idx="1"/>
          </p:cNvCxnSpPr>
          <p:nvPr/>
        </p:nvCxnSpPr>
        <p:spPr>
          <a:xfrm>
            <a:off x="7318038" y="178224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5" idx="1"/>
          </p:cNvCxnSpPr>
          <p:nvPr/>
        </p:nvCxnSpPr>
        <p:spPr>
          <a:xfrm flipV="1">
            <a:off x="7318038" y="138213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  <a:endCxn id="11" idx="1"/>
          </p:cNvCxnSpPr>
          <p:nvPr/>
        </p:nvCxnSpPr>
        <p:spPr>
          <a:xfrm>
            <a:off x="7318038" y="218340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1" idx="1"/>
          </p:cNvCxnSpPr>
          <p:nvPr/>
        </p:nvCxnSpPr>
        <p:spPr>
          <a:xfrm flipV="1">
            <a:off x="7309542" y="218340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1"/>
          </p:cNvCxnSpPr>
          <p:nvPr/>
        </p:nvCxnSpPr>
        <p:spPr>
          <a:xfrm>
            <a:off x="7309542" y="258351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14" idx="1"/>
          </p:cNvCxnSpPr>
          <p:nvPr/>
        </p:nvCxnSpPr>
        <p:spPr>
          <a:xfrm flipV="1">
            <a:off x="7309542" y="258351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7" idx="1"/>
          </p:cNvCxnSpPr>
          <p:nvPr/>
        </p:nvCxnSpPr>
        <p:spPr>
          <a:xfrm>
            <a:off x="7309542" y="298468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1" idx="1"/>
          </p:cNvCxnSpPr>
          <p:nvPr/>
        </p:nvCxnSpPr>
        <p:spPr>
          <a:xfrm>
            <a:off x="7318038" y="178224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5" idx="1"/>
          </p:cNvCxnSpPr>
          <p:nvPr/>
        </p:nvCxnSpPr>
        <p:spPr>
          <a:xfrm>
            <a:off x="7318038" y="138213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17981" y="3167381"/>
            <a:ext cx="1596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-values shown</a:t>
            </a:r>
          </a:p>
          <a:p>
            <a:r>
              <a:rPr lang="en-US" dirty="0"/>
              <a:t>on edges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8858" y="286419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30085" y="2614823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8858" y="2414241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62335" y="221418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30085" y="141291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34610" y="159145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0085" y="184485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13387" y="121285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94815" y="204490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87800" y="120871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587800" y="160882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587800" y="1948655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87800" y="2348765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=1/2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587800" y="2749931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y</a:t>
            </a:r>
            <a:r>
              <a:rPr lang="en-US" sz="1600" dirty="0"/>
              <a:t>=1/2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608346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5472608" cy="4937760"/>
          </a:xfrm>
        </p:spPr>
        <p:txBody>
          <a:bodyPr>
            <a:normAutofit/>
          </a:bodyPr>
          <a:lstStyle/>
          <a:p>
            <a:r>
              <a:rPr lang="en-US" dirty="0"/>
              <a:t>Simplifying assumption</a:t>
            </a:r>
          </a:p>
          <a:p>
            <a:pPr lvl="1"/>
            <a:r>
              <a:rPr lang="en-US" dirty="0"/>
              <a:t>For each client </a:t>
            </a:r>
            <a:r>
              <a:rPr lang="en-US" i="1" dirty="0"/>
              <a:t>j</a:t>
            </a:r>
            <a:r>
              <a:rPr lang="en-US" dirty="0"/>
              <a:t>, all its incident edges in the support have equal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 := {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|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ij</a:t>
            </a:r>
            <a:r>
              <a:rPr lang="en-US" dirty="0"/>
              <a:t> &gt; 0 }</a:t>
            </a:r>
          </a:p>
        </p:txBody>
      </p:sp>
      <p:sp>
        <p:nvSpPr>
          <p:cNvPr id="4" name="Oval 3"/>
          <p:cNvSpPr/>
          <p:nvPr/>
        </p:nvSpPr>
        <p:spPr>
          <a:xfrm>
            <a:off x="7138018" y="12921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5732" y="131012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76725" y="112074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7" name="Oval 6"/>
          <p:cNvSpPr/>
          <p:nvPr/>
        </p:nvSpPr>
        <p:spPr>
          <a:xfrm>
            <a:off x="7138018" y="169223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15732" y="17102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6725" y="152085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" name="Oval 9"/>
          <p:cNvSpPr/>
          <p:nvPr/>
        </p:nvSpPr>
        <p:spPr>
          <a:xfrm>
            <a:off x="7138018" y="2093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732" y="2111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6725" y="192201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3" name="Oval 12"/>
          <p:cNvSpPr/>
          <p:nvPr/>
        </p:nvSpPr>
        <p:spPr>
          <a:xfrm>
            <a:off x="7129522" y="249350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07236" y="25115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68229" y="232212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6" name="Oval 15"/>
          <p:cNvSpPr/>
          <p:nvPr/>
        </p:nvSpPr>
        <p:spPr>
          <a:xfrm>
            <a:off x="7129522" y="289467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07236" y="291267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68229" y="272329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22" name="Straight Arrow Connector 21"/>
          <p:cNvCxnSpPr>
            <a:stCxn id="7" idx="6"/>
            <a:endCxn id="8" idx="1"/>
          </p:cNvCxnSpPr>
          <p:nvPr/>
        </p:nvCxnSpPr>
        <p:spPr>
          <a:xfrm>
            <a:off x="7318038" y="1782242"/>
            <a:ext cx="897694" cy="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6"/>
            <a:endCxn id="5" idx="1"/>
          </p:cNvCxnSpPr>
          <p:nvPr/>
        </p:nvCxnSpPr>
        <p:spPr>
          <a:xfrm flipV="1">
            <a:off x="7318038" y="1382132"/>
            <a:ext cx="897694" cy="400110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6"/>
            <a:endCxn id="11" idx="1"/>
          </p:cNvCxnSpPr>
          <p:nvPr/>
        </p:nvCxnSpPr>
        <p:spPr>
          <a:xfrm>
            <a:off x="7318038" y="218340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6"/>
            <a:endCxn id="11" idx="1"/>
          </p:cNvCxnSpPr>
          <p:nvPr/>
        </p:nvCxnSpPr>
        <p:spPr>
          <a:xfrm flipV="1">
            <a:off x="7309542" y="218340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6"/>
            <a:endCxn id="14" idx="1"/>
          </p:cNvCxnSpPr>
          <p:nvPr/>
        </p:nvCxnSpPr>
        <p:spPr>
          <a:xfrm>
            <a:off x="7309542" y="258351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6" idx="6"/>
            <a:endCxn id="14" idx="1"/>
          </p:cNvCxnSpPr>
          <p:nvPr/>
        </p:nvCxnSpPr>
        <p:spPr>
          <a:xfrm flipV="1">
            <a:off x="7309542" y="258351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7" idx="1"/>
          </p:cNvCxnSpPr>
          <p:nvPr/>
        </p:nvCxnSpPr>
        <p:spPr>
          <a:xfrm>
            <a:off x="7309542" y="298468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11" idx="1"/>
          </p:cNvCxnSpPr>
          <p:nvPr/>
        </p:nvCxnSpPr>
        <p:spPr>
          <a:xfrm>
            <a:off x="7318038" y="1782242"/>
            <a:ext cx="897694" cy="401166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6"/>
            <a:endCxn id="5" idx="1"/>
          </p:cNvCxnSpPr>
          <p:nvPr/>
        </p:nvCxnSpPr>
        <p:spPr>
          <a:xfrm>
            <a:off x="7318038" y="138213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503548" y="4725144"/>
            <a:ext cx="8424936" cy="1778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 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is cheap</a:t>
            </a:r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/>
              <a:t>all</a:t>
            </a:r>
            <a:r>
              <a:rPr lang="en-US" dirty="0"/>
              <a:t>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lvl="1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</p:spTree>
    <p:extLst>
      <p:ext uri="{BB962C8B-B14F-4D97-AF65-F5344CB8AC3E}">
        <p14:creationId xmlns:p14="http://schemas.microsoft.com/office/powerpoint/2010/main" val="10356074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4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39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  <a:p>
            <a:r>
              <a:rPr lang="en-US" dirty="0"/>
              <a:t>Now we observe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exists no path from a </a:t>
            </a:r>
            <a:r>
              <a:rPr lang="en-US" dirty="0">
                <a:solidFill>
                  <a:srgbClr val="803333"/>
                </a:solidFill>
              </a:rPr>
              <a:t>remaining client</a:t>
            </a:r>
            <a:r>
              <a:rPr lang="en-US" dirty="0"/>
              <a:t>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dirty="0"/>
              <a:t> that is “</a:t>
            </a:r>
            <a:r>
              <a:rPr lang="en-US" dirty="0" err="1"/>
              <a:t>undermatched</a:t>
            </a:r>
            <a:r>
              <a:rPr lang="en-US" dirty="0"/>
              <a:t>”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138512" y="357301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16226" y="359101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77219" y="340163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38" name="Oval 37"/>
          <p:cNvSpPr/>
          <p:nvPr/>
        </p:nvSpPr>
        <p:spPr>
          <a:xfrm>
            <a:off x="7138512" y="3973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16226" y="399112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77219" y="380174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2" name="Oval 41"/>
          <p:cNvSpPr/>
          <p:nvPr/>
        </p:nvSpPr>
        <p:spPr>
          <a:xfrm>
            <a:off x="7138512" y="437429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6226" y="43922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77219" y="42029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5" name="Oval 44"/>
          <p:cNvSpPr/>
          <p:nvPr/>
        </p:nvSpPr>
        <p:spPr>
          <a:xfrm>
            <a:off x="7130016" y="477440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07730" y="479240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68723" y="460302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8" name="Oval 47"/>
          <p:cNvSpPr/>
          <p:nvPr/>
        </p:nvSpPr>
        <p:spPr>
          <a:xfrm>
            <a:off x="7130016" y="517556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07730" y="51935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68723" y="50041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8688138" y="3573016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4746" y="386360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8688138" y="4774401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7118" y="486106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38" idx="6"/>
            <a:endCxn id="39" idx="1"/>
          </p:cNvCxnSpPr>
          <p:nvPr/>
        </p:nvCxnSpPr>
        <p:spPr>
          <a:xfrm>
            <a:off x="7318532" y="406313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6"/>
            <a:endCxn id="35" idx="1"/>
          </p:cNvCxnSpPr>
          <p:nvPr/>
        </p:nvCxnSpPr>
        <p:spPr>
          <a:xfrm flipV="1">
            <a:off x="7318532" y="3663026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6"/>
            <a:endCxn id="43" idx="1"/>
          </p:cNvCxnSpPr>
          <p:nvPr/>
        </p:nvCxnSpPr>
        <p:spPr>
          <a:xfrm>
            <a:off x="7318532" y="44643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3" idx="1"/>
          </p:cNvCxnSpPr>
          <p:nvPr/>
        </p:nvCxnSpPr>
        <p:spPr>
          <a:xfrm flipV="1">
            <a:off x="7310036" y="4464302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6" idx="1"/>
          </p:cNvCxnSpPr>
          <p:nvPr/>
        </p:nvCxnSpPr>
        <p:spPr>
          <a:xfrm>
            <a:off x="7310036" y="486441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6"/>
            <a:endCxn id="46" idx="1"/>
          </p:cNvCxnSpPr>
          <p:nvPr/>
        </p:nvCxnSpPr>
        <p:spPr>
          <a:xfrm flipV="1">
            <a:off x="7310036" y="486441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49" idx="1"/>
          </p:cNvCxnSpPr>
          <p:nvPr/>
        </p:nvCxnSpPr>
        <p:spPr>
          <a:xfrm>
            <a:off x="7310036" y="52655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35" idx="1"/>
          </p:cNvCxnSpPr>
          <p:nvPr/>
        </p:nvCxnSpPr>
        <p:spPr>
          <a:xfrm>
            <a:off x="7318532" y="366302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6"/>
            <a:endCxn id="43" idx="1"/>
          </p:cNvCxnSpPr>
          <p:nvPr/>
        </p:nvCxnSpPr>
        <p:spPr>
          <a:xfrm>
            <a:off x="7318532" y="4063136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322820" y="355092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322820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endCxn id="39" idx="1"/>
          </p:cNvCxnSpPr>
          <p:nvPr/>
        </p:nvCxnSpPr>
        <p:spPr>
          <a:xfrm>
            <a:off x="7322820" y="4063136"/>
            <a:ext cx="893406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322820" y="4464302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7327108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508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329536" y="1777502"/>
            <a:ext cx="897694" cy="401166"/>
          </a:xfrm>
          <a:prstGeom prst="straightConnector1">
            <a:avLst/>
          </a:prstGeom>
          <a:ln w="50800">
            <a:solidFill>
              <a:srgbClr val="208C2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95" idx="1"/>
          </p:cNvCxnSpPr>
          <p:nvPr/>
        </p:nvCxnSpPr>
        <p:spPr>
          <a:xfrm>
            <a:off x="7329536" y="1777502"/>
            <a:ext cx="88669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29536" y="2178668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  <a:p>
            <a:r>
              <a:rPr lang="en-US" dirty="0"/>
              <a:t>Now we observe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exists no path from a </a:t>
            </a:r>
            <a:r>
              <a:rPr lang="en-US" dirty="0">
                <a:solidFill>
                  <a:srgbClr val="803333"/>
                </a:solidFill>
              </a:rPr>
              <a:t>remaining client</a:t>
            </a:r>
            <a:r>
              <a:rPr lang="en-US" dirty="0"/>
              <a:t>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dirty="0"/>
              <a:t> that is “</a:t>
            </a:r>
            <a:r>
              <a:rPr lang="en-US" dirty="0" err="1"/>
              <a:t>undermatched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“Fully matched” facility has zero capacity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flow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138512" y="357301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16226" y="359101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77219" y="340163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≤21</a:t>
            </a:r>
          </a:p>
        </p:txBody>
      </p:sp>
      <p:sp>
        <p:nvSpPr>
          <p:cNvPr id="38" name="Oval 37"/>
          <p:cNvSpPr/>
          <p:nvPr/>
        </p:nvSpPr>
        <p:spPr>
          <a:xfrm>
            <a:off x="7138512" y="3973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16226" y="399112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77219" y="3801747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≤10</a:t>
            </a:r>
          </a:p>
        </p:txBody>
      </p:sp>
      <p:sp>
        <p:nvSpPr>
          <p:cNvPr id="42" name="Oval 41"/>
          <p:cNvSpPr/>
          <p:nvPr/>
        </p:nvSpPr>
        <p:spPr>
          <a:xfrm>
            <a:off x="7138512" y="43742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6226" y="43922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77219" y="4202913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≤10</a:t>
            </a:r>
          </a:p>
        </p:txBody>
      </p:sp>
      <p:sp>
        <p:nvSpPr>
          <p:cNvPr id="45" name="Oval 44"/>
          <p:cNvSpPr/>
          <p:nvPr/>
        </p:nvSpPr>
        <p:spPr>
          <a:xfrm>
            <a:off x="7130016" y="477440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07730" y="479240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68723" y="460302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8" name="Oval 47"/>
          <p:cNvSpPr/>
          <p:nvPr/>
        </p:nvSpPr>
        <p:spPr>
          <a:xfrm>
            <a:off x="7130016" y="517556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07730" y="51935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68723" y="50041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8774195" y="3573016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00803" y="386360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8688138" y="4774401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7118" y="486106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38" idx="6"/>
            <a:endCxn id="39" idx="1"/>
          </p:cNvCxnSpPr>
          <p:nvPr/>
        </p:nvCxnSpPr>
        <p:spPr>
          <a:xfrm>
            <a:off x="7318532" y="406313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6"/>
            <a:endCxn id="35" idx="1"/>
          </p:cNvCxnSpPr>
          <p:nvPr/>
        </p:nvCxnSpPr>
        <p:spPr>
          <a:xfrm flipV="1">
            <a:off x="7318532" y="3663026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6"/>
            <a:endCxn id="43" idx="1"/>
          </p:cNvCxnSpPr>
          <p:nvPr/>
        </p:nvCxnSpPr>
        <p:spPr>
          <a:xfrm>
            <a:off x="7318532" y="44643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3" idx="1"/>
          </p:cNvCxnSpPr>
          <p:nvPr/>
        </p:nvCxnSpPr>
        <p:spPr>
          <a:xfrm flipV="1">
            <a:off x="7310036" y="4464302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6" idx="1"/>
          </p:cNvCxnSpPr>
          <p:nvPr/>
        </p:nvCxnSpPr>
        <p:spPr>
          <a:xfrm>
            <a:off x="7310036" y="486441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6"/>
            <a:endCxn id="46" idx="1"/>
          </p:cNvCxnSpPr>
          <p:nvPr/>
        </p:nvCxnSpPr>
        <p:spPr>
          <a:xfrm flipV="1">
            <a:off x="7310036" y="486441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49" idx="1"/>
          </p:cNvCxnSpPr>
          <p:nvPr/>
        </p:nvCxnSpPr>
        <p:spPr>
          <a:xfrm>
            <a:off x="7310036" y="52655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35" idx="1"/>
          </p:cNvCxnSpPr>
          <p:nvPr/>
        </p:nvCxnSpPr>
        <p:spPr>
          <a:xfrm>
            <a:off x="7318532" y="366302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6"/>
            <a:endCxn id="43" idx="1"/>
          </p:cNvCxnSpPr>
          <p:nvPr/>
        </p:nvCxnSpPr>
        <p:spPr>
          <a:xfrm>
            <a:off x="7318532" y="4063136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322820" y="355092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7310036" y="393955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310036" y="4349628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411133" y="3375574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411133" y="376391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02578" y="4153146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74959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14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may become expensive compared to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*)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Find a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</a:p>
          <a:p>
            <a:pPr marL="274320" lvl="1" indent="0">
              <a:buNone/>
            </a:pPr>
            <a:r>
              <a:rPr lang="en-US" altLang="ko-KR" dirty="0"/>
              <a:t>   </a:t>
            </a:r>
            <a:endParaRPr lang="en-US" altLang="ko-KR" i="1" baseline="-25000" dirty="0"/>
          </a:p>
        </p:txBody>
      </p:sp>
    </p:spTree>
    <p:extLst>
      <p:ext uri="{BB962C8B-B14F-4D97-AF65-F5344CB8AC3E}">
        <p14:creationId xmlns:p14="http://schemas.microsoft.com/office/powerpoint/2010/main" val="3354501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may become expensive compared to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*)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Find a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</a:p>
          <a:p>
            <a:pPr marL="274320" lvl="1" indent="0">
              <a:buNone/>
            </a:pPr>
            <a:r>
              <a:rPr lang="en-US" altLang="ko-KR" dirty="0"/>
              <a:t>   </a:t>
            </a:r>
          </a:p>
          <a:p>
            <a:pPr marL="274320" lvl="1" indent="0">
              <a:buNone/>
            </a:pPr>
            <a:r>
              <a:rPr lang="en-US" altLang="ko-KR" dirty="0"/>
              <a:t>    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802080"/>
                </a:solidFill>
              </a:rPr>
              <a:t>I</a:t>
            </a:r>
            <a:r>
              <a:rPr lang="en-US" i="1" dirty="0">
                <a:solidFill>
                  <a:srgbClr val="80208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ko-KR" altLang="en-US" dirty="0"/>
              <a:t> ≤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dirty="0"/>
              <a:t> </a:t>
            </a:r>
            <a:r>
              <a:rPr lang="en-US" altLang="ko-KR" dirty="0"/>
              <a:t>	</a:t>
            </a:r>
            <a:r>
              <a:rPr lang="ko-KR" altLang="en-US" dirty="0"/>
              <a:t>∀</a:t>
            </a:r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endParaRPr lang="en-US" altLang="ko-KR" i="1" dirty="0">
              <a:solidFill>
                <a:srgbClr val="208C20"/>
              </a:solidFill>
            </a:endParaRPr>
          </a:p>
          <a:p>
            <a:pPr marL="274320" lvl="1" indent="0">
              <a:buNone/>
            </a:pPr>
            <a:r>
              <a:rPr lang="en-US" altLang="ko-KR" dirty="0"/>
              <a:t>    Σ</a:t>
            </a:r>
            <a:r>
              <a:rPr lang="en-US" i="1" baseline="-25000" dirty="0"/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altLang="ko-KR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ko-KR" altLang="en-US" dirty="0"/>
              <a:t> ≤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ko-KR" altLang="en-US" dirty="0"/>
              <a:t>  </a:t>
            </a:r>
            <a:r>
              <a:rPr lang="en-US" altLang="ko-KR" dirty="0"/>
              <a:t>	</a:t>
            </a:r>
            <a:r>
              <a:rPr lang="ko-KR" alt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endParaRPr lang="en-US" i="1" dirty="0">
              <a:solidFill>
                <a:srgbClr val="802080"/>
              </a:solidFill>
            </a:endParaRPr>
          </a:p>
          <a:p>
            <a:pPr marL="274320" lvl="1" indent="0">
              <a:buNone/>
            </a:pPr>
            <a:r>
              <a:rPr lang="en-US" i="1" dirty="0">
                <a:solidFill>
                  <a:srgbClr val="208C20"/>
                </a:solidFill>
              </a:rPr>
              <a:t>   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altLang="ko-KR" dirty="0"/>
              <a:t> = 0 		</a:t>
            </a:r>
            <a:r>
              <a:rPr lang="ko-KR" altLang="en-US" dirty="0"/>
              <a:t>∀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endParaRPr lang="en-US" altLang="ko-KR" i="1" baseline="-25000" dirty="0"/>
          </a:p>
        </p:txBody>
      </p:sp>
    </p:spTree>
    <p:extLst>
      <p:ext uri="{BB962C8B-B14F-4D97-AF65-F5344CB8AC3E}">
        <p14:creationId xmlns:p14="http://schemas.microsoft.com/office/powerpoint/2010/main" val="72224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252228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3396774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01888"/>
          </a:xfrm>
        </p:spPr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may become expensive compared to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*)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Find a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</a:p>
          <a:p>
            <a:pPr marL="274320" lvl="1" indent="0">
              <a:buNone/>
            </a:pPr>
            <a:r>
              <a:rPr lang="en-US" altLang="ko-KR" dirty="0"/>
              <a:t>   </a:t>
            </a:r>
            <a:endParaRPr lang="en-US" altLang="ko-KR" i="1" baseline="-25000" dirty="0"/>
          </a:p>
        </p:txBody>
      </p:sp>
      <p:sp>
        <p:nvSpPr>
          <p:cNvPr id="4" name="Oval 3"/>
          <p:cNvSpPr/>
          <p:nvPr/>
        </p:nvSpPr>
        <p:spPr>
          <a:xfrm>
            <a:off x="3400408" y="400103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78122" y="40190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0408" y="440114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8122" y="441914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00408" y="480230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78122" y="48203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91912" y="520241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69626" y="522042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91912" y="560358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69626" y="562158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7" idx="6"/>
            <a:endCxn id="8" idx="1"/>
          </p:cNvCxnSpPr>
          <p:nvPr/>
        </p:nvCxnSpPr>
        <p:spPr>
          <a:xfrm>
            <a:off x="3580428" y="449115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5" idx="1"/>
          </p:cNvCxnSpPr>
          <p:nvPr/>
        </p:nvCxnSpPr>
        <p:spPr>
          <a:xfrm flipV="1">
            <a:off x="3580428" y="409104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1"/>
          </p:cNvCxnSpPr>
          <p:nvPr/>
        </p:nvCxnSpPr>
        <p:spPr>
          <a:xfrm>
            <a:off x="3580428" y="489231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6"/>
            <a:endCxn id="11" idx="1"/>
          </p:cNvCxnSpPr>
          <p:nvPr/>
        </p:nvCxnSpPr>
        <p:spPr>
          <a:xfrm flipV="1">
            <a:off x="3571932" y="489231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6"/>
            <a:endCxn id="11" idx="1"/>
          </p:cNvCxnSpPr>
          <p:nvPr/>
        </p:nvCxnSpPr>
        <p:spPr>
          <a:xfrm>
            <a:off x="3580428" y="449115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6"/>
            <a:endCxn id="5" idx="1"/>
          </p:cNvCxnSpPr>
          <p:nvPr/>
        </p:nvCxnSpPr>
        <p:spPr>
          <a:xfrm>
            <a:off x="3580428" y="409104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24725" y="492309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2475" y="4121820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97000" y="4300366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92475" y="4553764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1/3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75777" y="392176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7205" y="47538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9" name="Right Brace 48"/>
          <p:cNvSpPr/>
          <p:nvPr/>
        </p:nvSpPr>
        <p:spPr>
          <a:xfrm>
            <a:off x="4673316" y="5214379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72296" y="5301044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799692" y="4718739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1304" y="4687961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62" name="Straight Connector 61"/>
          <p:cNvCxnSpPr>
            <a:stCxn id="51" idx="3"/>
            <a:endCxn id="51" idx="3"/>
          </p:cNvCxnSpPr>
          <p:nvPr/>
        </p:nvCxnSpPr>
        <p:spPr>
          <a:xfrm>
            <a:off x="2087724" y="4888016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5940152" y="475020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61764" y="471942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88" name="Straight Connector 87"/>
          <p:cNvCxnSpPr>
            <a:stCxn id="86" idx="3"/>
            <a:endCxn id="86" idx="3"/>
          </p:cNvCxnSpPr>
          <p:nvPr/>
        </p:nvCxnSpPr>
        <p:spPr>
          <a:xfrm>
            <a:off x="6228184" y="4919483"/>
            <a:ext cx="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1" idx="3"/>
            <a:endCxn id="4" idx="2"/>
          </p:cNvCxnSpPr>
          <p:nvPr/>
        </p:nvCxnSpPr>
        <p:spPr>
          <a:xfrm flipV="1">
            <a:off x="2087724" y="4091042"/>
            <a:ext cx="1312684" cy="79697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3"/>
            <a:endCxn id="7" idx="2"/>
          </p:cNvCxnSpPr>
          <p:nvPr/>
        </p:nvCxnSpPr>
        <p:spPr>
          <a:xfrm flipV="1">
            <a:off x="2087724" y="4491152"/>
            <a:ext cx="1312684" cy="3968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1" idx="3"/>
            <a:endCxn id="10" idx="2"/>
          </p:cNvCxnSpPr>
          <p:nvPr/>
        </p:nvCxnSpPr>
        <p:spPr>
          <a:xfrm>
            <a:off x="2087724" y="4888016"/>
            <a:ext cx="1312684" cy="430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1" idx="3"/>
            <a:endCxn id="13" idx="2"/>
          </p:cNvCxnSpPr>
          <p:nvPr/>
        </p:nvCxnSpPr>
        <p:spPr>
          <a:xfrm>
            <a:off x="2087724" y="4888016"/>
            <a:ext cx="1304188" cy="4044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1" idx="3"/>
            <a:endCxn id="16" idx="2"/>
          </p:cNvCxnSpPr>
          <p:nvPr/>
        </p:nvCxnSpPr>
        <p:spPr>
          <a:xfrm>
            <a:off x="2087724" y="4888016"/>
            <a:ext cx="1304188" cy="80557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" idx="3"/>
            <a:endCxn id="86" idx="1"/>
          </p:cNvCxnSpPr>
          <p:nvPr/>
        </p:nvCxnSpPr>
        <p:spPr>
          <a:xfrm>
            <a:off x="4622138" y="4091042"/>
            <a:ext cx="1318014" cy="82844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" idx="3"/>
            <a:endCxn id="86" idx="1"/>
          </p:cNvCxnSpPr>
          <p:nvPr/>
        </p:nvCxnSpPr>
        <p:spPr>
          <a:xfrm>
            <a:off x="4622138" y="4491152"/>
            <a:ext cx="1318014" cy="42833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1" idx="3"/>
            <a:endCxn id="86" idx="1"/>
          </p:cNvCxnSpPr>
          <p:nvPr/>
        </p:nvCxnSpPr>
        <p:spPr>
          <a:xfrm>
            <a:off x="4622138" y="4892318"/>
            <a:ext cx="1318014" cy="2716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600437" y="4291097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96189" y="4541093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96189" y="4718739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596189" y="4905900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596189" y="5166418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137516" y="4736623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137516" y="4518368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36586" y="4249867"/>
            <a:ext cx="28725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2246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may become expensive compared to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*)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Find a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But we defined MFN</a:t>
            </a:r>
            <a:r>
              <a:rPr lang="en-US" dirty="0"/>
              <a:t>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  <a:r>
              <a:rPr lang="en-US" altLang="ko-KR" dirty="0"/>
              <a:t> only for integral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5424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capacity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dirty="0"/>
              <a:t>if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assigns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 err="1"/>
              <a:t>i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          not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386700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</a:t>
            </a:r>
            <a:r>
              <a:rPr lang="en-US" dirty="0">
                <a:solidFill>
                  <a:srgbClr val="FF0000"/>
                </a:solidFill>
              </a:rPr>
              <a:t>fractional</a:t>
            </a:r>
            <a:r>
              <a:rPr lang="en-US" dirty="0"/>
              <a:t> part. </a:t>
            </a:r>
            <a:r>
              <a:rPr lang="en-US" dirty="0" err="1"/>
              <a:t>asgn</a:t>
            </a:r>
            <a:r>
              <a:rPr lang="en-US" dirty="0"/>
              <a:t>.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capacity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dirty="0"/>
              <a:t>if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assigns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 err="1"/>
              <a:t>i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          not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828378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</a:t>
            </a:r>
            <a:r>
              <a:rPr lang="en-US" dirty="0">
                <a:solidFill>
                  <a:srgbClr val="FF0000"/>
                </a:solidFill>
              </a:rPr>
              <a:t>fractional</a:t>
            </a:r>
            <a:r>
              <a:rPr lang="en-US" dirty="0"/>
              <a:t> part. </a:t>
            </a:r>
            <a:r>
              <a:rPr lang="en-US" dirty="0" err="1"/>
              <a:t>asgn</a:t>
            </a:r>
            <a:r>
              <a:rPr lang="en-US" dirty="0"/>
              <a:t>.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</a:t>
            </a:r>
            <a:r>
              <a:rPr lang="en-US" dirty="0">
                <a:solidFill>
                  <a:srgbClr val="FF0000"/>
                </a:solidFill>
              </a:rPr>
              <a:t>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demand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dirty="0"/>
              <a:t> if           not assigned by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609885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</a:t>
            </a:r>
            <a:r>
              <a:rPr lang="en-US" dirty="0">
                <a:solidFill>
                  <a:srgbClr val="FF0000"/>
                </a:solidFill>
              </a:rPr>
              <a:t>fractional</a:t>
            </a:r>
            <a:r>
              <a:rPr lang="en-US" dirty="0"/>
              <a:t> part. </a:t>
            </a:r>
            <a:r>
              <a:rPr lang="en-US" dirty="0" err="1"/>
              <a:t>asgn</a:t>
            </a:r>
            <a:r>
              <a:rPr lang="en-US" dirty="0"/>
              <a:t>.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</a:t>
            </a:r>
            <a:r>
              <a:rPr lang="en-US" dirty="0">
                <a:solidFill>
                  <a:srgbClr val="FF0000"/>
                </a:solidFill>
              </a:rPr>
              <a:t>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                   </a:t>
            </a:r>
            <a:r>
              <a:rPr lang="en-US" i="1" dirty="0" err="1">
                <a:solidFill>
                  <a:srgbClr val="CC0066"/>
                </a:solidFill>
              </a:rPr>
              <a:t>d</a:t>
            </a:r>
            <a:r>
              <a:rPr lang="en-US" altLang="ko-KR" i="1" baseline="-25000" dirty="0" err="1"/>
              <a:t>j</a:t>
            </a:r>
            <a:r>
              <a:rPr lang="en-US" dirty="0"/>
              <a:t> :=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1 -</a:t>
            </a:r>
            <a:r>
              <a:rPr lang="en-US" altLang="ko-KR" dirty="0"/>
              <a:t> 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802080"/>
                </a:solidFill>
              </a:rPr>
              <a:t>I</a:t>
            </a:r>
            <a:r>
              <a:rPr lang="en-US" i="1" dirty="0">
                <a:solidFill>
                  <a:srgbClr val="80208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/>
              <a:t>commodity-oblivious capacity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-|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baseline="30000" dirty="0"/>
              <a:t>-</a:t>
            </a:r>
            <a:r>
              <a:rPr lang="en-US" baseline="30000" dirty="0">
                <a:latin typeface="Arial Narrow" panose="020B0606020202030204" pitchFamily="34" charset="0"/>
              </a:rPr>
              <a:t>1</a:t>
            </a:r>
            <a:r>
              <a:rPr lang="en-US" dirty="0"/>
              <a:t>(</a:t>
            </a:r>
            <a:r>
              <a:rPr lang="en-US" i="1" dirty="0" err="1"/>
              <a:t>i</a:t>
            </a:r>
            <a:r>
              <a:rPr lang="en-US" dirty="0"/>
              <a:t>)|)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845346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</a:t>
            </a:r>
            <a:r>
              <a:rPr lang="en-US" dirty="0">
                <a:solidFill>
                  <a:srgbClr val="FF0000"/>
                </a:solidFill>
              </a:rPr>
              <a:t>fractional</a:t>
            </a:r>
            <a:r>
              <a:rPr lang="en-US" dirty="0"/>
              <a:t> part. </a:t>
            </a:r>
            <a:r>
              <a:rPr lang="en-US" dirty="0" err="1"/>
              <a:t>asgn</a:t>
            </a:r>
            <a:r>
              <a:rPr lang="en-US" dirty="0"/>
              <a:t>.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</a:t>
            </a:r>
            <a:r>
              <a:rPr lang="en-US" dirty="0">
                <a:solidFill>
                  <a:srgbClr val="FF0000"/>
                </a:solidFill>
              </a:rPr>
              <a:t>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                   </a:t>
            </a:r>
            <a:r>
              <a:rPr lang="en-US" i="1" dirty="0" err="1">
                <a:solidFill>
                  <a:srgbClr val="CC0066"/>
                </a:solidFill>
              </a:rPr>
              <a:t>d</a:t>
            </a:r>
            <a:r>
              <a:rPr lang="en-US" altLang="ko-KR" i="1" baseline="-25000" dirty="0" err="1"/>
              <a:t>j</a:t>
            </a:r>
            <a:r>
              <a:rPr lang="en-US" dirty="0"/>
              <a:t> :=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1 -</a:t>
            </a:r>
            <a:r>
              <a:rPr lang="en-US" altLang="ko-KR" dirty="0"/>
              <a:t> 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802080"/>
                </a:solidFill>
              </a:rPr>
              <a:t>I</a:t>
            </a:r>
            <a:r>
              <a:rPr lang="en-US" i="1" dirty="0">
                <a:solidFill>
                  <a:srgbClr val="80208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commodity-oblivious 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</a:t>
            </a:r>
            <a:r>
              <a:rPr lang="en-US" altLang="ko-KR" dirty="0"/>
              <a:t> Σ</a:t>
            </a:r>
            <a:r>
              <a:rPr lang="en-US" i="1" baseline="-25000" dirty="0"/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altLang="ko-KR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dirty="0"/>
              <a:t>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/>
              <a:t>commodity-specific capacity </a:t>
            </a:r>
            <a:r>
              <a:rPr lang="en-US" i="1" dirty="0">
                <a:solidFill>
                  <a:srgbClr val="338080"/>
                </a:solidFill>
              </a:rPr>
              <a:t>y</a:t>
            </a:r>
            <a:r>
              <a:rPr lang="en-US" i="1" baseline="-25000" dirty="0"/>
              <a:t>i</a:t>
            </a:r>
            <a:r>
              <a:rPr lang="en-US" dirty="0"/>
              <a:t>∙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381358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(Extending) our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Minimize	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606060"/>
                </a:solidFill>
              </a:rPr>
              <a:t>F</a:t>
            </a:r>
            <a:r>
              <a:rPr lang="en-US" baseline="-25000" dirty="0"/>
              <a:t>,</a:t>
            </a:r>
            <a:r>
              <a:rPr lang="en-US" i="1" baseline="-25000" dirty="0">
                <a:solidFill>
                  <a:srgbClr val="D23333"/>
                </a:solidFill>
              </a:rPr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ij</a:t>
            </a:r>
            <a:r>
              <a:rPr lang="en-US" i="1" dirty="0" err="1"/>
              <a:t>x</a:t>
            </a:r>
            <a:r>
              <a:rPr lang="en-US" i="1" baseline="-25000" dirty="0" err="1"/>
              <a:t>ij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to	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feasible  ∀</a:t>
            </a:r>
            <a:r>
              <a:rPr lang="en-US" dirty="0">
                <a:solidFill>
                  <a:srgbClr val="FF0000"/>
                </a:solidFill>
              </a:rPr>
              <a:t>fractional</a:t>
            </a:r>
            <a:r>
              <a:rPr lang="en-US" dirty="0"/>
              <a:t> part. </a:t>
            </a:r>
            <a:r>
              <a:rPr lang="en-US" dirty="0" err="1"/>
              <a:t>asgn</a:t>
            </a:r>
            <a:r>
              <a:rPr lang="en-US" dirty="0"/>
              <a:t>.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a </a:t>
            </a:r>
            <a:r>
              <a:rPr lang="en-US" dirty="0" err="1"/>
              <a:t>multicommodity</a:t>
            </a:r>
            <a:r>
              <a:rPr lang="en-US" dirty="0"/>
              <a:t> flow network with</a:t>
            </a:r>
          </a:p>
          <a:p>
            <a:pPr lvl="2"/>
            <a:r>
              <a:rPr lang="en-US" dirty="0"/>
              <a:t>arc 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of capacity </a:t>
            </a:r>
            <a:r>
              <a:rPr lang="en-US" altLang="ko-KR" i="1" dirty="0" err="1"/>
              <a:t>x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dirty="0"/>
              <a:t>arc (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) of </a:t>
            </a:r>
            <a:r>
              <a:rPr lang="en-US" dirty="0">
                <a:solidFill>
                  <a:srgbClr val="FF0000"/>
                </a:solidFill>
              </a:rPr>
              <a:t>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,</a:t>
            </a:r>
            <a:endParaRPr lang="en-US" i="1" baseline="-25000" dirty="0"/>
          </a:p>
          <a:p>
            <a:pPr lvl="2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a source of commodity </a:t>
            </a:r>
            <a:r>
              <a:rPr lang="en-US" i="1" dirty="0"/>
              <a:t>j</a:t>
            </a:r>
            <a:r>
              <a:rPr lang="en-US" dirty="0"/>
              <a:t> with </a:t>
            </a:r>
            <a:r>
              <a:rPr lang="en-US" dirty="0">
                <a:solidFill>
                  <a:srgbClr val="FF0000"/>
                </a:solidFill>
              </a:rPr>
              <a:t>demand</a:t>
            </a:r>
            <a:r>
              <a:rPr lang="en-US" dirty="0"/>
              <a:t>                   </a:t>
            </a:r>
            <a:r>
              <a:rPr lang="en-US" i="1" dirty="0" err="1">
                <a:solidFill>
                  <a:srgbClr val="CC0066"/>
                </a:solidFill>
              </a:rPr>
              <a:t>d</a:t>
            </a:r>
            <a:r>
              <a:rPr lang="en-US" altLang="ko-KR" i="1" baseline="-25000" dirty="0" err="1"/>
              <a:t>j</a:t>
            </a:r>
            <a:r>
              <a:rPr lang="en-US" dirty="0"/>
              <a:t> :=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1 -</a:t>
            </a:r>
            <a:r>
              <a:rPr lang="en-US" altLang="ko-KR" dirty="0"/>
              <a:t> 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802080"/>
                </a:solidFill>
              </a:rPr>
              <a:t>I</a:t>
            </a:r>
            <a:r>
              <a:rPr lang="en-US" i="1" dirty="0">
                <a:solidFill>
                  <a:srgbClr val="80208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dirty="0"/>
              <a:t>,</a:t>
            </a:r>
          </a:p>
          <a:p>
            <a:pPr lvl="2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is a sink of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commodity-oblivious 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/>
              <a:t>∙(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i="1" baseline="-25000" dirty="0">
                <a:solidFill>
                  <a:srgbClr val="3333B2"/>
                </a:solidFill>
              </a:rPr>
              <a:t> </a:t>
            </a:r>
            <a:r>
              <a:rPr lang="en-US" dirty="0"/>
              <a:t>-</a:t>
            </a:r>
            <a:r>
              <a:rPr lang="en-US" altLang="ko-KR" dirty="0"/>
              <a:t> Σ</a:t>
            </a:r>
            <a:r>
              <a:rPr lang="en-US" i="1" baseline="-25000" dirty="0"/>
              <a:t> 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B26033"/>
                </a:solidFill>
              </a:rPr>
              <a:t>D</a:t>
            </a:r>
            <a:r>
              <a:rPr lang="en-US" altLang="ko-KR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altLang="ko-KR" i="1" baseline="-25000" dirty="0" err="1"/>
              <a:t>ij</a:t>
            </a:r>
            <a:r>
              <a:rPr lang="en-US" dirty="0"/>
              <a:t>) and</a:t>
            </a:r>
            <a:endParaRPr lang="en-US" i="1" baseline="-25000" dirty="0">
              <a:solidFill>
                <a:srgbClr val="3333B2"/>
              </a:solidFill>
            </a:endParaRPr>
          </a:p>
          <a:p>
            <a:pPr lvl="3"/>
            <a:r>
              <a:rPr lang="en-US" dirty="0">
                <a:solidFill>
                  <a:srgbClr val="FF0000"/>
                </a:solidFill>
              </a:rPr>
              <a:t>commodity-specific capacity</a:t>
            </a:r>
            <a:r>
              <a:rPr lang="en-US" dirty="0"/>
              <a:t> </a:t>
            </a:r>
            <a:r>
              <a:rPr lang="en-US" i="1" dirty="0" err="1">
                <a:solidFill>
                  <a:srgbClr val="338080"/>
                </a:solidFill>
              </a:rPr>
              <a:t>y</a:t>
            </a:r>
            <a:r>
              <a:rPr lang="en-US" i="1" baseline="-25000" dirty="0" err="1"/>
              <a:t>i</a:t>
            </a:r>
            <a:r>
              <a:rPr lang="en-US" dirty="0" err="1"/>
              <a:t>∙</a:t>
            </a:r>
            <a:r>
              <a:rPr lang="en-US" i="1" dirty="0" err="1">
                <a:solidFill>
                  <a:srgbClr val="CC0066"/>
                </a:solidFill>
              </a:rPr>
              <a:t>d</a:t>
            </a:r>
            <a:r>
              <a:rPr lang="en-US" altLang="ko-KR" i="1" baseline="-25000" dirty="0" err="1"/>
              <a:t>j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231659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7138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altLang="ko-KR" dirty="0"/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>
                <a:solidFill>
                  <a:srgbClr val="FF0000"/>
                </a:solidFill>
              </a:rPr>
              <a:t>at least half</a:t>
            </a:r>
            <a:r>
              <a:rPr lang="en-US" dirty="0"/>
              <a:t> of each commodity’s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  <a:endParaRPr lang="en-US" dirty="0"/>
          </a:p>
          <a:p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995538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71385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altLang="ko-KR" dirty="0"/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>
                <a:solidFill>
                  <a:srgbClr val="FF0000"/>
                </a:solidFill>
              </a:rPr>
              <a:t>at least half</a:t>
            </a:r>
            <a:r>
              <a:rPr lang="en-US" dirty="0"/>
              <a:t> of each commodity’s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  <a:endParaRPr lang="en-US" dirty="0"/>
          </a:p>
          <a:p>
            <a:endParaRPr lang="en-US" i="1" baseline="-25000" dirty="0"/>
          </a:p>
          <a:p>
            <a:r>
              <a:rPr lang="en-US" dirty="0"/>
              <a:t>Hoping too much:</a:t>
            </a:r>
          </a:p>
        </p:txBody>
      </p:sp>
      <p:sp>
        <p:nvSpPr>
          <p:cNvPr id="35" name="Oval 34"/>
          <p:cNvSpPr/>
          <p:nvPr/>
        </p:nvSpPr>
        <p:spPr>
          <a:xfrm>
            <a:off x="1747735" y="448021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825449" y="449822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6953" y="48983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5" idx="6"/>
            <a:endCxn id="36" idx="1"/>
          </p:cNvCxnSpPr>
          <p:nvPr/>
        </p:nvCxnSpPr>
        <p:spPr>
          <a:xfrm>
            <a:off x="1927755" y="457022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97517" y="4782636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  <a:r>
              <a:rPr lang="en-US" sz="2000" dirty="0"/>
              <a:t>=.01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97457" y="427014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88961" y="467025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cxnSp>
        <p:nvCxnSpPr>
          <p:cNvPr id="49" name="Straight Arrow Connector 48"/>
          <p:cNvCxnSpPr>
            <a:stCxn id="35" idx="6"/>
            <a:endCxn id="38" idx="1"/>
          </p:cNvCxnSpPr>
          <p:nvPr/>
        </p:nvCxnSpPr>
        <p:spPr>
          <a:xfrm>
            <a:off x="1927755" y="4570228"/>
            <a:ext cx="889198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97516" y="4370173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y</a:t>
            </a:r>
            <a:r>
              <a:rPr lang="en-US" sz="2000" dirty="0"/>
              <a:t>=.99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23729" y="466969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.01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23728" y="425722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.99</a:t>
            </a:r>
          </a:p>
        </p:txBody>
      </p:sp>
      <p:sp>
        <p:nvSpPr>
          <p:cNvPr id="55" name="Oval 54"/>
          <p:cNvSpPr/>
          <p:nvPr/>
        </p:nvSpPr>
        <p:spPr>
          <a:xfrm>
            <a:off x="5005643" y="448021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83357" y="449822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74861" y="48983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55" idx="6"/>
            <a:endCxn id="56" idx="1"/>
          </p:cNvCxnSpPr>
          <p:nvPr/>
        </p:nvCxnSpPr>
        <p:spPr>
          <a:xfrm>
            <a:off x="5185663" y="457022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36196" y="4782636"/>
            <a:ext cx="205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.01</a:t>
            </a:r>
            <a:r>
              <a:rPr lang="en-US" sz="2000" i="1" dirty="0">
                <a:solidFill>
                  <a:srgbClr val="CC0066"/>
                </a:solidFill>
              </a:rPr>
              <a:t>d</a:t>
            </a:r>
            <a:r>
              <a:rPr lang="en-US" altLang="ko-KR" sz="2000" i="1" baseline="-25000" dirty="0"/>
              <a:t>j</a:t>
            </a:r>
            <a:r>
              <a:rPr lang="en-US" altLang="ko-KR" sz="2000" dirty="0"/>
              <a:t> </a:t>
            </a:r>
            <a:r>
              <a:rPr lang="en-US" sz="2000" dirty="0"/>
              <a:t>= 0.0001</a:t>
            </a:r>
          </a:p>
        </p:txBody>
      </p:sp>
      <p:cxnSp>
        <p:nvCxnSpPr>
          <p:cNvPr id="62" name="Straight Arrow Connector 61"/>
          <p:cNvCxnSpPr>
            <a:stCxn id="55" idx="6"/>
            <a:endCxn id="57" idx="1"/>
          </p:cNvCxnSpPr>
          <p:nvPr/>
        </p:nvCxnSpPr>
        <p:spPr>
          <a:xfrm>
            <a:off x="5185663" y="4570228"/>
            <a:ext cx="889198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81637" y="466969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.01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81636" y="425722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.99</a:t>
            </a:r>
          </a:p>
        </p:txBody>
      </p:sp>
      <p:sp>
        <p:nvSpPr>
          <p:cNvPr id="67" name="Freeform 66"/>
          <p:cNvSpPr/>
          <p:nvPr/>
        </p:nvSpPr>
        <p:spPr>
          <a:xfrm>
            <a:off x="5200650" y="4114767"/>
            <a:ext cx="876300" cy="466758"/>
          </a:xfrm>
          <a:custGeom>
            <a:avLst/>
            <a:gdLst>
              <a:gd name="connsiteX0" fmla="*/ 876300 w 876300"/>
              <a:gd name="connsiteY0" fmla="*/ 447708 h 466758"/>
              <a:gd name="connsiteX1" fmla="*/ 466725 w 876300"/>
              <a:gd name="connsiteY1" fmla="*/ 33 h 466758"/>
              <a:gd name="connsiteX2" fmla="*/ 0 w 876300"/>
              <a:gd name="connsiteY2" fmla="*/ 466758 h 46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466758">
                <a:moveTo>
                  <a:pt x="876300" y="447708"/>
                </a:moveTo>
                <a:cubicBezTo>
                  <a:pt x="744537" y="222283"/>
                  <a:pt x="612775" y="-3142"/>
                  <a:pt x="466725" y="33"/>
                </a:cubicBezTo>
                <a:cubicBezTo>
                  <a:pt x="320675" y="3208"/>
                  <a:pt x="160337" y="234983"/>
                  <a:pt x="0" y="466758"/>
                </a:cubicBezTo>
              </a:path>
            </a:pathLst>
          </a:custGeom>
          <a:noFill/>
          <a:ln w="12700">
            <a:solidFill>
              <a:srgbClr val="208C2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395143" y="385711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.99</a:t>
            </a:r>
          </a:p>
        </p:txBody>
      </p:sp>
    </p:spTree>
    <p:extLst>
      <p:ext uri="{BB962C8B-B14F-4D97-AF65-F5344CB8AC3E}">
        <p14:creationId xmlns:p14="http://schemas.microsoft.com/office/powerpoint/2010/main" val="8009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252228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</a:p>
          <a:p>
            <a:pPr lvl="2"/>
            <a:r>
              <a:rPr lang="en-US" dirty="0"/>
              <a:t>Capacities satisfied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359" y="16877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0212" y="30399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0055" y="2774394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5229" y="3439898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≤3</a:t>
            </a:r>
          </a:p>
        </p:txBody>
      </p:sp>
    </p:spTree>
    <p:extLst>
      <p:ext uri="{BB962C8B-B14F-4D97-AF65-F5344CB8AC3E}">
        <p14:creationId xmlns:p14="http://schemas.microsoft.com/office/powerpoint/2010/main" val="504422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1885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333B2"/>
                </a:solidFill>
              </a:rPr>
              <a:t>Lemma</a:t>
            </a:r>
            <a:r>
              <a:rPr lang="en-US" altLang="ko-KR" dirty="0"/>
              <a:t> We can choose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fractional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partial assignment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en-US" altLang="ko-KR" dirty="0" err="1"/>
              <a:t>s.t.</a:t>
            </a:r>
            <a:endParaRPr lang="en-US" i="1" dirty="0">
              <a:solidFill>
                <a:srgbClr val="208C20"/>
              </a:solidFill>
            </a:endParaRPr>
          </a:p>
          <a:p>
            <a:pPr lvl="1"/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altLang="ko-KR" dirty="0"/>
              <a:t> </a:t>
            </a:r>
            <a:r>
              <a:rPr lang="ko-KR" altLang="en-US" dirty="0"/>
              <a:t>≤ </a:t>
            </a: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altLang="ko-KR" dirty="0"/>
          </a:p>
          <a:p>
            <a:pPr lvl="1"/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has a feasible flow where </a:t>
            </a:r>
            <a:r>
              <a:rPr lang="en-US" i="1" dirty="0">
                <a:solidFill>
                  <a:srgbClr val="FF0000"/>
                </a:solidFill>
              </a:rPr>
              <a:t>at least half</a:t>
            </a:r>
            <a:r>
              <a:rPr lang="en-US" dirty="0"/>
              <a:t> of each commodity’s flow is drained at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en-US" altLang="ko-KR" dirty="0"/>
              <a:t>.</a:t>
            </a:r>
            <a:endParaRPr lang="en-US" i="1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4964"/>
            <a:ext cx="8229600" cy="30519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the goal?</a:t>
            </a:r>
          </a:p>
          <a:p>
            <a:pPr lvl="1"/>
            <a:r>
              <a:rPr lang="en-US" dirty="0"/>
              <a:t>Goal is not in making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 feasible – the ellipsoid method guarantees this</a:t>
            </a:r>
          </a:p>
          <a:p>
            <a:pPr lvl="1"/>
            <a:r>
              <a:rPr lang="en-US" dirty="0"/>
              <a:t>Will find an assignment that leaves on clients “too much” demand to be served by remaining capacities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Two different type of “paths”</a:t>
            </a:r>
          </a:p>
          <a:p>
            <a:pPr lvl="1"/>
            <a:r>
              <a:rPr lang="en-US" altLang="ko-KR" dirty="0"/>
              <a:t>In </a:t>
            </a:r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  <a:endParaRPr lang="en-US" altLang="ko-KR" dirty="0"/>
          </a:p>
          <a:p>
            <a:pPr lvl="1"/>
            <a:r>
              <a:rPr lang="en-US" altLang="ko-KR" dirty="0"/>
              <a:t>In the residual graph of the partial assignment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Previous argument</a:t>
            </a:r>
          </a:p>
          <a:p>
            <a:pPr lvl="1"/>
            <a:r>
              <a:rPr lang="en-US" altLang="ko-KR" dirty="0"/>
              <a:t>A path from a client with positive demand</a:t>
            </a:r>
          </a:p>
          <a:p>
            <a:pPr marL="274320" lvl="1" indent="0">
              <a:buNone/>
            </a:pPr>
            <a:r>
              <a:rPr lang="en-US" altLang="ko-KR" dirty="0"/>
              <a:t>             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altLang="ko-KR" dirty="0"/>
              <a:t> with positive capacity corresponds to</a:t>
            </a:r>
          </a:p>
          <a:p>
            <a:pPr marL="274320" lvl="1" indent="0">
              <a:buNone/>
            </a:pPr>
            <a:r>
              <a:rPr lang="en-US" altLang="ko-KR" dirty="0"/>
              <a:t>   a path from an </a:t>
            </a:r>
            <a:r>
              <a:rPr lang="en-US" altLang="ko-KR" dirty="0" err="1"/>
              <a:t>undermatched</a:t>
            </a:r>
            <a:r>
              <a:rPr lang="en-US" altLang="ko-KR" dirty="0"/>
              <a:t> client</a:t>
            </a:r>
          </a:p>
          <a:p>
            <a:pPr marL="274320" lvl="1" indent="0">
              <a:buNone/>
            </a:pPr>
            <a:r>
              <a:rPr lang="en-US" altLang="ko-KR" dirty="0"/>
              <a:t>             to an </a:t>
            </a:r>
            <a:r>
              <a:rPr lang="en-US" altLang="ko-KR" dirty="0" err="1"/>
              <a:t>undermatched</a:t>
            </a:r>
            <a:r>
              <a:rPr lang="en-US" altLang="ko-KR" dirty="0"/>
              <a:t> facility</a:t>
            </a:r>
          </a:p>
          <a:p>
            <a:pPr marL="274320" lvl="1" indent="0">
              <a:buNone/>
            </a:pPr>
            <a:r>
              <a:rPr lang="en-US" altLang="ko-KR" dirty="0"/>
              <a:t>   and therefore does not exist.</a:t>
            </a:r>
          </a:p>
          <a:p>
            <a:pPr marL="274320" lvl="1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38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LP-rounding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6588732" cy="512084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&gt; ½}, </a:t>
            </a:r>
            <a:r>
              <a:rPr lang="en-US" altLang="ko-KR" i="1" dirty="0">
                <a:solidFill>
                  <a:srgbClr val="308080"/>
                </a:solidFill>
              </a:rPr>
              <a:t>S</a:t>
            </a:r>
            <a:r>
              <a:rPr lang="ko-KR" altLang="en-US" dirty="0"/>
              <a:t> ← </a:t>
            </a:r>
            <a:r>
              <a:rPr lang="en-US" altLang="ko-KR" dirty="0"/>
              <a:t>{</a:t>
            </a:r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altLang="ko-KR" dirty="0"/>
              <a:t> | </a:t>
            </a:r>
            <a:r>
              <a:rPr lang="en-US" altLang="ko-KR" i="1" dirty="0"/>
              <a:t>y</a:t>
            </a:r>
            <a:r>
              <a:rPr lang="en-US" altLang="ko-KR" i="1" baseline="30000" dirty="0"/>
              <a:t>*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 ≤ ½}; open </a:t>
            </a:r>
            <a:r>
              <a:rPr lang="en-US" altLang="ko-KR" i="1" dirty="0"/>
              <a:t>I</a:t>
            </a:r>
            <a:endParaRPr lang="en-US" altLang="ko-KR" dirty="0"/>
          </a:p>
          <a:p>
            <a:r>
              <a:rPr lang="en-US" dirty="0"/>
              <a:t>Find a maximum bipartite matching </a:t>
            </a:r>
            <a:r>
              <a:rPr lang="en-US" i="1" dirty="0">
                <a:solidFill>
                  <a:srgbClr val="208C20"/>
                </a:solidFill>
              </a:rPr>
              <a:t>g </a:t>
            </a:r>
            <a:r>
              <a:rPr lang="en-US" dirty="0"/>
              <a:t>on the support of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endParaRPr lang="en-US" dirty="0"/>
          </a:p>
          <a:p>
            <a:pPr lvl="1"/>
            <a:r>
              <a:rPr lang="en-US" i="1" dirty="0" err="1"/>
              <a:t>j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B26033"/>
                </a:solidFill>
              </a:rPr>
              <a:t>D</a:t>
            </a:r>
            <a:r>
              <a:rPr lang="en-US" dirty="0"/>
              <a:t> is matched at most once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i="1" dirty="0" err="1">
                <a:solidFill>
                  <a:srgbClr val="802080"/>
                </a:solidFill>
              </a:rPr>
              <a:t>I</a:t>
            </a:r>
            <a:r>
              <a:rPr lang="en-US" dirty="0"/>
              <a:t> is matched up to </a:t>
            </a:r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times</a:t>
            </a:r>
          </a:p>
          <a:p>
            <a:pPr lvl="1"/>
            <a:r>
              <a:rPr lang="en-US" i="1" dirty="0" err="1"/>
              <a:t>i</a:t>
            </a:r>
            <a:r>
              <a:rPr lang="en-US" dirty="0" err="1"/>
              <a:t>∈</a:t>
            </a:r>
            <a:r>
              <a:rPr lang="en-US" altLang="ko-KR" i="1" dirty="0" err="1">
                <a:solidFill>
                  <a:srgbClr val="308080"/>
                </a:solidFill>
              </a:rPr>
              <a:t>S</a:t>
            </a:r>
            <a:r>
              <a:rPr lang="en-US" dirty="0"/>
              <a:t> is not matched</a:t>
            </a:r>
          </a:p>
          <a:p>
            <a:r>
              <a:rPr lang="en-US" dirty="0"/>
              <a:t>Now we observe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There exists no path from a </a:t>
            </a:r>
            <a:r>
              <a:rPr lang="en-US" dirty="0">
                <a:solidFill>
                  <a:srgbClr val="803333"/>
                </a:solidFill>
              </a:rPr>
              <a:t>remaining client</a:t>
            </a:r>
            <a:r>
              <a:rPr lang="en-US" dirty="0"/>
              <a:t> to a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dirty="0"/>
              <a:t> that is “</a:t>
            </a:r>
            <a:r>
              <a:rPr lang="en-US" dirty="0" err="1"/>
              <a:t>undermatched</a:t>
            </a:r>
            <a:r>
              <a:rPr lang="en-US" dirty="0"/>
              <a:t>”</a:t>
            </a:r>
          </a:p>
        </p:txBody>
      </p:sp>
      <p:sp>
        <p:nvSpPr>
          <p:cNvPr id="27" name="Oval 26"/>
          <p:cNvSpPr/>
          <p:nvPr/>
        </p:nvSpPr>
        <p:spPr>
          <a:xfrm>
            <a:off x="7138512" y="128738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16226" y="130538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77219" y="111600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cxnSp>
        <p:nvCxnSpPr>
          <p:cNvPr id="40" name="Straight Arrow Connector 39"/>
          <p:cNvCxnSpPr>
            <a:stCxn id="94" idx="6"/>
            <a:endCxn id="107" idx="1"/>
          </p:cNvCxnSpPr>
          <p:nvPr/>
        </p:nvCxnSpPr>
        <p:spPr>
          <a:xfrm>
            <a:off x="7318532" y="1777502"/>
            <a:ext cx="897694" cy="401166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138512" y="16874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216226" y="17054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77219" y="15161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06" name="Oval 105"/>
          <p:cNvSpPr/>
          <p:nvPr/>
        </p:nvSpPr>
        <p:spPr>
          <a:xfrm>
            <a:off x="7138512" y="208865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16226" y="210666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77219" y="191727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112" name="Oval 111"/>
          <p:cNvSpPr/>
          <p:nvPr/>
        </p:nvSpPr>
        <p:spPr>
          <a:xfrm>
            <a:off x="7130016" y="24887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8207730" y="25067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68723" y="23173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5" name="Oval 114"/>
          <p:cNvSpPr/>
          <p:nvPr/>
        </p:nvSpPr>
        <p:spPr>
          <a:xfrm>
            <a:off x="7130016" y="288993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07730" y="290793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8268723" y="2718555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118" name="Right Brace 117"/>
          <p:cNvSpPr/>
          <p:nvPr/>
        </p:nvSpPr>
        <p:spPr>
          <a:xfrm>
            <a:off x="8688138" y="1287382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14746" y="1577975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120" name="Right Brace 119"/>
          <p:cNvSpPr/>
          <p:nvPr/>
        </p:nvSpPr>
        <p:spPr>
          <a:xfrm>
            <a:off x="8688138" y="2488767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687118" y="257543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124" name="Straight Arrow Connector 123"/>
          <p:cNvCxnSpPr>
            <a:stCxn id="27" idx="6"/>
            <a:endCxn id="33" idx="1"/>
          </p:cNvCxnSpPr>
          <p:nvPr/>
        </p:nvCxnSpPr>
        <p:spPr>
          <a:xfrm>
            <a:off x="7318532" y="1377392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94" idx="6"/>
            <a:endCxn id="95" idx="1"/>
          </p:cNvCxnSpPr>
          <p:nvPr/>
        </p:nvCxnSpPr>
        <p:spPr>
          <a:xfrm>
            <a:off x="7318532" y="17775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4" idx="6"/>
            <a:endCxn id="33" idx="1"/>
          </p:cNvCxnSpPr>
          <p:nvPr/>
        </p:nvCxnSpPr>
        <p:spPr>
          <a:xfrm flipV="1">
            <a:off x="7318532" y="1377392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6" idx="6"/>
            <a:endCxn id="107" idx="1"/>
          </p:cNvCxnSpPr>
          <p:nvPr/>
        </p:nvCxnSpPr>
        <p:spPr>
          <a:xfrm>
            <a:off x="7318532" y="217866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12" idx="6"/>
            <a:endCxn id="107" idx="1"/>
          </p:cNvCxnSpPr>
          <p:nvPr/>
        </p:nvCxnSpPr>
        <p:spPr>
          <a:xfrm flipV="1">
            <a:off x="7310036" y="2178668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12" idx="6"/>
            <a:endCxn id="113" idx="1"/>
          </p:cNvCxnSpPr>
          <p:nvPr/>
        </p:nvCxnSpPr>
        <p:spPr>
          <a:xfrm>
            <a:off x="7310036" y="25787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15" idx="6"/>
            <a:endCxn id="113" idx="1"/>
          </p:cNvCxnSpPr>
          <p:nvPr/>
        </p:nvCxnSpPr>
        <p:spPr>
          <a:xfrm flipV="1">
            <a:off x="7310036" y="2578778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15" idx="6"/>
            <a:endCxn id="116" idx="1"/>
          </p:cNvCxnSpPr>
          <p:nvPr/>
        </p:nvCxnSpPr>
        <p:spPr>
          <a:xfrm>
            <a:off x="7310036" y="2979944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138512" y="357301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216226" y="359101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77219" y="340163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38" name="Oval 37"/>
          <p:cNvSpPr/>
          <p:nvPr/>
        </p:nvSpPr>
        <p:spPr>
          <a:xfrm>
            <a:off x="7138512" y="3973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216226" y="399112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277219" y="3801747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2" name="Oval 41"/>
          <p:cNvSpPr/>
          <p:nvPr/>
        </p:nvSpPr>
        <p:spPr>
          <a:xfrm>
            <a:off x="7138512" y="437429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216226" y="439229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277219" y="420291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5" name="Oval 44"/>
          <p:cNvSpPr/>
          <p:nvPr/>
        </p:nvSpPr>
        <p:spPr>
          <a:xfrm>
            <a:off x="7130016" y="4774402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07730" y="479240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268723" y="460302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48" name="Oval 47"/>
          <p:cNvSpPr/>
          <p:nvPr/>
        </p:nvSpPr>
        <p:spPr>
          <a:xfrm>
            <a:off x="7130016" y="517556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07730" y="519357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268723" y="500418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≤2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8688138" y="3573016"/>
            <a:ext cx="69296" cy="981296"/>
          </a:xfrm>
          <a:prstGeom prst="rightBrace">
            <a:avLst/>
          </a:prstGeom>
          <a:ln w="15875">
            <a:solidFill>
              <a:srgbClr val="802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14746" y="3863609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2080"/>
                </a:solidFill>
              </a:rPr>
              <a:t>I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8688138" y="4774401"/>
            <a:ext cx="69296" cy="581187"/>
          </a:xfrm>
          <a:prstGeom prst="rightBrace">
            <a:avLst/>
          </a:prstGeom>
          <a:ln w="15875">
            <a:solidFill>
              <a:srgbClr val="3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2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7118" y="4861066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308080"/>
                </a:solidFill>
              </a:rPr>
              <a:t>S</a:t>
            </a:r>
          </a:p>
        </p:txBody>
      </p:sp>
      <p:cxnSp>
        <p:nvCxnSpPr>
          <p:cNvPr id="56" name="Straight Arrow Connector 55"/>
          <p:cNvCxnSpPr>
            <a:stCxn id="38" idx="6"/>
            <a:endCxn id="39" idx="1"/>
          </p:cNvCxnSpPr>
          <p:nvPr/>
        </p:nvCxnSpPr>
        <p:spPr>
          <a:xfrm>
            <a:off x="7318532" y="406313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6"/>
            <a:endCxn id="35" idx="1"/>
          </p:cNvCxnSpPr>
          <p:nvPr/>
        </p:nvCxnSpPr>
        <p:spPr>
          <a:xfrm flipV="1">
            <a:off x="7318532" y="3663026"/>
            <a:ext cx="897694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6"/>
            <a:endCxn id="43" idx="1"/>
          </p:cNvCxnSpPr>
          <p:nvPr/>
        </p:nvCxnSpPr>
        <p:spPr>
          <a:xfrm>
            <a:off x="7318532" y="446430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" idx="6"/>
            <a:endCxn id="43" idx="1"/>
          </p:cNvCxnSpPr>
          <p:nvPr/>
        </p:nvCxnSpPr>
        <p:spPr>
          <a:xfrm flipV="1">
            <a:off x="7310036" y="4464302"/>
            <a:ext cx="906190" cy="40011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5" idx="6"/>
            <a:endCxn id="46" idx="1"/>
          </p:cNvCxnSpPr>
          <p:nvPr/>
        </p:nvCxnSpPr>
        <p:spPr>
          <a:xfrm>
            <a:off x="7310036" y="4864412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6"/>
            <a:endCxn id="46" idx="1"/>
          </p:cNvCxnSpPr>
          <p:nvPr/>
        </p:nvCxnSpPr>
        <p:spPr>
          <a:xfrm flipV="1">
            <a:off x="7310036" y="4864412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49" idx="1"/>
          </p:cNvCxnSpPr>
          <p:nvPr/>
        </p:nvCxnSpPr>
        <p:spPr>
          <a:xfrm>
            <a:off x="7310036" y="5265578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2" idx="6"/>
            <a:endCxn id="35" idx="1"/>
          </p:cNvCxnSpPr>
          <p:nvPr/>
        </p:nvCxnSpPr>
        <p:spPr>
          <a:xfrm>
            <a:off x="7318532" y="3663026"/>
            <a:ext cx="89769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6"/>
            <a:endCxn id="43" idx="1"/>
          </p:cNvCxnSpPr>
          <p:nvPr/>
        </p:nvCxnSpPr>
        <p:spPr>
          <a:xfrm>
            <a:off x="7318532" y="4063136"/>
            <a:ext cx="897694" cy="40116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7322820" y="3550920"/>
            <a:ext cx="883920" cy="106680"/>
          </a:xfrm>
          <a:custGeom>
            <a:avLst/>
            <a:gdLst>
              <a:gd name="connsiteX0" fmla="*/ 883920 w 883920"/>
              <a:gd name="connsiteY0" fmla="*/ 106680 h 106680"/>
              <a:gd name="connsiteX1" fmla="*/ 426720 w 883920"/>
              <a:gd name="connsiteY1" fmla="*/ 0 h 106680"/>
              <a:gd name="connsiteX2" fmla="*/ 0 w 883920"/>
              <a:gd name="connsiteY2" fmla="*/ 10668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106680">
                <a:moveTo>
                  <a:pt x="883920" y="106680"/>
                </a:moveTo>
                <a:cubicBezTo>
                  <a:pt x="728980" y="53340"/>
                  <a:pt x="574040" y="0"/>
                  <a:pt x="426720" y="0"/>
                </a:cubicBezTo>
                <a:cubicBezTo>
                  <a:pt x="279400" y="0"/>
                  <a:pt x="139700" y="53340"/>
                  <a:pt x="0" y="10668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322820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254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endCxn id="39" idx="1"/>
          </p:cNvCxnSpPr>
          <p:nvPr/>
        </p:nvCxnSpPr>
        <p:spPr>
          <a:xfrm>
            <a:off x="7322820" y="4063136"/>
            <a:ext cx="893406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322820" y="4464302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7327108" y="4076700"/>
            <a:ext cx="876300" cy="381000"/>
          </a:xfrm>
          <a:custGeom>
            <a:avLst/>
            <a:gdLst>
              <a:gd name="connsiteX0" fmla="*/ 876300 w 876300"/>
              <a:gd name="connsiteY0" fmla="*/ 381000 h 381000"/>
              <a:gd name="connsiteX1" fmla="*/ 335280 w 876300"/>
              <a:gd name="connsiteY1" fmla="*/ 228600 h 381000"/>
              <a:gd name="connsiteX2" fmla="*/ 0 w 876300"/>
              <a:gd name="connsiteY2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381000">
                <a:moveTo>
                  <a:pt x="876300" y="381000"/>
                </a:moveTo>
                <a:cubicBezTo>
                  <a:pt x="678815" y="336550"/>
                  <a:pt x="481330" y="292100"/>
                  <a:pt x="335280" y="228600"/>
                </a:cubicBezTo>
                <a:cubicBezTo>
                  <a:pt x="189230" y="165100"/>
                  <a:pt x="94615" y="82550"/>
                  <a:pt x="0" y="0"/>
                </a:cubicBezTo>
              </a:path>
            </a:pathLst>
          </a:custGeom>
          <a:noFill/>
          <a:ln w="50800">
            <a:solidFill>
              <a:srgbClr val="208C2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329536" y="1777502"/>
            <a:ext cx="897694" cy="401166"/>
          </a:xfrm>
          <a:prstGeom prst="straightConnector1">
            <a:avLst/>
          </a:prstGeom>
          <a:ln w="50800">
            <a:solidFill>
              <a:srgbClr val="208C2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95" idx="1"/>
          </p:cNvCxnSpPr>
          <p:nvPr/>
        </p:nvCxnSpPr>
        <p:spPr>
          <a:xfrm>
            <a:off x="7329536" y="1777502"/>
            <a:ext cx="88669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329536" y="2178668"/>
            <a:ext cx="897694" cy="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876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7792"/>
          </a:xfrm>
        </p:spPr>
        <p:txBody>
          <a:bodyPr/>
          <a:lstStyle/>
          <a:p>
            <a:r>
              <a:rPr lang="en-US" dirty="0"/>
              <a:t>Two different type of “paths”</a:t>
            </a:r>
          </a:p>
          <a:p>
            <a:pPr lvl="1"/>
            <a:r>
              <a:rPr lang="en-US" altLang="ko-KR" dirty="0"/>
              <a:t>In </a:t>
            </a:r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  <a:endParaRPr lang="en-US" altLang="ko-KR" dirty="0"/>
          </a:p>
          <a:p>
            <a:pPr lvl="1"/>
            <a:r>
              <a:rPr lang="en-US" altLang="ko-KR" dirty="0"/>
              <a:t>In the residual graph of the partial assignment</a:t>
            </a:r>
          </a:p>
          <a:p>
            <a:pPr lvl="1"/>
            <a:endParaRPr lang="en-US" altLang="ko-KR" dirty="0"/>
          </a:p>
          <a:p>
            <a:pPr marL="274320" lvl="1" indent="0">
              <a:buNone/>
            </a:pPr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936799" y="345528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14513" y="347329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6799" y="3855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4513" y="3873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99" y="425656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4" idx="6"/>
            <a:endCxn id="5" idx="1"/>
          </p:cNvCxnSpPr>
          <p:nvPr/>
        </p:nvCxnSpPr>
        <p:spPr>
          <a:xfrm>
            <a:off x="1116819" y="3545298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6"/>
            <a:endCxn id="8" idx="1"/>
          </p:cNvCxnSpPr>
          <p:nvPr/>
        </p:nvCxnSpPr>
        <p:spPr>
          <a:xfrm>
            <a:off x="1116819" y="3545298"/>
            <a:ext cx="897694" cy="40011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8" idx="1"/>
          </p:cNvCxnSpPr>
          <p:nvPr/>
        </p:nvCxnSpPr>
        <p:spPr>
          <a:xfrm>
            <a:off x="1116819" y="3945408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8" idx="1"/>
          </p:cNvCxnSpPr>
          <p:nvPr/>
        </p:nvCxnSpPr>
        <p:spPr>
          <a:xfrm flipV="1">
            <a:off x="1116819" y="3945408"/>
            <a:ext cx="897694" cy="40116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86521" y="3276841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86521" y="3676951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32" name="Oval 31"/>
          <p:cNvSpPr/>
          <p:nvPr/>
        </p:nvSpPr>
        <p:spPr>
          <a:xfrm>
            <a:off x="2917019" y="345528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94733" y="347329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17019" y="385539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94733" y="38734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17019" y="425656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66741" y="3276841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66741" y="3676951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56802" y="5202488"/>
            <a:ext cx="246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weights on edges 1/2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65666" y="443658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*</a:t>
            </a:r>
          </a:p>
        </p:txBody>
      </p:sp>
      <p:cxnSp>
        <p:nvCxnSpPr>
          <p:cNvPr id="45" name="Straight Arrow Connector 44"/>
          <p:cNvCxnSpPr>
            <a:stCxn id="32" idx="6"/>
            <a:endCxn id="33" idx="1"/>
          </p:cNvCxnSpPr>
          <p:nvPr/>
        </p:nvCxnSpPr>
        <p:spPr>
          <a:xfrm>
            <a:off x="3097039" y="3545298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6"/>
            <a:endCxn id="35" idx="1"/>
          </p:cNvCxnSpPr>
          <p:nvPr/>
        </p:nvCxnSpPr>
        <p:spPr>
          <a:xfrm>
            <a:off x="3097039" y="3545298"/>
            <a:ext cx="897694" cy="40011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4" idx="6"/>
            <a:endCxn id="35" idx="1"/>
          </p:cNvCxnSpPr>
          <p:nvPr/>
        </p:nvCxnSpPr>
        <p:spPr>
          <a:xfrm>
            <a:off x="3097039" y="3945408"/>
            <a:ext cx="897694" cy="0"/>
          </a:xfrm>
          <a:prstGeom prst="straightConnector1">
            <a:avLst/>
          </a:prstGeom>
          <a:ln w="28575">
            <a:solidFill>
              <a:srgbClr val="208C2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545886" y="443658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208C20"/>
                </a:solidFill>
              </a:rPr>
              <a:t>g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899645" y="343728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977359" y="34552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99645" y="38373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77359" y="3855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99645" y="423856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5" idx="6"/>
            <a:endCxn id="56" idx="1"/>
          </p:cNvCxnSpPr>
          <p:nvPr/>
        </p:nvCxnSpPr>
        <p:spPr>
          <a:xfrm>
            <a:off x="5079665" y="3527296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6"/>
            <a:endCxn id="58" idx="1"/>
          </p:cNvCxnSpPr>
          <p:nvPr/>
        </p:nvCxnSpPr>
        <p:spPr>
          <a:xfrm>
            <a:off x="5079665" y="3527296"/>
            <a:ext cx="897694" cy="40011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7" idx="6"/>
            <a:endCxn id="58" idx="1"/>
          </p:cNvCxnSpPr>
          <p:nvPr/>
        </p:nvCxnSpPr>
        <p:spPr>
          <a:xfrm>
            <a:off x="5079665" y="3927406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6"/>
            <a:endCxn id="58" idx="1"/>
          </p:cNvCxnSpPr>
          <p:nvPr/>
        </p:nvCxnSpPr>
        <p:spPr>
          <a:xfrm flipV="1">
            <a:off x="5079665" y="3927406"/>
            <a:ext cx="897694" cy="40116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49367" y="325883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49367" y="365894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50467" y="4436584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Graph</a:t>
            </a:r>
          </a:p>
        </p:txBody>
      </p:sp>
      <p:sp>
        <p:nvSpPr>
          <p:cNvPr id="67" name="Oval 66"/>
          <p:cNvSpPr/>
          <p:nvPr/>
        </p:nvSpPr>
        <p:spPr>
          <a:xfrm>
            <a:off x="6841455" y="347973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919169" y="349773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841455" y="387984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919169" y="38978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841455" y="428100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67" idx="6"/>
            <a:endCxn id="68" idx="1"/>
          </p:cNvCxnSpPr>
          <p:nvPr/>
        </p:nvCxnSpPr>
        <p:spPr>
          <a:xfrm>
            <a:off x="7021475" y="3569740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7" idx="6"/>
            <a:endCxn id="70" idx="1"/>
          </p:cNvCxnSpPr>
          <p:nvPr/>
        </p:nvCxnSpPr>
        <p:spPr>
          <a:xfrm>
            <a:off x="7021475" y="3569740"/>
            <a:ext cx="897694" cy="40011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9" idx="6"/>
            <a:endCxn id="70" idx="1"/>
          </p:cNvCxnSpPr>
          <p:nvPr/>
        </p:nvCxnSpPr>
        <p:spPr>
          <a:xfrm>
            <a:off x="7021475" y="3969850"/>
            <a:ext cx="897694" cy="0"/>
          </a:xfrm>
          <a:prstGeom prst="line">
            <a:avLst/>
          </a:prstGeom>
          <a:ln w="15875">
            <a:solidFill>
              <a:schemeClr val="tx1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1" idx="6"/>
            <a:endCxn id="70" idx="1"/>
          </p:cNvCxnSpPr>
          <p:nvPr/>
        </p:nvCxnSpPr>
        <p:spPr>
          <a:xfrm flipV="1">
            <a:off x="7021475" y="3969850"/>
            <a:ext cx="897694" cy="401166"/>
          </a:xfrm>
          <a:prstGeom prst="line">
            <a:avLst/>
          </a:prstGeom>
          <a:ln w="15875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991177" y="330128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91177" y="3701393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B2"/>
                </a:solidFill>
              </a:rPr>
              <a:t>≤1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47429" y="4436584"/>
            <a:ext cx="140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79" name="Freeform 78"/>
          <p:cNvSpPr/>
          <p:nvPr/>
        </p:nvSpPr>
        <p:spPr>
          <a:xfrm>
            <a:off x="7029450" y="3863290"/>
            <a:ext cx="868680" cy="114350"/>
          </a:xfrm>
          <a:custGeom>
            <a:avLst/>
            <a:gdLst>
              <a:gd name="connsiteX0" fmla="*/ 868680 w 868680"/>
              <a:gd name="connsiteY0" fmla="*/ 114350 h 114350"/>
              <a:gd name="connsiteX1" fmla="*/ 388620 w 868680"/>
              <a:gd name="connsiteY1" fmla="*/ 50 h 114350"/>
              <a:gd name="connsiteX2" fmla="*/ 0 w 868680"/>
              <a:gd name="connsiteY2" fmla="*/ 102920 h 1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114350">
                <a:moveTo>
                  <a:pt x="868680" y="114350"/>
                </a:moveTo>
                <a:cubicBezTo>
                  <a:pt x="701040" y="58152"/>
                  <a:pt x="533400" y="1955"/>
                  <a:pt x="388620" y="50"/>
                </a:cubicBezTo>
                <a:cubicBezTo>
                  <a:pt x="243840" y="-1855"/>
                  <a:pt x="121920" y="50532"/>
                  <a:pt x="0" y="102920"/>
                </a:cubicBezTo>
              </a:path>
            </a:pathLst>
          </a:custGeom>
          <a:noFill/>
          <a:ln w="15875">
            <a:solidFill>
              <a:srgbClr val="208C2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040880" y="3428586"/>
            <a:ext cx="868680" cy="137574"/>
          </a:xfrm>
          <a:custGeom>
            <a:avLst/>
            <a:gdLst>
              <a:gd name="connsiteX0" fmla="*/ 868680 w 868680"/>
              <a:gd name="connsiteY0" fmla="*/ 137574 h 137574"/>
              <a:gd name="connsiteX1" fmla="*/ 434340 w 868680"/>
              <a:gd name="connsiteY1" fmla="*/ 414 h 137574"/>
              <a:gd name="connsiteX2" fmla="*/ 0 w 868680"/>
              <a:gd name="connsiteY2" fmla="*/ 103284 h 13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137574">
                <a:moveTo>
                  <a:pt x="868680" y="137574"/>
                </a:moveTo>
                <a:cubicBezTo>
                  <a:pt x="723900" y="71851"/>
                  <a:pt x="579120" y="6129"/>
                  <a:pt x="434340" y="414"/>
                </a:cubicBezTo>
                <a:cubicBezTo>
                  <a:pt x="289560" y="-5301"/>
                  <a:pt x="144780" y="48991"/>
                  <a:pt x="0" y="103284"/>
                </a:cubicBezTo>
              </a:path>
            </a:pathLst>
          </a:custGeom>
          <a:noFill/>
          <a:ln w="15875">
            <a:solidFill>
              <a:srgbClr val="208C2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040880" y="3566160"/>
            <a:ext cx="868680" cy="388620"/>
          </a:xfrm>
          <a:custGeom>
            <a:avLst/>
            <a:gdLst>
              <a:gd name="connsiteX0" fmla="*/ 868680 w 868680"/>
              <a:gd name="connsiteY0" fmla="*/ 388620 h 388620"/>
              <a:gd name="connsiteX1" fmla="*/ 537210 w 868680"/>
              <a:gd name="connsiteY1" fmla="*/ 160020 h 388620"/>
              <a:gd name="connsiteX2" fmla="*/ 0 w 868680"/>
              <a:gd name="connsiteY2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388620">
                <a:moveTo>
                  <a:pt x="868680" y="388620"/>
                </a:moveTo>
                <a:cubicBezTo>
                  <a:pt x="775335" y="306705"/>
                  <a:pt x="681990" y="224790"/>
                  <a:pt x="537210" y="160020"/>
                </a:cubicBezTo>
                <a:cubicBezTo>
                  <a:pt x="392430" y="95250"/>
                  <a:pt x="196215" y="47625"/>
                  <a:pt x="0" y="0"/>
                </a:cubicBezTo>
              </a:path>
            </a:pathLst>
          </a:custGeom>
          <a:noFill/>
          <a:ln w="15875">
            <a:solidFill>
              <a:srgbClr val="208C2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7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85764"/>
          </a:xfrm>
        </p:spPr>
        <p:txBody>
          <a:bodyPr/>
          <a:lstStyle/>
          <a:p>
            <a:r>
              <a:rPr lang="en-US" dirty="0"/>
              <a:t>Consider a maximum fractional matching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and             its residual graph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98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85764"/>
          </a:xfrm>
        </p:spPr>
        <p:txBody>
          <a:bodyPr/>
          <a:lstStyle/>
          <a:p>
            <a:r>
              <a:rPr lang="en-US" dirty="0"/>
              <a:t>Consider a maximum fractional matching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and             its residual graph</a:t>
            </a:r>
          </a:p>
          <a:p>
            <a:pPr lvl="1"/>
            <a:r>
              <a:rPr lang="en-US" i="1" baseline="-25000" dirty="0"/>
              <a:t>R</a:t>
            </a:r>
            <a:r>
              <a:rPr lang="en-US" dirty="0"/>
              <a:t>: reachable from an </a:t>
            </a:r>
            <a:r>
              <a:rPr lang="en-US" dirty="0" err="1"/>
              <a:t>undermatched</a:t>
            </a:r>
            <a:r>
              <a:rPr lang="en-US" dirty="0"/>
              <a:t> client</a:t>
            </a:r>
          </a:p>
          <a:p>
            <a:pPr lvl="1"/>
            <a:r>
              <a:rPr lang="en-US" i="1" baseline="-25000" dirty="0"/>
              <a:t>N</a:t>
            </a:r>
            <a:r>
              <a:rPr lang="en-US" dirty="0"/>
              <a:t>: not reachable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24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1808"/>
          </a:xfrm>
        </p:spPr>
        <p:txBody>
          <a:bodyPr>
            <a:normAutofit/>
          </a:bodyPr>
          <a:lstStyle/>
          <a:p>
            <a:r>
              <a:rPr lang="en-US" dirty="0"/>
              <a:t>Consider a maximum fractional matching 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 and             its residual graph</a:t>
            </a:r>
          </a:p>
          <a:p>
            <a:pPr lvl="1"/>
            <a:r>
              <a:rPr lang="en-US" i="1" baseline="-25000" dirty="0"/>
              <a:t>R</a:t>
            </a:r>
            <a:r>
              <a:rPr lang="en-US" dirty="0"/>
              <a:t>: reachable from an </a:t>
            </a:r>
            <a:r>
              <a:rPr lang="en-US" dirty="0" err="1"/>
              <a:t>undermatched</a:t>
            </a:r>
            <a:r>
              <a:rPr lang="en-US" dirty="0"/>
              <a:t> client</a:t>
            </a:r>
          </a:p>
          <a:p>
            <a:pPr lvl="1"/>
            <a:r>
              <a:rPr lang="en-US" i="1" baseline="-25000" dirty="0"/>
              <a:t>N</a:t>
            </a:r>
            <a:r>
              <a:rPr lang="en-US" dirty="0"/>
              <a:t>: not reachable</a:t>
            </a:r>
          </a:p>
          <a:p>
            <a:r>
              <a:rPr lang="en-US" dirty="0"/>
              <a:t>Consider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04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81808"/>
          </a:xfrm>
        </p:spPr>
        <p:txBody>
          <a:bodyPr>
            <a:normAutofit/>
          </a:bodyPr>
          <a:lstStyle/>
          <a:p>
            <a:r>
              <a:rPr lang="en-US" dirty="0"/>
              <a:t>No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is </a:t>
            </a:r>
            <a:r>
              <a:rPr lang="en-US" dirty="0" err="1"/>
              <a:t>undermatched</a:t>
            </a:r>
            <a:r>
              <a:rPr lang="en-US" dirty="0"/>
              <a:t>                                        </a:t>
            </a:r>
            <a:r>
              <a:rPr lang="en-US" dirty="0">
                <a:solidFill>
                  <a:schemeClr val="bg1"/>
                </a:solidFill>
              </a:rPr>
              <a:t>a</a:t>
            </a:r>
          </a:p>
          <a:p>
            <a:pPr lvl="1"/>
            <a:r>
              <a:rPr lang="en-US" i="1" baseline="-25000" dirty="0"/>
              <a:t>R</a:t>
            </a:r>
            <a:r>
              <a:rPr lang="en-US" dirty="0"/>
              <a:t>: reachable from an </a:t>
            </a:r>
            <a:r>
              <a:rPr lang="en-US" dirty="0" err="1"/>
              <a:t>undermatched</a:t>
            </a:r>
            <a:r>
              <a:rPr lang="en-US" dirty="0"/>
              <a:t> client</a:t>
            </a:r>
          </a:p>
          <a:p>
            <a:pPr lvl="1"/>
            <a:r>
              <a:rPr lang="en-US" i="1" baseline="-25000" dirty="0"/>
              <a:t>N</a:t>
            </a:r>
            <a:r>
              <a:rPr lang="en-US" dirty="0"/>
              <a:t>: not reachable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5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/>
          <a:lstStyle/>
          <a:p>
            <a:r>
              <a:rPr lang="en-US" dirty="0"/>
              <a:t>No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803333"/>
                </a:solidFill>
              </a:rPr>
              <a:t>sink</a:t>
            </a:r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009713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/>
          <a:lstStyle/>
          <a:p>
            <a:r>
              <a:rPr lang="en-US" dirty="0"/>
              <a:t>No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803333"/>
                </a:solidFill>
              </a:rPr>
              <a:t>sink</a:t>
            </a:r>
          </a:p>
          <a:p>
            <a:r>
              <a:rPr lang="en-US" dirty="0"/>
              <a:t>Every client with </a:t>
            </a:r>
            <a:r>
              <a:rPr lang="en-US" dirty="0">
                <a:solidFill>
                  <a:srgbClr val="803333"/>
                </a:solidFill>
              </a:rPr>
              <a:t>positive demand</a:t>
            </a:r>
            <a:r>
              <a:rPr lang="en-US" dirty="0"/>
              <a:t> is in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9960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endCxn id="8" idx="0"/>
          </p:cNvCxnSpPr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3"/>
          </p:cNvCxnSpPr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Capacitated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35281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>
                <a:solidFill>
                  <a:srgbClr val="3333B2"/>
                </a:solidFill>
              </a:rPr>
              <a:t>: </a:t>
            </a:r>
            <a:r>
              <a:rPr lang="en-US" i="1" dirty="0">
                <a:solidFill>
                  <a:srgbClr val="3333B2"/>
                </a:solidFill>
              </a:rPr>
              <a:t>capacity</a:t>
            </a:r>
            <a:r>
              <a:rPr lang="en-US" dirty="0">
                <a:solidFill>
                  <a:srgbClr val="3333B2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3333B2"/>
                </a:solidFill>
              </a:rPr>
              <a:t>∈</a:t>
            </a:r>
            <a:r>
              <a:rPr lang="en-US" altLang="ko-KR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2"/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endParaRPr lang="en-US" dirty="0"/>
          </a:p>
          <a:p>
            <a:pPr lvl="2"/>
            <a:r>
              <a:rPr lang="en-US" dirty="0"/>
              <a:t>Capacities satisfied</a:t>
            </a:r>
          </a:p>
          <a:p>
            <a:pPr lvl="1"/>
            <a:r>
              <a:rPr lang="en-US" dirty="0"/>
              <a:t>Minimize </a:t>
            </a:r>
            <a:r>
              <a:rPr lang="el-GR" dirty="0"/>
              <a:t>Σ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S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B23333"/>
                </a:solidFill>
              </a:rPr>
              <a:t>o</a:t>
            </a:r>
            <a:r>
              <a:rPr lang="en-US" i="1" baseline="-25000" dirty="0" err="1"/>
              <a:t>i</a:t>
            </a:r>
            <a:r>
              <a:rPr lang="en-US" dirty="0"/>
              <a:t> + </a:t>
            </a:r>
            <a:r>
              <a:rPr lang="el-GR" dirty="0"/>
              <a:t>Σ</a:t>
            </a:r>
            <a:r>
              <a:rPr lang="en-US" i="1" baseline="-25000" dirty="0" err="1"/>
              <a:t>j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D23333"/>
                </a:solidFill>
              </a:rPr>
              <a:t>D</a:t>
            </a:r>
            <a:r>
              <a:rPr lang="en-US" i="1" dirty="0">
                <a:solidFill>
                  <a:srgbClr val="D23333"/>
                </a:solidFill>
              </a:rPr>
              <a:t> 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-25000" dirty="0" err="1"/>
              <a:t>j,</a:t>
            </a:r>
            <a:r>
              <a:rPr lang="en-US" i="1" baseline="-25000" dirty="0" err="1">
                <a:solidFill>
                  <a:srgbClr val="808033"/>
                </a:solidFill>
              </a:rPr>
              <a:t>f</a:t>
            </a:r>
            <a:r>
              <a:rPr lang="en-US" i="1" baseline="-25000" dirty="0"/>
              <a:t>(j)</a:t>
            </a:r>
            <a:r>
              <a:rPr lang="en-US" dirty="0"/>
              <a:t> = (</a:t>
            </a:r>
            <a:r>
              <a:rPr lang="en-US" dirty="0">
                <a:solidFill>
                  <a:srgbClr val="B23333"/>
                </a:solidFill>
              </a:rPr>
              <a:t>20</a:t>
            </a:r>
            <a:r>
              <a:rPr lang="en-US" dirty="0"/>
              <a:t> + </a:t>
            </a:r>
            <a:r>
              <a:rPr lang="en-US" dirty="0">
                <a:solidFill>
                  <a:srgbClr val="B23333"/>
                </a:solidFill>
              </a:rPr>
              <a:t>5</a:t>
            </a:r>
            <a:r>
              <a:rPr lang="en-US" dirty="0"/>
              <a:t>) + (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5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338080"/>
                </a:solidFill>
              </a:rPr>
              <a:t>3</a:t>
            </a:r>
            <a:r>
              <a:rPr lang="en-US" dirty="0"/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8204" y="30754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75395" y="215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42116" y="34147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34773" y="35033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7312" y="28399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37466" y="16614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441136" y="16614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3352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/>
          <a:lstStyle/>
          <a:p>
            <a:r>
              <a:rPr lang="en-US" dirty="0"/>
              <a:t>No facility in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is a </a:t>
            </a:r>
            <a:r>
              <a:rPr lang="en-US" dirty="0">
                <a:solidFill>
                  <a:srgbClr val="803333"/>
                </a:solidFill>
              </a:rPr>
              <a:t>sink</a:t>
            </a:r>
          </a:p>
          <a:p>
            <a:r>
              <a:rPr lang="en-US" dirty="0"/>
              <a:t>Every client with </a:t>
            </a:r>
            <a:r>
              <a:rPr lang="en-US" dirty="0">
                <a:solidFill>
                  <a:srgbClr val="803333"/>
                </a:solidFill>
              </a:rPr>
              <a:t>positive demand</a:t>
            </a:r>
            <a:r>
              <a:rPr lang="en-US" dirty="0"/>
              <a:t> is in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  <a:p>
            <a:r>
              <a:rPr lang="en-US" dirty="0"/>
              <a:t>Consider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is saturated:</a:t>
            </a:r>
            <a:r>
              <a:rPr lang="en-US" i="1" dirty="0">
                <a:solidFill>
                  <a:srgbClr val="208C2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dirty="0"/>
              <a:t>*</a:t>
            </a:r>
            <a:r>
              <a:rPr lang="en-US" i="1" baseline="-25000" dirty="0" err="1"/>
              <a:t>ij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07892" y="3646814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3566406" y="4419636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endParaRPr lang="en-US" i="1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8088468" y="4404247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endParaRPr lang="en-US" i="1" baseline="-25000" dirty="0"/>
          </a:p>
        </p:txBody>
      </p:sp>
      <p:cxnSp>
        <p:nvCxnSpPr>
          <p:cNvPr id="9" name="Straight Arrow Connector 8"/>
          <p:cNvCxnSpPr>
            <a:stCxn id="4" idx="6"/>
            <a:endCxn id="11" idx="1"/>
          </p:cNvCxnSpPr>
          <p:nvPr/>
        </p:nvCxnSpPr>
        <p:spPr>
          <a:xfrm>
            <a:off x="1883236" y="3741470"/>
            <a:ext cx="1563672" cy="80127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4536" y="3885547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×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844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/>
          <a:lstStyle/>
          <a:p>
            <a:r>
              <a:rPr lang="en-US" dirty="0"/>
              <a:t>Consider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r>
              <a:rPr lang="en-US" dirty="0"/>
              <a:t>(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) is saturated:</a:t>
            </a:r>
            <a:r>
              <a:rPr lang="en-US" i="1" dirty="0">
                <a:solidFill>
                  <a:srgbClr val="208C20"/>
                </a:solidFill>
              </a:rPr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dirty="0"/>
              <a:t>*</a:t>
            </a:r>
            <a:r>
              <a:rPr lang="en-US" i="1" baseline="-25000" dirty="0" err="1"/>
              <a:t>ij</a:t>
            </a:r>
            <a:endParaRPr lang="en-US" i="1" baseline="-25000" dirty="0"/>
          </a:p>
          <a:p>
            <a:r>
              <a:rPr lang="en-US" dirty="0"/>
              <a:t>Set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ij</a:t>
            </a:r>
            <a:r>
              <a:rPr lang="en-US" dirty="0"/>
              <a:t> </a:t>
            </a:r>
            <a:r>
              <a:rPr lang="ko-KR" altLang="en-US" dirty="0"/>
              <a:t>←</a:t>
            </a:r>
            <a:r>
              <a:rPr lang="en-US" dirty="0"/>
              <a:t> 0</a:t>
            </a:r>
          </a:p>
          <a:p>
            <a:pPr lvl="1"/>
            <a:r>
              <a:rPr lang="en-US" dirty="0"/>
              <a:t>Increases </a:t>
            </a:r>
            <a:r>
              <a:rPr lang="en-US" i="1" dirty="0" err="1">
                <a:solidFill>
                  <a:srgbClr val="CC0066"/>
                </a:solidFill>
              </a:rPr>
              <a:t>d</a:t>
            </a:r>
            <a:r>
              <a:rPr lang="en-US" altLang="ko-KR" i="1" baseline="-25000" dirty="0" err="1"/>
              <a:t>j</a:t>
            </a:r>
            <a:r>
              <a:rPr lang="en-US" dirty="0"/>
              <a:t> by </a:t>
            </a:r>
            <a:r>
              <a:rPr lang="en-US" altLang="ko-KR" dirty="0"/>
              <a:t>Σ</a:t>
            </a:r>
            <a:r>
              <a:rPr lang="en-US" i="1" baseline="-25000" dirty="0"/>
              <a:t> </a:t>
            </a:r>
            <a:r>
              <a:rPr lang="en-US" i="1" baseline="-25000" dirty="0" err="1"/>
              <a:t>i</a:t>
            </a:r>
            <a:r>
              <a:rPr lang="en-US" baseline="-25000" dirty="0" err="1"/>
              <a:t>∈</a:t>
            </a:r>
            <a:r>
              <a:rPr lang="en-US" i="1" baseline="-25000" dirty="0" err="1">
                <a:solidFill>
                  <a:srgbClr val="802080"/>
                </a:solidFill>
              </a:rPr>
              <a:t>I</a:t>
            </a:r>
            <a:r>
              <a:rPr lang="en-US" i="1" baseline="-50000" dirty="0" err="1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i="1" dirty="0">
                <a:solidFill>
                  <a:srgbClr val="802080"/>
                </a:solidFill>
              </a:rPr>
              <a:t> </a:t>
            </a: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dirty="0"/>
              <a:t>*</a:t>
            </a:r>
            <a:r>
              <a:rPr lang="en-US" i="1" baseline="-25000" dirty="0" err="1"/>
              <a:t>ij</a:t>
            </a:r>
            <a:r>
              <a:rPr lang="en-US" dirty="0"/>
              <a:t>, which is twice the total capacity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07892" y="3646814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86748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its demand is at least twice the total capacity of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in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07892" y="3646814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81289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its demand is at least twice the total capacity of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in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Compare to:</a:t>
            </a:r>
          </a:p>
          <a:p>
            <a:r>
              <a:rPr lang="en-US" dirty="0"/>
              <a:t>For every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there does not exist a path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in MFN(</a:t>
            </a:r>
            <a:r>
              <a:rPr lang="en-US" i="1" dirty="0">
                <a:solidFill>
                  <a:srgbClr val="208C20"/>
                </a:solidFill>
              </a:rPr>
              <a:t>g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altLang="ko-KR" i="1" baseline="30000" dirty="0"/>
              <a:t>*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altLang="ko-KR" i="1" baseline="30000" dirty="0"/>
              <a:t>*</a:t>
            </a:r>
            <a:r>
              <a:rPr lang="en-US" dirty="0"/>
              <a:t>)</a:t>
            </a:r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sp>
        <p:nvSpPr>
          <p:cNvPr id="56" name="TextBox 55"/>
          <p:cNvSpPr txBox="1"/>
          <p:nvPr/>
        </p:nvSpPr>
        <p:spPr>
          <a:xfrm>
            <a:off x="1507892" y="3646814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2807441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cxnSp>
        <p:nvCxnSpPr>
          <p:cNvPr id="9" name="Straight Arrow Connector 8"/>
          <p:cNvCxnSpPr>
            <a:stCxn id="73" idx="6"/>
            <a:endCxn id="78" idx="1"/>
          </p:cNvCxnSpPr>
          <p:nvPr/>
        </p:nvCxnSpPr>
        <p:spPr>
          <a:xfrm>
            <a:off x="6411446" y="3741470"/>
            <a:ext cx="1563672" cy="801276"/>
          </a:xfrm>
          <a:prstGeom prst="straightConnector1">
            <a:avLst/>
          </a:prstGeom>
          <a:ln w="31750">
            <a:solidFill>
              <a:srgbClr val="FF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3" idx="6"/>
            <a:endCxn id="80" idx="1"/>
          </p:cNvCxnSpPr>
          <p:nvPr/>
        </p:nvCxnSpPr>
        <p:spPr>
          <a:xfrm>
            <a:off x="6411446" y="3741470"/>
            <a:ext cx="1555176" cy="1201386"/>
          </a:xfrm>
          <a:prstGeom prst="straightConnector1">
            <a:avLst/>
          </a:prstGeom>
          <a:ln w="31750">
            <a:solidFill>
              <a:srgbClr val="FF3399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5" idx="6"/>
            <a:endCxn id="78" idx="1"/>
          </p:cNvCxnSpPr>
          <p:nvPr/>
        </p:nvCxnSpPr>
        <p:spPr>
          <a:xfrm>
            <a:off x="6411446" y="4141580"/>
            <a:ext cx="1563672" cy="401166"/>
          </a:xfrm>
          <a:prstGeom prst="straightConnector1">
            <a:avLst/>
          </a:prstGeom>
          <a:ln w="31750" cmpd="dbl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5" idx="6"/>
            <a:endCxn id="80" idx="1"/>
          </p:cNvCxnSpPr>
          <p:nvPr/>
        </p:nvCxnSpPr>
        <p:spPr>
          <a:xfrm>
            <a:off x="6411446" y="4141580"/>
            <a:ext cx="1555176" cy="801276"/>
          </a:xfrm>
          <a:prstGeom prst="straightConnector1">
            <a:avLst/>
          </a:prstGeom>
          <a:ln w="31750" cmpd="dbl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69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  <a:endParaRPr lang="en-US" dirty="0"/>
          </a:p>
          <a:p>
            <a:r>
              <a:rPr lang="en-US" dirty="0"/>
              <a:t>Want: there exists a feasible flow where, 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every arc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used by commodity </a:t>
            </a:r>
            <a:r>
              <a:rPr lang="en-US" i="1" dirty="0"/>
              <a:t>j</a:t>
            </a:r>
          </a:p>
          <a:p>
            <a:endParaRPr lang="en-US" i="1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04864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</a:p>
          <a:p>
            <a:r>
              <a:rPr lang="en-US" dirty="0"/>
              <a:t>Recall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ko-KR" altLang="en-US" dirty="0"/>
              <a:t>←</a:t>
            </a:r>
            <a:r>
              <a:rPr lang="en-US" dirty="0"/>
              <a:t> 0 for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endParaRPr lang="en-US" i="1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cxnSp>
        <p:nvCxnSpPr>
          <p:cNvPr id="57" name="Straight Arrow Connector 56"/>
          <p:cNvCxnSpPr>
            <a:stCxn id="84" idx="1"/>
            <a:endCxn id="71" idx="3"/>
          </p:cNvCxnSpPr>
          <p:nvPr/>
        </p:nvCxnSpPr>
        <p:spPr>
          <a:xfrm flipH="1" flipV="1">
            <a:off x="6822346" y="3944933"/>
            <a:ext cx="737986" cy="79232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79240" y="40964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×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09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  <a:endParaRPr lang="en-US" dirty="0"/>
          </a:p>
          <a:p>
            <a:r>
              <a:rPr lang="en-US" dirty="0"/>
              <a:t>Recall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ko-KR" altLang="en-US" dirty="0"/>
              <a:t>←</a:t>
            </a:r>
            <a:r>
              <a:rPr lang="en-US" dirty="0"/>
              <a:t> 0 for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endParaRPr lang="en-US" i="1" dirty="0"/>
          </a:p>
          <a:p>
            <a:r>
              <a:rPr lang="en-US" dirty="0"/>
              <a:t>Suppose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en-US" altLang="ko-KR" dirty="0"/>
              <a:t>&gt;</a:t>
            </a:r>
            <a:r>
              <a:rPr lang="en-US" dirty="0"/>
              <a:t> 0 for some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i="1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475656" y="4401108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j’</a:t>
            </a:r>
            <a:endParaRPr lang="en-US" i="1" baseline="-25000" dirty="0"/>
          </a:p>
        </p:txBody>
      </p:sp>
      <p:cxnSp>
        <p:nvCxnSpPr>
          <p:cNvPr id="57" name="Straight Arrow Connector 56"/>
          <p:cNvCxnSpPr>
            <a:stCxn id="84" idx="1"/>
            <a:endCxn id="71" idx="3"/>
          </p:cNvCxnSpPr>
          <p:nvPr/>
        </p:nvCxnSpPr>
        <p:spPr>
          <a:xfrm flipH="1" flipV="1">
            <a:off x="6822346" y="3944933"/>
            <a:ext cx="737986" cy="79232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79240" y="40964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7236" y="3646814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err="1"/>
              <a:t>i</a:t>
            </a:r>
            <a:r>
              <a:rPr lang="en-US" i="1" dirty="0"/>
              <a:t>’</a:t>
            </a:r>
            <a:endParaRPr lang="en-US" i="1" baseline="-25000" dirty="0"/>
          </a:p>
        </p:txBody>
      </p:sp>
      <p:cxnSp>
        <p:nvCxnSpPr>
          <p:cNvPr id="9" name="Straight Arrow Connector 8"/>
          <p:cNvCxnSpPr>
            <a:stCxn id="5" idx="1"/>
            <a:endCxn id="10" idx="6"/>
          </p:cNvCxnSpPr>
          <p:nvPr/>
        </p:nvCxnSpPr>
        <p:spPr>
          <a:xfrm flipH="1">
            <a:off x="1883236" y="3741470"/>
            <a:ext cx="1563672" cy="8012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78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  <a:endParaRPr lang="en-US" dirty="0"/>
          </a:p>
          <a:p>
            <a:r>
              <a:rPr lang="en-US" dirty="0"/>
              <a:t>Recall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ko-KR" altLang="en-US" dirty="0"/>
              <a:t>←</a:t>
            </a:r>
            <a:r>
              <a:rPr lang="en-US" dirty="0"/>
              <a:t> 0 for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endParaRPr lang="en-US" i="1" dirty="0"/>
          </a:p>
          <a:p>
            <a:r>
              <a:rPr lang="en-US" dirty="0"/>
              <a:t>Suppose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en-US" altLang="ko-KR" dirty="0"/>
              <a:t>&gt;</a:t>
            </a:r>
            <a:r>
              <a:rPr lang="en-US" dirty="0"/>
              <a:t> 0 for some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i="1" dirty="0"/>
          </a:p>
          <a:p>
            <a:pPr marL="0" indent="0">
              <a:buNone/>
            </a:pPr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cxnSp>
        <p:nvCxnSpPr>
          <p:cNvPr id="57" name="Straight Arrow Connector 56"/>
          <p:cNvCxnSpPr>
            <a:stCxn id="84" idx="1"/>
            <a:endCxn id="71" idx="3"/>
          </p:cNvCxnSpPr>
          <p:nvPr/>
        </p:nvCxnSpPr>
        <p:spPr>
          <a:xfrm flipH="1" flipV="1">
            <a:off x="6822346" y="3944933"/>
            <a:ext cx="737986" cy="79232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79240" y="4096470"/>
            <a:ext cx="4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×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>
            <a:stCxn id="83" idx="1"/>
            <a:endCxn id="82" idx="3"/>
          </p:cNvCxnSpPr>
          <p:nvPr/>
        </p:nvCxnSpPr>
        <p:spPr>
          <a:xfrm flipH="1">
            <a:off x="6817776" y="3944933"/>
            <a:ext cx="742556" cy="792088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72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32260"/>
          </a:xfrm>
        </p:spPr>
        <p:txBody>
          <a:bodyPr>
            <a:normAutofit/>
          </a:bodyPr>
          <a:lstStyle/>
          <a:p>
            <a:r>
              <a:rPr lang="en-US" dirty="0"/>
              <a:t>Say: arcs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labeled as commodity </a:t>
            </a:r>
            <a:r>
              <a:rPr lang="en-US" i="1" dirty="0"/>
              <a:t>j</a:t>
            </a:r>
            <a:endParaRPr lang="en-US" dirty="0"/>
          </a:p>
          <a:p>
            <a:r>
              <a:rPr lang="en-US" dirty="0"/>
              <a:t>Recall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ko-KR" altLang="en-US" dirty="0"/>
              <a:t>←</a:t>
            </a:r>
            <a:r>
              <a:rPr lang="en-US" dirty="0"/>
              <a:t> 0 for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endParaRPr lang="en-US" i="1" dirty="0"/>
          </a:p>
          <a:p>
            <a:r>
              <a:rPr lang="en-US" dirty="0"/>
              <a:t>Suppose </a:t>
            </a:r>
            <a:r>
              <a:rPr lang="en-US" i="1" dirty="0" err="1">
                <a:solidFill>
                  <a:srgbClr val="208C20"/>
                </a:solidFill>
              </a:rPr>
              <a:t>g</a:t>
            </a:r>
            <a:r>
              <a:rPr lang="en-US" i="1" baseline="-25000" dirty="0" err="1"/>
              <a:t>i’j</a:t>
            </a:r>
            <a:r>
              <a:rPr lang="en-US" i="1" baseline="-25000" dirty="0"/>
              <a:t>’</a:t>
            </a:r>
            <a:r>
              <a:rPr lang="en-US" dirty="0"/>
              <a:t> </a:t>
            </a:r>
            <a:r>
              <a:rPr lang="en-US" altLang="ko-KR" dirty="0"/>
              <a:t>&gt;</a:t>
            </a:r>
            <a:r>
              <a:rPr lang="en-US" dirty="0"/>
              <a:t> 0 for some </a:t>
            </a:r>
            <a:r>
              <a:rPr lang="en-US" i="1" dirty="0"/>
              <a:t>j’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and </a:t>
            </a:r>
            <a:r>
              <a:rPr lang="en-US" i="1" dirty="0" err="1"/>
              <a:t>i</a:t>
            </a:r>
            <a:r>
              <a:rPr lang="en-US" i="1" dirty="0"/>
              <a:t>’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i="1" dirty="0"/>
          </a:p>
          <a:p>
            <a:r>
              <a:rPr lang="en-US" dirty="0"/>
              <a:t>Any flow path ending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en-US" dirty="0"/>
              <a:t>contains an arc from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en-US" dirty="0"/>
              <a:t>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cxnSp>
        <p:nvCxnSpPr>
          <p:cNvPr id="57" name="Straight Arrow Connector 56"/>
          <p:cNvCxnSpPr>
            <a:stCxn id="84" idx="1"/>
            <a:endCxn id="82" idx="3"/>
          </p:cNvCxnSpPr>
          <p:nvPr/>
        </p:nvCxnSpPr>
        <p:spPr>
          <a:xfrm flipH="1" flipV="1">
            <a:off x="6817776" y="4737021"/>
            <a:ext cx="742556" cy="23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83" idx="1"/>
            <a:endCxn id="71" idx="3"/>
          </p:cNvCxnSpPr>
          <p:nvPr/>
        </p:nvCxnSpPr>
        <p:spPr>
          <a:xfrm flipH="1">
            <a:off x="6822346" y="3944933"/>
            <a:ext cx="737986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9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/>
              <a:t>Uncapacitated</a:t>
            </a:r>
            <a:r>
              <a:rPr lang="en-US" dirty="0"/>
              <a:t> facility location problem</a:t>
            </a:r>
          </a:p>
          <a:p>
            <a:pPr lvl="1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= ∞  ∀</a:t>
            </a:r>
            <a:r>
              <a:rPr lang="en-US" i="1" dirty="0" err="1"/>
              <a:t>i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NP-hard to approximate better than 1.463</a:t>
            </a:r>
          </a:p>
          <a:p>
            <a:pPr marL="0" indent="0" algn="r">
              <a:buNone/>
            </a:pPr>
            <a:r>
              <a:rPr lang="en-US" sz="2200" dirty="0"/>
              <a:t>[</a:t>
            </a:r>
            <a:r>
              <a:rPr lang="en-US" sz="2200" dirty="0" err="1"/>
              <a:t>Guha</a:t>
            </a:r>
            <a:r>
              <a:rPr lang="en-US" sz="2200" dirty="0"/>
              <a:t> &amp; </a:t>
            </a:r>
            <a:r>
              <a:rPr lang="en-US" sz="2200" dirty="0" err="1"/>
              <a:t>Khuller</a:t>
            </a:r>
            <a:r>
              <a:rPr lang="en-US" sz="2200" dirty="0"/>
              <a:t> 1999] [</a:t>
            </a:r>
            <a:r>
              <a:rPr lang="en-US" sz="2200" dirty="0" err="1"/>
              <a:t>Sviridenko</a:t>
            </a:r>
            <a:r>
              <a:rPr lang="en-US" sz="2200" dirty="0"/>
              <a:t>]</a:t>
            </a:r>
          </a:p>
          <a:p>
            <a:r>
              <a:rPr lang="en-US" dirty="0"/>
              <a:t>1.488-approximation algorithm  </a:t>
            </a:r>
            <a:r>
              <a:rPr lang="en-US" sz="2200" dirty="0"/>
              <a:t>[Li 2011]</a:t>
            </a:r>
          </a:p>
        </p:txBody>
      </p:sp>
    </p:spTree>
    <p:extLst>
      <p:ext uri="{BB962C8B-B14F-4D97-AF65-F5344CB8AC3E}">
        <p14:creationId xmlns:p14="http://schemas.microsoft.com/office/powerpoint/2010/main" val="21324594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2432260"/>
          </a:xfrm>
        </p:spPr>
        <p:txBody>
          <a:bodyPr>
            <a:normAutofit/>
          </a:bodyPr>
          <a:lstStyle/>
          <a:p>
            <a:r>
              <a:rPr lang="en-US" dirty="0"/>
              <a:t>Any flow path ending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en-US" dirty="0"/>
              <a:t>contains an arc from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en-US" dirty="0"/>
              <a:t>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4167185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2432260"/>
          </a:xfrm>
        </p:spPr>
        <p:txBody>
          <a:bodyPr>
            <a:normAutofit/>
          </a:bodyPr>
          <a:lstStyle/>
          <a:p>
            <a:r>
              <a:rPr lang="en-US" dirty="0"/>
              <a:t>Any flow path ending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en-US" dirty="0"/>
              <a:t>contains an arc from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en-US" dirty="0"/>
              <a:t>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r>
              <a:rPr lang="en-US" dirty="0"/>
              <a:t>Suppose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drains the highest fraction of its flow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and this fraction is &gt;1/2</a:t>
            </a:r>
          </a:p>
          <a:p>
            <a:r>
              <a:rPr lang="en-US" dirty="0"/>
              <a:t>Want: there exists a feasible flow where, 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every arc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used by commodity </a:t>
            </a:r>
            <a:r>
              <a:rPr lang="en-US" i="1" dirty="0"/>
              <a:t>j</a:t>
            </a: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1057481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2"/>
          <p:cNvSpPr txBox="1">
            <a:spLocks/>
          </p:cNvSpPr>
          <p:nvPr/>
        </p:nvSpPr>
        <p:spPr>
          <a:xfrm>
            <a:off x="457200" y="1219200"/>
            <a:ext cx="8507288" cy="24322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Want: there exists a feasible flow where, 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every arc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used by commodity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Any flow path ending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en-US" dirty="0"/>
              <a:t>contains an arc from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en-US" dirty="0"/>
              <a:t>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 lvl="1"/>
            <a:r>
              <a:rPr lang="en-US" dirty="0"/>
              <a:t>Suppose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drains the highest fraction(&gt;</a:t>
            </a:r>
            <a:r>
              <a:rPr lang="en-US" altLang="ko-KR" dirty="0"/>
              <a:t>½</a:t>
            </a:r>
            <a:r>
              <a:rPr lang="en-US" dirty="0"/>
              <a:t>) of its flow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 lvl="1"/>
            <a:r>
              <a:rPr lang="en-US" dirty="0"/>
              <a:t>There is a flow path of </a:t>
            </a:r>
            <a:r>
              <a:rPr lang="en-US" i="1" dirty="0"/>
              <a:t>j</a:t>
            </a:r>
            <a:r>
              <a:rPr lang="en-US" dirty="0"/>
              <a:t> that “steals” an arc of </a:t>
            </a:r>
            <a:r>
              <a:rPr lang="en-US" i="1" dirty="0"/>
              <a:t>k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  <a:p>
            <a:pPr lvl="1"/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cxnSp>
        <p:nvCxnSpPr>
          <p:cNvPr id="9" name="Straight Arrow Connector 8"/>
          <p:cNvCxnSpPr>
            <a:stCxn id="73" idx="6"/>
            <a:endCxn id="74" idx="1"/>
          </p:cNvCxnSpPr>
          <p:nvPr/>
        </p:nvCxnSpPr>
        <p:spPr>
          <a:xfrm>
            <a:off x="6411446" y="3741470"/>
            <a:ext cx="1563672" cy="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5" idx="6"/>
          </p:cNvCxnSpPr>
          <p:nvPr/>
        </p:nvCxnSpPr>
        <p:spPr>
          <a:xfrm flipH="1">
            <a:off x="6411446" y="3747048"/>
            <a:ext cx="1555176" cy="394532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5" idx="6"/>
            <a:endCxn id="78" idx="1"/>
          </p:cNvCxnSpPr>
          <p:nvPr/>
        </p:nvCxnSpPr>
        <p:spPr>
          <a:xfrm>
            <a:off x="6411446" y="4141580"/>
            <a:ext cx="1563672" cy="401166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8" idx="1"/>
            <a:endCxn id="77" idx="6"/>
          </p:cNvCxnSpPr>
          <p:nvPr/>
        </p:nvCxnSpPr>
        <p:spPr>
          <a:xfrm flipH="1">
            <a:off x="6411446" y="4542746"/>
            <a:ext cx="1563672" cy="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7" idx="6"/>
            <a:endCxn id="80" idx="1"/>
          </p:cNvCxnSpPr>
          <p:nvPr/>
        </p:nvCxnSpPr>
        <p:spPr>
          <a:xfrm>
            <a:off x="6411446" y="4542746"/>
            <a:ext cx="1555176" cy="40011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09783" y="3998144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4749668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2"/>
          <p:cNvSpPr txBox="1">
            <a:spLocks/>
          </p:cNvSpPr>
          <p:nvPr/>
        </p:nvSpPr>
        <p:spPr>
          <a:xfrm>
            <a:off x="457200" y="1219200"/>
            <a:ext cx="8507288" cy="24322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Want: there exists a feasible flow where, 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every arc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used by commodity </a:t>
            </a:r>
            <a:r>
              <a:rPr lang="en-US" i="1" dirty="0"/>
              <a:t>j</a:t>
            </a:r>
          </a:p>
          <a:p>
            <a:pPr lvl="1"/>
            <a:r>
              <a:rPr lang="en-US" dirty="0"/>
              <a:t>Any flow path ending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 </a:t>
            </a:r>
            <a:r>
              <a:rPr lang="en-US" dirty="0"/>
              <a:t>contains an arc from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 </a:t>
            </a:r>
            <a:r>
              <a:rPr lang="en-US" dirty="0"/>
              <a:t>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 lvl="1"/>
            <a:r>
              <a:rPr lang="en-US" dirty="0"/>
              <a:t>Suppose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drains the highest fraction(&gt;</a:t>
            </a:r>
            <a:r>
              <a:rPr lang="en-US" altLang="ko-KR" dirty="0"/>
              <a:t>½</a:t>
            </a:r>
            <a:r>
              <a:rPr lang="en-US" dirty="0"/>
              <a:t>) of its flow at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  <a:p>
            <a:pPr lvl="1"/>
            <a:r>
              <a:rPr lang="en-US" dirty="0"/>
              <a:t>There is a flow path of </a:t>
            </a:r>
            <a:r>
              <a:rPr lang="en-US" i="1" dirty="0"/>
              <a:t>j</a:t>
            </a:r>
            <a:r>
              <a:rPr lang="en-US" dirty="0"/>
              <a:t> that “steals” an arc of </a:t>
            </a:r>
            <a:r>
              <a:rPr lang="en-US" i="1" dirty="0"/>
              <a:t>k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  <a:p>
            <a:pPr lvl="1"/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cxnSp>
        <p:nvCxnSpPr>
          <p:cNvPr id="9" name="Straight Arrow Connector 8"/>
          <p:cNvCxnSpPr>
            <a:stCxn id="73" idx="6"/>
            <a:endCxn id="74" idx="1"/>
          </p:cNvCxnSpPr>
          <p:nvPr/>
        </p:nvCxnSpPr>
        <p:spPr>
          <a:xfrm>
            <a:off x="6411446" y="3741470"/>
            <a:ext cx="1563672" cy="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5" idx="6"/>
          </p:cNvCxnSpPr>
          <p:nvPr/>
        </p:nvCxnSpPr>
        <p:spPr>
          <a:xfrm flipH="1">
            <a:off x="6411446" y="3747048"/>
            <a:ext cx="1555176" cy="394532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5" idx="6"/>
            <a:endCxn id="78" idx="1"/>
          </p:cNvCxnSpPr>
          <p:nvPr/>
        </p:nvCxnSpPr>
        <p:spPr>
          <a:xfrm>
            <a:off x="6411446" y="4141580"/>
            <a:ext cx="1563672" cy="401166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8" idx="1"/>
            <a:endCxn id="77" idx="6"/>
          </p:cNvCxnSpPr>
          <p:nvPr/>
        </p:nvCxnSpPr>
        <p:spPr>
          <a:xfrm flipH="1">
            <a:off x="6411446" y="4542746"/>
            <a:ext cx="1563672" cy="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7" idx="6"/>
            <a:endCxn id="80" idx="1"/>
          </p:cNvCxnSpPr>
          <p:nvPr/>
        </p:nvCxnSpPr>
        <p:spPr>
          <a:xfrm>
            <a:off x="6411446" y="4542746"/>
            <a:ext cx="1555176" cy="40011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09783" y="3998144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endParaRPr lang="en-US" i="1" baseline="-25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444304" y="4141580"/>
            <a:ext cx="1530814" cy="1202442"/>
          </a:xfrm>
          <a:prstGeom prst="straightConnector1">
            <a:avLst/>
          </a:prstGeom>
          <a:ln w="31750" cmpd="dbl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045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2"/>
          <p:cNvSpPr txBox="1">
            <a:spLocks/>
          </p:cNvSpPr>
          <p:nvPr/>
        </p:nvSpPr>
        <p:spPr>
          <a:xfrm>
            <a:off x="457200" y="1219200"/>
            <a:ext cx="8507288" cy="24322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Want: there exists a feasible flow where, for </a:t>
            </a:r>
            <a:r>
              <a:rPr lang="en-US" dirty="0">
                <a:solidFill>
                  <a:srgbClr val="FF000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, every arc from </a:t>
            </a:r>
            <a:r>
              <a:rPr lang="en-US" i="1" dirty="0"/>
              <a:t>j</a:t>
            </a:r>
            <a:r>
              <a:rPr lang="en-US" dirty="0"/>
              <a:t> to </a:t>
            </a:r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en-US" dirty="0"/>
              <a:t> is used by commodity </a:t>
            </a:r>
            <a:r>
              <a:rPr lang="en-US" i="1" dirty="0"/>
              <a:t>j</a:t>
            </a:r>
          </a:p>
          <a:p>
            <a:pPr lvl="1"/>
            <a:r>
              <a:rPr lang="en-US" i="1" dirty="0"/>
              <a:t>k</a:t>
            </a:r>
            <a:r>
              <a:rPr lang="en-US" i="1" dirty="0">
                <a:solidFill>
                  <a:srgbClr val="B26033"/>
                </a:solidFill>
              </a:rPr>
              <a:t> </a:t>
            </a:r>
            <a:r>
              <a:rPr lang="ko-KR" altLang="en-US" dirty="0"/>
              <a:t>∈</a:t>
            </a:r>
            <a:r>
              <a:rPr lang="en-US" i="1" dirty="0">
                <a:solidFill>
                  <a:srgbClr val="B26033"/>
                </a:solidFill>
              </a:rPr>
              <a:t> 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dirty="0"/>
              <a:t> recovered its stolen arc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  <a:p>
            <a:endParaRPr lang="en-US" i="1" dirty="0">
              <a:solidFill>
                <a:srgbClr val="208C2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3805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46908" y="527201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 the assumption</a:t>
            </a:r>
          </a:p>
        </p:txBody>
      </p:sp>
      <p:sp>
        <p:nvSpPr>
          <p:cNvPr id="4" name="Oval 3"/>
          <p:cNvSpPr/>
          <p:nvPr/>
        </p:nvSpPr>
        <p:spPr>
          <a:xfrm>
            <a:off x="1703216" y="365146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4690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03216" y="4051570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690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0321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46908" y="447073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9472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38412" y="4870848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38412" y="5672124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623250" y="4388858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62" y="4358080"/>
            <a:ext cx="266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</a:t>
            </a:r>
          </a:p>
        </p:txBody>
      </p:sp>
      <p:cxnSp>
        <p:nvCxnSpPr>
          <p:cNvPr id="44" name="Straight Connector 43"/>
          <p:cNvCxnSpPr>
            <a:stCxn id="42" idx="3"/>
            <a:endCxn id="42" idx="3"/>
          </p:cNvCxnSpPr>
          <p:nvPr/>
        </p:nvCxnSpPr>
        <p:spPr>
          <a:xfrm>
            <a:off x="911282" y="4558135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468198" y="4419636"/>
            <a:ext cx="288032" cy="33855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9810" y="4388858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</a:t>
            </a:r>
          </a:p>
        </p:txBody>
      </p:sp>
      <p:cxnSp>
        <p:nvCxnSpPr>
          <p:cNvPr id="47" name="Straight Connector 46"/>
          <p:cNvCxnSpPr>
            <a:stCxn id="45" idx="3"/>
            <a:endCxn id="45" idx="3"/>
          </p:cNvCxnSpPr>
          <p:nvPr/>
        </p:nvCxnSpPr>
        <p:spPr>
          <a:xfrm>
            <a:off x="4756230" y="4588913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3348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03212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303212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303212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91609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1609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9246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246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9246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6626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975118" y="527201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231426" y="365146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975118" y="366946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31426" y="4051570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975118" y="40695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31426" y="445273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975118" y="447073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222930" y="4852846"/>
            <a:ext cx="180020" cy="180020"/>
          </a:xfrm>
          <a:prstGeom prst="ellipse">
            <a:avLst/>
          </a:prstGeom>
          <a:noFill/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966622" y="4870848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66622" y="5672124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560332" y="3573016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560332" y="4365343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7560332" y="5157192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444304" y="3747048"/>
            <a:ext cx="417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444304" y="4542746"/>
            <a:ext cx="4411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20675" y="3747048"/>
            <a:ext cx="3225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520675" y="4552594"/>
            <a:ext cx="34657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802080"/>
                </a:solidFill>
              </a:rPr>
              <a:t>I</a:t>
            </a:r>
            <a:r>
              <a:rPr lang="en-US" i="1" baseline="-25000" dirty="0">
                <a:solidFill>
                  <a:schemeClr val="bg2">
                    <a:lumMod val="25000"/>
                  </a:schemeClr>
                </a:solidFill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20675" y="5344443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i="1" dirty="0">
                <a:solidFill>
                  <a:srgbClr val="308080"/>
                </a:solidFill>
              </a:rPr>
              <a:t>S</a:t>
            </a:r>
            <a:endParaRPr lang="en-US" i="1" baseline="-25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36296" y="6129300"/>
            <a:ext cx="144016" cy="144016"/>
          </a:xfrm>
          <a:prstGeom prst="rect">
            <a:avLst/>
          </a:prstGeom>
          <a:solidFill>
            <a:srgbClr val="80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94416" y="6016642"/>
            <a:ext cx="1449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sinks</a:t>
            </a:r>
            <a:endParaRPr lang="en-US" baseline="-25000" dirty="0"/>
          </a:p>
        </p:txBody>
      </p:sp>
      <p:sp>
        <p:nvSpPr>
          <p:cNvPr id="52" name="Oval 51"/>
          <p:cNvSpPr/>
          <p:nvPr/>
        </p:nvSpPr>
        <p:spPr>
          <a:xfrm>
            <a:off x="5275372" y="6111298"/>
            <a:ext cx="180020" cy="180020"/>
          </a:xfrm>
          <a:prstGeom prst="ellipse">
            <a:avLst/>
          </a:prstGeom>
          <a:solidFill>
            <a:srgbClr val="80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477247" y="6016642"/>
            <a:ext cx="171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possible sources</a:t>
            </a:r>
            <a:endParaRPr lang="en-US" baseline="-25000" dirty="0"/>
          </a:p>
        </p:txBody>
      </p:sp>
      <p:sp>
        <p:nvSpPr>
          <p:cNvPr id="82" name="Rounded Rectangle 81"/>
          <p:cNvSpPr/>
          <p:nvPr/>
        </p:nvSpPr>
        <p:spPr>
          <a:xfrm>
            <a:off x="6061692" y="4365104"/>
            <a:ext cx="756084" cy="74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041041" y="3628812"/>
            <a:ext cx="2279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j</a:t>
            </a:r>
            <a:endParaRPr lang="en-US" i="1" baseline="-25000" dirty="0"/>
          </a:p>
        </p:txBody>
      </p:sp>
      <p:cxnSp>
        <p:nvCxnSpPr>
          <p:cNvPr id="9" name="Straight Arrow Connector 8"/>
          <p:cNvCxnSpPr>
            <a:stCxn id="73" idx="6"/>
            <a:endCxn id="74" idx="1"/>
          </p:cNvCxnSpPr>
          <p:nvPr/>
        </p:nvCxnSpPr>
        <p:spPr>
          <a:xfrm>
            <a:off x="6411446" y="3741470"/>
            <a:ext cx="1563672" cy="0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5" idx="6"/>
          </p:cNvCxnSpPr>
          <p:nvPr/>
        </p:nvCxnSpPr>
        <p:spPr>
          <a:xfrm flipH="1">
            <a:off x="6411446" y="3747048"/>
            <a:ext cx="1555176" cy="394532"/>
          </a:xfrm>
          <a:prstGeom prst="straightConnector1">
            <a:avLst/>
          </a:prstGeom>
          <a:ln w="31750" cmpd="sng">
            <a:solidFill>
              <a:srgbClr val="FF3399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5" idx="6"/>
            <a:endCxn id="78" idx="1"/>
          </p:cNvCxnSpPr>
          <p:nvPr/>
        </p:nvCxnSpPr>
        <p:spPr>
          <a:xfrm>
            <a:off x="6411446" y="4141580"/>
            <a:ext cx="1563672" cy="401166"/>
          </a:xfrm>
          <a:prstGeom prst="straightConnector1">
            <a:avLst/>
          </a:prstGeom>
          <a:ln w="31750" cmpd="dbl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8" idx="1"/>
            <a:endCxn id="77" idx="6"/>
          </p:cNvCxnSpPr>
          <p:nvPr/>
        </p:nvCxnSpPr>
        <p:spPr>
          <a:xfrm flipH="1">
            <a:off x="6411446" y="4542746"/>
            <a:ext cx="1563672" cy="0"/>
          </a:xfrm>
          <a:prstGeom prst="straightConnector1">
            <a:avLst/>
          </a:prstGeom>
          <a:ln w="31750" cmpd="dbl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7" idx="6"/>
            <a:endCxn id="80" idx="1"/>
          </p:cNvCxnSpPr>
          <p:nvPr/>
        </p:nvCxnSpPr>
        <p:spPr>
          <a:xfrm>
            <a:off x="6411446" y="4542746"/>
            <a:ext cx="1555176" cy="400110"/>
          </a:xfrm>
          <a:prstGeom prst="straightConnector1">
            <a:avLst/>
          </a:prstGeom>
          <a:ln w="31750" cmpd="dbl">
            <a:solidFill>
              <a:srgbClr val="0070C0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09783" y="3998144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endParaRPr lang="en-US" i="1" baseline="-250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444304" y="4141580"/>
            <a:ext cx="1530814" cy="1202442"/>
          </a:xfrm>
          <a:prstGeom prst="straightConnector1">
            <a:avLst/>
          </a:prstGeom>
          <a:ln w="31750" cmpd="sng">
            <a:solidFill>
              <a:srgbClr val="FF3399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07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7704" y="1232756"/>
            <a:ext cx="6779096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is a good LP: its optimum is within a constant factor of the true optimum.</a:t>
            </a:r>
          </a:p>
          <a:p>
            <a:pPr marL="0" indent="0">
              <a:buNone/>
            </a:pPr>
            <a:r>
              <a:rPr lang="en-US" dirty="0"/>
              <a:t>In particular, there is a poly</a:t>
            </a:r>
            <a:r>
              <a:rPr lang="en-US" altLang="ko-KR" dirty="0"/>
              <a:t>-</a:t>
            </a:r>
            <a:r>
              <a:rPr lang="en-US" dirty="0"/>
              <a:t>time algorithm that finds a solution whose cost is within a constant factor of the LP optimum.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232756"/>
            <a:ext cx="14761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274367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Can we use LP-based techniques to solve the capacitated facility location problem?  </a:t>
            </a:r>
            <a:r>
              <a:rPr lang="en-US" i="1" dirty="0"/>
              <a:t>Yes!</a:t>
            </a:r>
          </a:p>
          <a:p>
            <a:endParaRPr lang="en-US" dirty="0"/>
          </a:p>
          <a:p>
            <a:pPr lvl="1"/>
            <a:r>
              <a:rPr lang="en-US" dirty="0"/>
              <a:t>Can we use other LP-based techniques with our new relaxation?</a:t>
            </a:r>
          </a:p>
          <a:p>
            <a:pPr lvl="1"/>
            <a:r>
              <a:rPr lang="en-US" dirty="0"/>
              <a:t>Can we apply these results to related problems?</a:t>
            </a:r>
          </a:p>
          <a:p>
            <a:pPr lvl="1"/>
            <a:r>
              <a:rPr lang="en-US" dirty="0"/>
              <a:t>Can we improve our integrality gap bounds?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48780"/>
            <a:ext cx="179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7287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special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Uncapacitated</a:t>
            </a:r>
            <a:r>
              <a:rPr lang="en-US" dirty="0"/>
              <a:t> facility location problem</a:t>
            </a:r>
          </a:p>
          <a:p>
            <a:pPr lvl="1"/>
            <a:r>
              <a:rPr lang="en-US" i="1" dirty="0" err="1">
                <a:solidFill>
                  <a:srgbClr val="3333B2"/>
                </a:solidFill>
              </a:rPr>
              <a:t>U</a:t>
            </a:r>
            <a:r>
              <a:rPr lang="en-US" i="1" baseline="-25000" dirty="0" err="1">
                <a:solidFill>
                  <a:srgbClr val="3333B2"/>
                </a:solidFill>
              </a:rPr>
              <a:t>i</a:t>
            </a:r>
            <a:r>
              <a:rPr lang="en-US" dirty="0"/>
              <a:t> = ∞  ∀</a:t>
            </a:r>
            <a:r>
              <a:rPr lang="en-US" i="1" dirty="0" err="1"/>
              <a:t>i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NP-hard to approximate better than 1.463</a:t>
            </a:r>
          </a:p>
          <a:p>
            <a:pPr marL="0" indent="0" algn="r">
              <a:buNone/>
            </a:pPr>
            <a:r>
              <a:rPr lang="en-US" sz="2200" dirty="0"/>
              <a:t>[</a:t>
            </a:r>
            <a:r>
              <a:rPr lang="en-US" sz="2200" dirty="0" err="1"/>
              <a:t>Guha</a:t>
            </a:r>
            <a:r>
              <a:rPr lang="en-US" sz="2200" dirty="0"/>
              <a:t> &amp; </a:t>
            </a:r>
            <a:r>
              <a:rPr lang="en-US" sz="2200" dirty="0" err="1"/>
              <a:t>Khuller</a:t>
            </a:r>
            <a:r>
              <a:rPr lang="en-US" sz="2200" dirty="0"/>
              <a:t> 1999] [</a:t>
            </a:r>
            <a:r>
              <a:rPr lang="en-US" sz="2200" dirty="0" err="1"/>
              <a:t>Sviridenko</a:t>
            </a:r>
            <a:r>
              <a:rPr lang="en-US" sz="2200" dirty="0"/>
              <a:t>]</a:t>
            </a:r>
          </a:p>
          <a:p>
            <a:r>
              <a:rPr lang="en-US" dirty="0"/>
              <a:t>1.488-approximation algorithm  </a:t>
            </a:r>
            <a:r>
              <a:rPr lang="en-US" sz="2200" dirty="0"/>
              <a:t>[Li 2011]</a:t>
            </a:r>
          </a:p>
          <a:p>
            <a:pPr lvl="1"/>
            <a:r>
              <a:rPr lang="en-US" sz="2000" dirty="0"/>
              <a:t>Combining a linear program(LP)-rounding algorithm with a primal-dual algorithm</a:t>
            </a:r>
          </a:p>
          <a:p>
            <a:pPr lvl="1"/>
            <a:r>
              <a:rPr lang="en-US" sz="1400" dirty="0">
                <a:solidFill>
                  <a:srgbClr val="808080"/>
                </a:solidFill>
              </a:rPr>
              <a:t>LP-rounding 3.16-approximation [Shmoys, </a:t>
            </a:r>
            <a:r>
              <a:rPr lang="en-US" sz="1400" dirty="0" err="1">
                <a:solidFill>
                  <a:srgbClr val="808080"/>
                </a:solidFill>
              </a:rPr>
              <a:t>Tardos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Aardal</a:t>
            </a:r>
            <a:r>
              <a:rPr lang="en-US" sz="1400" dirty="0">
                <a:solidFill>
                  <a:srgbClr val="808080"/>
                </a:solidFill>
              </a:rPr>
              <a:t> 1997], LP-rounding &amp; greedy 2.41-approximation [</a:t>
            </a:r>
            <a:r>
              <a:rPr lang="en-US" sz="1400" dirty="0" err="1">
                <a:solidFill>
                  <a:srgbClr val="808080"/>
                </a:solidFill>
              </a:rPr>
              <a:t>Guha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Khuller</a:t>
            </a:r>
            <a:r>
              <a:rPr lang="en-US" sz="1400" dirty="0">
                <a:solidFill>
                  <a:srgbClr val="808080"/>
                </a:solidFill>
              </a:rPr>
              <a:t> 1999], LP-rounding 1.74-approximation [</a:t>
            </a:r>
            <a:r>
              <a:rPr lang="en-US" sz="1400" dirty="0" err="1">
                <a:solidFill>
                  <a:srgbClr val="808080"/>
                </a:solidFill>
              </a:rPr>
              <a:t>Chudak</a:t>
            </a:r>
            <a:r>
              <a:rPr lang="en-US" sz="1400" dirty="0">
                <a:solidFill>
                  <a:srgbClr val="808080"/>
                </a:solidFill>
              </a:rPr>
              <a:t> &amp; Shmoys 1999], primal-dual 3-approximation [Jain &amp; </a:t>
            </a:r>
            <a:r>
              <a:rPr lang="en-US" sz="1400" dirty="0" err="1">
                <a:solidFill>
                  <a:srgbClr val="808080"/>
                </a:solidFill>
              </a:rPr>
              <a:t>Vazirani</a:t>
            </a:r>
            <a:r>
              <a:rPr lang="en-US" sz="1400" dirty="0">
                <a:solidFill>
                  <a:srgbClr val="808080"/>
                </a:solidFill>
              </a:rPr>
              <a:t> 2001], combining 1.73-approximation [</a:t>
            </a:r>
            <a:r>
              <a:rPr lang="en-US" sz="1400" dirty="0" err="1">
                <a:solidFill>
                  <a:srgbClr val="808080"/>
                </a:solidFill>
              </a:rPr>
              <a:t>Charikar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Guha</a:t>
            </a:r>
            <a:r>
              <a:rPr lang="en-US" sz="1400" dirty="0">
                <a:solidFill>
                  <a:srgbClr val="808080"/>
                </a:solidFill>
              </a:rPr>
              <a:t> 1999], primal-dual 1.61-approximation [Jain, </a:t>
            </a:r>
            <a:r>
              <a:rPr lang="en-US" sz="1400" dirty="0" err="1">
                <a:solidFill>
                  <a:srgbClr val="808080"/>
                </a:solidFill>
              </a:rPr>
              <a:t>Mahdian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Markakis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Saberi</a:t>
            </a:r>
            <a:r>
              <a:rPr lang="en-US" sz="1400" dirty="0">
                <a:solidFill>
                  <a:srgbClr val="808080"/>
                </a:solidFill>
              </a:rPr>
              <a:t>, </a:t>
            </a:r>
            <a:r>
              <a:rPr lang="en-US" sz="1400" dirty="0" err="1">
                <a:solidFill>
                  <a:srgbClr val="808080"/>
                </a:solidFill>
              </a:rPr>
              <a:t>Vazirani</a:t>
            </a:r>
            <a:r>
              <a:rPr lang="en-US" sz="1400" dirty="0">
                <a:solidFill>
                  <a:srgbClr val="808080"/>
                </a:solidFill>
              </a:rPr>
              <a:t> 2003],  LP-rounding 1.59-approximation [</a:t>
            </a:r>
            <a:r>
              <a:rPr lang="en-US" sz="1400" dirty="0" err="1">
                <a:solidFill>
                  <a:srgbClr val="808080"/>
                </a:solidFill>
              </a:rPr>
              <a:t>Sviridenko</a:t>
            </a:r>
            <a:r>
              <a:rPr lang="en-US" sz="1400" dirty="0">
                <a:solidFill>
                  <a:srgbClr val="808080"/>
                </a:solidFill>
              </a:rPr>
              <a:t> 2002], primal-dual 1.52-approximation [</a:t>
            </a:r>
            <a:r>
              <a:rPr lang="en-US" sz="1400" dirty="0" err="1">
                <a:solidFill>
                  <a:srgbClr val="808080"/>
                </a:solidFill>
              </a:rPr>
              <a:t>Mahdian</a:t>
            </a:r>
            <a:r>
              <a:rPr lang="en-US" sz="1400" dirty="0">
                <a:solidFill>
                  <a:srgbClr val="808080"/>
                </a:solidFill>
              </a:rPr>
              <a:t>, Ye, Zhang 2006], combining 1.5-approximation algorithm [</a:t>
            </a:r>
            <a:r>
              <a:rPr lang="en-US" sz="1400" dirty="0" err="1">
                <a:solidFill>
                  <a:srgbClr val="808080"/>
                </a:solidFill>
              </a:rPr>
              <a:t>Byrka</a:t>
            </a:r>
            <a:r>
              <a:rPr lang="en-US" sz="1400" dirty="0">
                <a:solidFill>
                  <a:srgbClr val="808080"/>
                </a:solidFill>
              </a:rPr>
              <a:t> &amp; </a:t>
            </a:r>
            <a:r>
              <a:rPr lang="en-US" sz="1400" dirty="0" err="1">
                <a:solidFill>
                  <a:srgbClr val="808080"/>
                </a:solidFill>
              </a:rPr>
              <a:t>Aardal</a:t>
            </a:r>
            <a:r>
              <a:rPr lang="en-US" sz="1400" dirty="0">
                <a:solidFill>
                  <a:srgbClr val="808080"/>
                </a:solidFill>
              </a:rPr>
              <a:t> 2010]</a:t>
            </a:r>
          </a:p>
        </p:txBody>
      </p:sp>
    </p:spTree>
    <p:extLst>
      <p:ext uri="{BB962C8B-B14F-4D97-AF65-F5344CB8AC3E}">
        <p14:creationId xmlns:p14="http://schemas.microsoft.com/office/powerpoint/2010/main" val="226006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Can we use these LP-based techniques to solve the capacitated facility location problem?</a:t>
            </a:r>
          </a:p>
        </p:txBody>
      </p:sp>
    </p:spTree>
    <p:extLst>
      <p:ext uri="{BB962C8B-B14F-4D97-AF65-F5344CB8AC3E}">
        <p14:creationId xmlns:p14="http://schemas.microsoft.com/office/powerpoint/2010/main" val="2694942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CAN@PSWELLNVISWZY5H8" val="52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2573</TotalTime>
  <Words>5442</Words>
  <Application>Microsoft Office PowerPoint</Application>
  <PresentationFormat>화면 슬라이드 쇼(4:3)</PresentationFormat>
  <Paragraphs>1043</Paragraphs>
  <Slides>77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5" baseType="lpstr">
      <vt:lpstr>Wingdings</vt:lpstr>
      <vt:lpstr>Wingdings 3</vt:lpstr>
      <vt:lpstr>Arial</vt:lpstr>
      <vt:lpstr>Calibri</vt:lpstr>
      <vt:lpstr>Arial Narrow</vt:lpstr>
      <vt:lpstr>Gill Sans MT</vt:lpstr>
      <vt:lpstr>Bookman Old Style</vt:lpstr>
      <vt:lpstr>Origin</vt:lpstr>
      <vt:lpstr>         LP-Based Algorithms for Capacitated Facility Location        Hyung-Chan An             July 29, 2013      Joint work with Mohit Singh and Ola Svensson </vt:lpstr>
      <vt:lpstr>Capacitated facility location problem</vt:lpstr>
      <vt:lpstr>Capacitated facility location problem</vt:lpstr>
      <vt:lpstr>Capacitated facility location problem</vt:lpstr>
      <vt:lpstr>Capacitated facility location problem</vt:lpstr>
      <vt:lpstr>Capacitated facility location problem</vt:lpstr>
      <vt:lpstr>Successful special case</vt:lpstr>
      <vt:lpstr>Successful special case</vt:lpstr>
      <vt:lpstr>The Question</vt:lpstr>
      <vt:lpstr>The Question</vt:lpstr>
      <vt:lpstr>The Question</vt:lpstr>
      <vt:lpstr>The Question</vt:lpstr>
      <vt:lpstr>The Question</vt:lpstr>
      <vt:lpstr>The Question</vt:lpstr>
      <vt:lpstr>Main result</vt:lpstr>
      <vt:lpstr>Our relaxation</vt:lpstr>
      <vt:lpstr>Our relaxation</vt:lpstr>
      <vt:lpstr>Our relaxation</vt:lpstr>
      <vt:lpstr>Our relaxation</vt:lpstr>
      <vt:lpstr>Our relaxation</vt:lpstr>
      <vt:lpstr>Our relaxation</vt:lpstr>
      <vt:lpstr>Our relaxation</vt:lpstr>
      <vt:lpstr>Our relaxation</vt:lpstr>
      <vt:lpstr>LP-rounding without exact separation</vt:lpstr>
      <vt:lpstr>LP-rounding without exact separation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LP-rounding algorithm</vt:lpstr>
      <vt:lpstr>Lifting the assumption</vt:lpstr>
      <vt:lpstr>Lifting the assumption</vt:lpstr>
      <vt:lpstr>Lifting the assumption</vt:lpstr>
      <vt:lpstr>Lifting the assumption</vt:lpstr>
      <vt:lpstr>Lifting the assumption</vt:lpstr>
      <vt:lpstr>(Extending) our relaxation</vt:lpstr>
      <vt:lpstr>(Extending) our relaxation</vt:lpstr>
      <vt:lpstr>(Extending) our relaxation</vt:lpstr>
      <vt:lpstr>(Extending) our relaxation</vt:lpstr>
      <vt:lpstr>(Extending) our relaxation</vt:lpstr>
      <vt:lpstr>(Extending) our relaxation</vt:lpstr>
      <vt:lpstr>Lifting the assumption</vt:lpstr>
      <vt:lpstr>Lifting the assumption</vt:lpstr>
      <vt:lpstr>Lifting the assumption</vt:lpstr>
      <vt:lpstr>Lifting the assumption</vt:lpstr>
      <vt:lpstr>LP-rounding algorithm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Lifting the assumption</vt:lpstr>
      <vt:lpstr>Main result</vt:lpstr>
      <vt:lpstr>The Question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LP-Based Algorithms for Capacitated Facility Location</dc:title>
  <dc:creator>Hyung-Chan An</dc:creator>
  <cp:lastModifiedBy>안형찬</cp:lastModifiedBy>
  <cp:revision>193</cp:revision>
  <dcterms:created xsi:type="dcterms:W3CDTF">2013-07-26T15:37:22Z</dcterms:created>
  <dcterms:modified xsi:type="dcterms:W3CDTF">2022-01-07T04:15:43Z</dcterms:modified>
</cp:coreProperties>
</file>